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Barlow Condensed" panose="00000506000000000000" pitchFamily="2" charset="0"/>
      <p:regular r:id="rId17"/>
      <p:bold r:id="rId18"/>
      <p:italic r:id="rId19"/>
      <p:boldItalic r:id="rId20"/>
    </p:embeddedFont>
    <p:embeddedFont>
      <p:font typeface="Barlow Condensed SemiBold" panose="00000706000000000000" pitchFamily="2" charset="0"/>
      <p:regular r:id="rId21"/>
      <p:bold r:id="rId22"/>
      <p:italic r:id="rId23"/>
      <p:boldItalic r:id="rId24"/>
    </p:embeddedFont>
    <p:embeddedFont>
      <p:font typeface="Work Sans Medium"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qjuL7pM/9w2tZspRqhJpPPlE1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This presentation is the final part of a </a:t>
            </a:r>
            <a:r>
              <a:rPr lang="en-CA" sz="1100" b="1" i="0" u="none" strike="noStrike" cap="none">
                <a:solidFill>
                  <a:srgbClr val="000000"/>
                </a:solidFill>
                <a:latin typeface="Arial"/>
                <a:ea typeface="Arial"/>
                <a:cs typeface="Arial"/>
                <a:sym typeface="Arial"/>
              </a:rPr>
              <a:t>four-part series on taxes</a:t>
            </a:r>
            <a:r>
              <a:rPr lang="en-CA" sz="1100" b="0" i="0" u="none" strike="noStrike" cap="none">
                <a:solidFill>
                  <a:srgbClr val="000000"/>
                </a:solidFill>
                <a:latin typeface="Arial"/>
                <a:ea typeface="Arial"/>
                <a:cs typeface="Arial"/>
                <a:sym typeface="Arial"/>
              </a:rPr>
              <a:t>. For the best learning experience, we recommend completing the first three lessons before this one.</a:t>
            </a:r>
            <a:endParaRPr b="0"/>
          </a:p>
        </p:txBody>
      </p:sp>
      <p:sp>
        <p:nvSpPr>
          <p:cNvPr id="77" name="Google Shape;7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Our final wealth transfer topic is the </a:t>
            </a:r>
            <a:r>
              <a:rPr lang="en-CA" b="1"/>
              <a:t>Gift Tax</a:t>
            </a:r>
            <a:r>
              <a:rPr lang="en-CA"/>
              <a:t>. This is the federal tax that works hand-in-hand with the estate tax.</a:t>
            </a:r>
            <a:endParaRPr/>
          </a:p>
          <a:p>
            <a:pPr marL="158750" lvl="0" indent="0" algn="l" rtl="0">
              <a:lnSpc>
                <a:spcPct val="100000"/>
              </a:lnSpc>
              <a:spcBef>
                <a:spcPts val="0"/>
              </a:spcBef>
              <a:spcAft>
                <a:spcPts val="0"/>
              </a:spcAft>
              <a:buSzPts val="1100"/>
              <a:buNone/>
            </a:pPr>
            <a:endParaRPr/>
          </a:p>
          <a:p>
            <a:pPr marL="158750" lvl="0" indent="0" algn="l" rtl="0">
              <a:spcBef>
                <a:spcPts val="0"/>
              </a:spcBef>
              <a:spcAft>
                <a:spcPts val="0"/>
              </a:spcAft>
              <a:buClr>
                <a:schemeClr val="dk1"/>
              </a:buClr>
              <a:buSzPts val="1100"/>
              <a:buFont typeface="Arial"/>
              <a:buNone/>
            </a:pPr>
            <a:r>
              <a:rPr lang="en-CA"/>
              <a:t>It’s a tax on large gifts of money or property you give to someone </a:t>
            </a:r>
            <a:r>
              <a:rPr lang="en-CA" b="1"/>
              <a:t>while you are still alive.</a:t>
            </a:r>
            <a:endParaRPr b="1"/>
          </a:p>
          <a:p>
            <a:pPr marL="158750" lvl="0" indent="0" algn="l" rtl="0">
              <a:spcBef>
                <a:spcPts val="0"/>
              </a:spcBef>
              <a:spcAft>
                <a:spcPts val="0"/>
              </a:spcAft>
              <a:buSzPts val="1100"/>
              <a:buNone/>
            </a:pPr>
            <a:endParaRPr/>
          </a:p>
          <a:p>
            <a:pPr marL="158750" lvl="0" indent="0" algn="l" rtl="0">
              <a:spcBef>
                <a:spcPts val="0"/>
              </a:spcBef>
              <a:spcAft>
                <a:spcPts val="0"/>
              </a:spcAft>
              <a:buClr>
                <a:schemeClr val="dk1"/>
              </a:buClr>
              <a:buSzPts val="1100"/>
              <a:buFont typeface="Arial"/>
              <a:buNone/>
            </a:pPr>
            <a:r>
              <a:rPr lang="en-CA"/>
              <a:t>Its main purpose is to prevent a loophole. Without it, someone could simply give away all their money to their heirs right before they pass away to avoid the estate tax. The gift tax closes that loophole.</a:t>
            </a:r>
            <a:endParaRPr/>
          </a:p>
          <a:p>
            <a:pPr marL="158750" lvl="0" indent="0" algn="l" rtl="0">
              <a:lnSpc>
                <a:spcPct val="100000"/>
              </a:lnSpc>
              <a:spcBef>
                <a:spcPts val="0"/>
              </a:spcBef>
              <a:spcAft>
                <a:spcPts val="0"/>
              </a:spcAft>
              <a:buSzPts val="1100"/>
              <a:buNone/>
            </a:pPr>
            <a:endParaRPr/>
          </a:p>
          <a:p>
            <a:pPr marL="158750" lvl="0" indent="0" algn="l" rtl="0">
              <a:spcBef>
                <a:spcPts val="0"/>
              </a:spcBef>
              <a:spcAft>
                <a:spcPts val="0"/>
              </a:spcAft>
              <a:buClr>
                <a:schemeClr val="dk1"/>
              </a:buClr>
              <a:buSzPts val="1100"/>
              <a:buFont typeface="Arial"/>
              <a:buNone/>
            </a:pPr>
            <a:r>
              <a:rPr lang="en-CA"/>
              <a:t>The government allows you to give up to a certain amount to any number of people every single year, </a:t>
            </a:r>
            <a:r>
              <a:rPr lang="en-CA" b="1"/>
              <a:t>completely tax-free</a:t>
            </a:r>
            <a:r>
              <a:rPr lang="en-CA"/>
              <a:t>. You don't even have to report it.</a:t>
            </a:r>
            <a:endParaRPr/>
          </a:p>
          <a:p>
            <a:pPr marL="158750" lvl="0" indent="0" algn="l" rtl="0">
              <a:spcBef>
                <a:spcPts val="0"/>
              </a:spcBef>
              <a:spcAft>
                <a:spcPts val="0"/>
              </a:spcAft>
              <a:buSzPts val="1100"/>
              <a:buNone/>
            </a:pPr>
            <a:endParaRPr/>
          </a:p>
          <a:p>
            <a:pPr marL="158750" lvl="0" indent="0" algn="l" rtl="0">
              <a:spcBef>
                <a:spcPts val="0"/>
              </a:spcBef>
              <a:spcAft>
                <a:spcPts val="0"/>
              </a:spcAft>
              <a:buSzPts val="1100"/>
              <a:buNone/>
            </a:pPr>
            <a:r>
              <a:rPr lang="en-CA"/>
              <a:t>This amount is adjusted for inflation, (e.g., $18,000 per person in 2024). This means you could give $18,000 to your child, $18,000 to your grandchild, and $18,000 to a friend, all in the same year, with no tax consequences. Normal birthday and holiday gifts are completely safe.</a:t>
            </a:r>
            <a:endParaRPr/>
          </a:p>
          <a:p>
            <a:pPr marL="158750" lvl="0" indent="0" algn="l" rtl="0">
              <a:spcBef>
                <a:spcPts val="0"/>
              </a:spcBef>
              <a:spcAft>
                <a:spcPts val="0"/>
              </a:spcAft>
              <a:buSzPts val="1100"/>
              <a:buNone/>
            </a:pPr>
            <a:endParaRPr/>
          </a:p>
          <a:p>
            <a:pPr marL="158750" lvl="0" indent="0" algn="l" rtl="0">
              <a:spcBef>
                <a:spcPts val="0"/>
              </a:spcBef>
              <a:spcAft>
                <a:spcPts val="0"/>
              </a:spcAft>
              <a:buClr>
                <a:schemeClr val="dk1"/>
              </a:buClr>
              <a:buSzPts val="1100"/>
              <a:buFont typeface="Arial"/>
              <a:buNone/>
            </a:pPr>
            <a:endParaRPr/>
          </a:p>
          <a:p>
            <a:pPr marL="158750" lvl="0" indent="0" algn="l" rtl="0">
              <a:spcBef>
                <a:spcPts val="0"/>
              </a:spcBef>
              <a:spcAft>
                <a:spcPts val="0"/>
              </a:spcAft>
              <a:buClr>
                <a:schemeClr val="dk1"/>
              </a:buClr>
              <a:buSzPts val="1100"/>
              <a:buFont typeface="Arial"/>
              <a:buNone/>
            </a:pPr>
            <a:r>
              <a:rPr lang="en-CA"/>
              <a:t>So, When Do You File Form 709?</a:t>
            </a:r>
            <a:endParaRPr/>
          </a:p>
          <a:p>
            <a:pPr marL="158750" lvl="0" indent="0" algn="l" rtl="0">
              <a:spcBef>
                <a:spcPts val="0"/>
              </a:spcBef>
              <a:spcAft>
                <a:spcPts val="0"/>
              </a:spcAft>
              <a:buClr>
                <a:schemeClr val="dk1"/>
              </a:buClr>
              <a:buSzPts val="1100"/>
              <a:buFont typeface="Arial"/>
              <a:buNone/>
            </a:pPr>
            <a:r>
              <a:rPr lang="en-CA"/>
              <a:t>You only need to file if a gift you give to a single person is NOT one of those special exceptions (like tuition) AND it's **more than** the annual exclusion amount for that year.</a:t>
            </a:r>
            <a:endParaRPr/>
          </a:p>
          <a:p>
            <a:pPr marL="158750" lvl="0" indent="0" algn="l" rtl="0">
              <a:spcBef>
                <a:spcPts val="0"/>
              </a:spcBef>
              <a:spcAft>
                <a:spcPts val="0"/>
              </a:spcAft>
              <a:buClr>
                <a:schemeClr val="dk1"/>
              </a:buClr>
              <a:buSzPts val="1100"/>
              <a:buFont typeface="Arial"/>
              <a:buNone/>
            </a:pPr>
            <a:r>
              <a:rPr lang="en-CA"/>
              <a:t>*   Even if you file, you typically **don't pay any tax**. Filing simply subtracts the excess amount from your multi-million dollar lifetime estate and gift tax exemption.</a:t>
            </a:r>
            <a:endParaRPr/>
          </a:p>
          <a:p>
            <a:pPr marL="158750" lvl="0" indent="0" algn="l" rtl="0">
              <a:spcBef>
                <a:spcPts val="0"/>
              </a:spcBef>
              <a:spcAft>
                <a:spcPts val="0"/>
              </a:spcAft>
              <a:buClr>
                <a:schemeClr val="dk1"/>
              </a:buClr>
              <a:buSzPts val="1100"/>
              <a:buFont typeface="Arial"/>
              <a:buNone/>
            </a:pPr>
            <a:r>
              <a:rPr lang="en-CA"/>
              <a:t>*   And one final, crucial point: the responsibility to file Form 709 is always on the person who **gives** the gift, not the person who receives it."</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9b67c5145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39b67c5145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CA">
                <a:solidFill>
                  <a:schemeClr val="dk1"/>
                </a:solidFill>
              </a:rPr>
              <a:t>The following are </a:t>
            </a:r>
            <a:r>
              <a:rPr lang="en-CA" b="1">
                <a:solidFill>
                  <a:schemeClr val="dk1"/>
                </a:solidFill>
              </a:rPr>
              <a:t>not considered taxable gifts at all</a:t>
            </a:r>
            <a:r>
              <a:rPr lang="en-CA">
                <a:solidFill>
                  <a:schemeClr val="dk1"/>
                </a:solidFill>
              </a:rPr>
              <a:t>, regardless of the amount:</a:t>
            </a:r>
            <a:endParaRPr>
              <a:solidFill>
                <a:schemeClr val="dk1"/>
              </a:solidFill>
            </a:endParaRPr>
          </a:p>
          <a:p>
            <a:pPr marL="15875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CA" b="1">
                <a:solidFill>
                  <a:schemeClr val="dk1"/>
                </a:solidFill>
              </a:rPr>
              <a:t>Tuition or medical expenses</a:t>
            </a:r>
            <a:r>
              <a:rPr lang="en-CA">
                <a:solidFill>
                  <a:schemeClr val="dk1"/>
                </a:solidFill>
              </a:rPr>
              <a:t> you pay directly to the school or hospital on someone else's behalf.</a:t>
            </a:r>
            <a:endParaRPr>
              <a:solidFill>
                <a:schemeClr val="dk1"/>
              </a:solidFill>
            </a:endParaRPr>
          </a:p>
          <a:p>
            <a:pPr marL="457200" lvl="0" indent="-298450" algn="l" rtl="0">
              <a:spcBef>
                <a:spcPts val="0"/>
              </a:spcBef>
              <a:spcAft>
                <a:spcPts val="0"/>
              </a:spcAft>
              <a:buClr>
                <a:schemeClr val="dk1"/>
              </a:buClr>
              <a:buSzPts val="1100"/>
              <a:buChar char="●"/>
            </a:pPr>
            <a:r>
              <a:rPr lang="en-CA" b="1">
                <a:solidFill>
                  <a:schemeClr val="dk1"/>
                </a:solidFill>
              </a:rPr>
              <a:t>Gifts to your spouse.</a:t>
            </a:r>
            <a:endParaRPr b="1">
              <a:solidFill>
                <a:schemeClr val="dk1"/>
              </a:solidFill>
            </a:endParaRPr>
          </a:p>
          <a:p>
            <a:pPr marL="457200" lvl="0" indent="-298450" algn="l" rtl="0">
              <a:spcBef>
                <a:spcPts val="0"/>
              </a:spcBef>
              <a:spcAft>
                <a:spcPts val="0"/>
              </a:spcAft>
              <a:buClr>
                <a:schemeClr val="dk1"/>
              </a:buClr>
              <a:buSzPts val="1100"/>
              <a:buChar char="●"/>
            </a:pPr>
            <a:r>
              <a:rPr lang="en-CA" b="1">
                <a:solidFill>
                  <a:schemeClr val="dk1"/>
                </a:solidFill>
              </a:rPr>
              <a:t>Gifts to qualifying charities</a:t>
            </a:r>
            <a:endParaRPr b="1">
              <a:solidFill>
                <a:schemeClr val="dk1"/>
              </a:solidFil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This table summarize the key differences so you can keep them straight. Let's walk through it:</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First, we have the </a:t>
            </a:r>
            <a:r>
              <a:rPr lang="en-CA" b="1"/>
              <a:t>Estate Tax</a:t>
            </a:r>
            <a:r>
              <a:rPr lang="en-CA"/>
              <a:t>. </a:t>
            </a:r>
            <a:endParaRPr/>
          </a:p>
          <a:p>
            <a:pPr marL="158750" lvl="0" indent="0" algn="l" rtl="0">
              <a:lnSpc>
                <a:spcPct val="100000"/>
              </a:lnSpc>
              <a:spcBef>
                <a:spcPts val="0"/>
              </a:spcBef>
              <a:spcAft>
                <a:spcPts val="0"/>
              </a:spcAft>
              <a:buSzPts val="1100"/>
              <a:buNone/>
            </a:pPr>
            <a:r>
              <a:rPr lang="en-CA"/>
              <a:t>Remember, this is the federal tax on the </a:t>
            </a:r>
            <a:r>
              <a:rPr lang="en-CA" i="1"/>
              <a:t>entire pie</a:t>
            </a:r>
            <a:r>
              <a:rPr lang="en-CA"/>
              <a:t>—the total net value of a person's assets after they pass away. </a:t>
            </a:r>
            <a:endParaRPr/>
          </a:p>
          <a:p>
            <a:pPr marL="457200" lvl="0" indent="-298450" algn="l" rtl="0">
              <a:lnSpc>
                <a:spcPct val="100000"/>
              </a:lnSpc>
              <a:spcBef>
                <a:spcPts val="0"/>
              </a:spcBef>
              <a:spcAft>
                <a:spcPts val="0"/>
              </a:spcAft>
              <a:buSzPts val="1100"/>
              <a:buChar char="●"/>
            </a:pPr>
            <a:r>
              <a:rPr lang="en-CA"/>
              <a:t>The </a:t>
            </a:r>
            <a:r>
              <a:rPr lang="en-CA" b="1"/>
              <a:t>Estate</a:t>
            </a:r>
            <a:r>
              <a:rPr lang="en-CA"/>
              <a:t> itself pays the tax </a:t>
            </a:r>
            <a:r>
              <a:rPr lang="en-CA" i="1"/>
              <a:t>before</a:t>
            </a:r>
            <a:r>
              <a:rPr lang="en-CA"/>
              <a:t> any money is distributed to the heirs.</a:t>
            </a:r>
            <a:endParaRPr/>
          </a:p>
          <a:p>
            <a:pPr marL="457200" lvl="0" indent="-298450" algn="l" rtl="0">
              <a:lnSpc>
                <a:spcPct val="100000"/>
              </a:lnSpc>
              <a:spcBef>
                <a:spcPts val="0"/>
              </a:spcBef>
              <a:spcAft>
                <a:spcPts val="0"/>
              </a:spcAft>
              <a:buSzPts val="1100"/>
              <a:buChar char="●"/>
            </a:pPr>
            <a:r>
              <a:rPr lang="en-CA"/>
              <a:t>This is reported on </a:t>
            </a:r>
            <a:r>
              <a:rPr lang="en-CA" b="1"/>
              <a:t>Form 706</a:t>
            </a:r>
            <a:r>
              <a:rPr lang="en-CA"/>
              <a:t>.</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Next is the </a:t>
            </a:r>
            <a:r>
              <a:rPr lang="en-CA" b="1"/>
              <a:t>Inheritance Tax</a:t>
            </a:r>
            <a:r>
              <a:rPr lang="en-CA"/>
              <a:t>. </a:t>
            </a:r>
            <a:endParaRPr/>
          </a:p>
          <a:p>
            <a:pPr marL="158750" lvl="0" indent="0" algn="l" rtl="0">
              <a:lnSpc>
                <a:spcPct val="100000"/>
              </a:lnSpc>
              <a:spcBef>
                <a:spcPts val="0"/>
              </a:spcBef>
              <a:spcAft>
                <a:spcPts val="0"/>
              </a:spcAft>
              <a:buSzPts val="1100"/>
              <a:buNone/>
            </a:pPr>
            <a:r>
              <a:rPr lang="en-CA"/>
              <a:t>This is a tax on the </a:t>
            </a:r>
            <a:r>
              <a:rPr lang="en-CA" i="1"/>
              <a:t>individual slice of the pie</a:t>
            </a:r>
            <a:r>
              <a:rPr lang="en-CA"/>
              <a:t> that someone receives. </a:t>
            </a:r>
            <a:endParaRPr/>
          </a:p>
          <a:p>
            <a:pPr marL="457200" lvl="0" indent="-298450" algn="l" rtl="0">
              <a:lnSpc>
                <a:spcPct val="100000"/>
              </a:lnSpc>
              <a:spcBef>
                <a:spcPts val="0"/>
              </a:spcBef>
              <a:spcAft>
                <a:spcPts val="0"/>
              </a:spcAft>
              <a:buSzPts val="1100"/>
              <a:buChar char="●"/>
            </a:pPr>
            <a:r>
              <a:rPr lang="en-CA"/>
              <a:t>The responsibility for paying the tax falls on the </a:t>
            </a:r>
            <a:r>
              <a:rPr lang="en-CA" b="1"/>
              <a:t>Heir</a:t>
            </a:r>
            <a:r>
              <a:rPr lang="en-CA"/>
              <a:t>. </a:t>
            </a:r>
            <a:endParaRPr/>
          </a:p>
          <a:p>
            <a:pPr marL="457200" lvl="0" indent="-298450" algn="l" rtl="0">
              <a:lnSpc>
                <a:spcPct val="100000"/>
              </a:lnSpc>
              <a:spcBef>
                <a:spcPts val="0"/>
              </a:spcBef>
              <a:spcAft>
                <a:spcPts val="0"/>
              </a:spcAft>
              <a:buSzPts val="1100"/>
              <a:buChar char="●"/>
            </a:pPr>
            <a:r>
              <a:rPr lang="en-CA"/>
              <a:t>This is a </a:t>
            </a:r>
            <a:r>
              <a:rPr lang="en-CA" b="1"/>
              <a:t>state-level tax only</a:t>
            </a:r>
            <a:r>
              <a:rPr lang="en-CA"/>
              <a:t>, which is why there's no federal form.</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Finally, we have the </a:t>
            </a:r>
            <a:r>
              <a:rPr lang="en-CA" b="1"/>
              <a:t>Gift Tax</a:t>
            </a:r>
            <a:r>
              <a:rPr lang="en-CA"/>
              <a:t>.</a:t>
            </a:r>
            <a:endParaRPr/>
          </a:p>
          <a:p>
            <a:pPr marL="158750" lvl="0" indent="0" algn="l" rtl="0">
              <a:lnSpc>
                <a:spcPct val="100000"/>
              </a:lnSpc>
              <a:spcBef>
                <a:spcPts val="0"/>
              </a:spcBef>
              <a:spcAft>
                <a:spcPts val="0"/>
              </a:spcAft>
              <a:buSzPts val="1100"/>
              <a:buNone/>
            </a:pPr>
            <a:r>
              <a:rPr lang="en-CA"/>
              <a:t>This is the tax that applies </a:t>
            </a:r>
            <a:r>
              <a:rPr lang="en-CA" i="1"/>
              <a:t>while you're still alive</a:t>
            </a:r>
            <a:r>
              <a:rPr lang="en-CA"/>
              <a:t>, on large gifts you give to others. Its main purpose is to prevent people from avoiding the estate tax. </a:t>
            </a:r>
            <a:endParaRPr/>
          </a:p>
          <a:p>
            <a:pPr marL="457200" lvl="0" indent="-298450" algn="l" rtl="0">
              <a:lnSpc>
                <a:spcPct val="100000"/>
              </a:lnSpc>
              <a:spcBef>
                <a:spcPts val="0"/>
              </a:spcBef>
              <a:spcAft>
                <a:spcPts val="0"/>
              </a:spcAft>
              <a:buSzPts val="1100"/>
              <a:buChar char="●"/>
            </a:pPr>
            <a:r>
              <a:rPr lang="en-CA"/>
              <a:t>The key difference here is that the person who </a:t>
            </a:r>
            <a:r>
              <a:rPr lang="en-CA" b="1"/>
              <a:t>Gives</a:t>
            </a:r>
            <a:r>
              <a:rPr lang="en-CA"/>
              <a:t> the gift is the one responsible for filing the tax form, </a:t>
            </a:r>
            <a:r>
              <a:rPr lang="en-CA" b="1"/>
              <a:t>Form 709</a:t>
            </a:r>
            <a:r>
              <a:rPr lang="en-CA"/>
              <a:t>.</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So, a simple way to remember who pays is:</a:t>
            </a:r>
            <a:endParaRPr/>
          </a:p>
          <a:p>
            <a:pPr marL="15875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CA"/>
              <a:t>The </a:t>
            </a:r>
            <a:r>
              <a:rPr lang="en-CA" b="1"/>
              <a:t>E</a:t>
            </a:r>
            <a:r>
              <a:rPr lang="en-CA"/>
              <a:t>state pays the </a:t>
            </a:r>
            <a:r>
              <a:rPr lang="en-CA" b="1"/>
              <a:t>E</a:t>
            </a:r>
            <a:r>
              <a:rPr lang="en-CA"/>
              <a:t>state Tax.</a:t>
            </a:r>
            <a:endParaRPr/>
          </a:p>
          <a:p>
            <a:pPr marL="457200" lvl="0" indent="-298450" algn="l" rtl="0">
              <a:lnSpc>
                <a:spcPct val="100000"/>
              </a:lnSpc>
              <a:spcBef>
                <a:spcPts val="0"/>
              </a:spcBef>
              <a:spcAft>
                <a:spcPts val="0"/>
              </a:spcAft>
              <a:buSzPts val="1100"/>
              <a:buChar char="●"/>
            </a:pPr>
            <a:r>
              <a:rPr lang="en-CA"/>
              <a:t>The </a:t>
            </a:r>
            <a:r>
              <a:rPr lang="en-CA" b="1"/>
              <a:t>I</a:t>
            </a:r>
            <a:r>
              <a:rPr lang="en-CA"/>
              <a:t>nheritor (or heir) pays the </a:t>
            </a:r>
            <a:r>
              <a:rPr lang="en-CA" b="1"/>
              <a:t>I</a:t>
            </a:r>
            <a:r>
              <a:rPr lang="en-CA"/>
              <a:t>nheritance Tax.</a:t>
            </a:r>
            <a:endParaRPr/>
          </a:p>
          <a:p>
            <a:pPr marL="457200" lvl="0" indent="-298450" algn="l" rtl="0">
              <a:lnSpc>
                <a:spcPct val="100000"/>
              </a:lnSpc>
              <a:spcBef>
                <a:spcPts val="0"/>
              </a:spcBef>
              <a:spcAft>
                <a:spcPts val="0"/>
              </a:spcAft>
              <a:buSzPts val="1100"/>
              <a:buChar char="●"/>
            </a:pPr>
            <a:r>
              <a:rPr lang="en-CA"/>
              <a:t>And the </a:t>
            </a:r>
            <a:r>
              <a:rPr lang="en-CA" b="1"/>
              <a:t>G</a:t>
            </a:r>
            <a:r>
              <a:rPr lang="en-CA"/>
              <a:t>iver pays the </a:t>
            </a:r>
            <a:r>
              <a:rPr lang="en-CA" b="1"/>
              <a:t>G</a:t>
            </a:r>
            <a:r>
              <a:rPr lang="en-CA"/>
              <a:t>ift Tax.</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This tax is different from the others we've discussed because it's not about your income or investments; it's about the value of the place you live. It's an annual tax that your local government—your city or county—charges on the value of your real estate.</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b="1"/>
              <a:t>Where does the money go?</a:t>
            </a:r>
            <a:endParaRPr/>
          </a:p>
          <a:p>
            <a:pPr marL="158750" lvl="0" indent="0" algn="l" rtl="0">
              <a:lnSpc>
                <a:spcPct val="100000"/>
              </a:lnSpc>
              <a:spcBef>
                <a:spcPts val="0"/>
              </a:spcBef>
              <a:spcAft>
                <a:spcPts val="0"/>
              </a:spcAft>
              <a:buSzPts val="1100"/>
              <a:buNone/>
            </a:pPr>
            <a:r>
              <a:rPr lang="en-CA"/>
              <a:t>The money from property taxes stays in your community. It is the primary funding source for essential local services that we all use every day, like our </a:t>
            </a:r>
            <a:r>
              <a:rPr lang="en-CA" b="1"/>
              <a:t>public schools</a:t>
            </a:r>
            <a:r>
              <a:rPr lang="en-CA"/>
              <a:t>, our </a:t>
            </a:r>
            <a:r>
              <a:rPr lang="en-CA" b="1"/>
              <a:t>police and fire departments</a:t>
            </a:r>
            <a:r>
              <a:rPr lang="en-CA"/>
              <a:t>, and our local </a:t>
            </a:r>
            <a:r>
              <a:rPr lang="en-CA" b="1"/>
              <a:t>libraries and parks</a:t>
            </a:r>
            <a:r>
              <a:rPr lang="en-CA"/>
              <a:t>.</a:t>
            </a:r>
            <a:endParaRPr/>
          </a:p>
          <a:p>
            <a:pPr marL="158750" lvl="0" indent="0" algn="l" rtl="0">
              <a:lnSpc>
                <a:spcPct val="100000"/>
              </a:lnSpc>
              <a:spcBef>
                <a:spcPts val="0"/>
              </a:spcBef>
              <a:spcAft>
                <a:spcPts val="0"/>
              </a:spcAft>
              <a:buSzPts val="1100"/>
              <a:buNone/>
            </a:pPr>
            <a:endParaRPr b="1"/>
          </a:p>
          <a:p>
            <a:pPr marL="158750" lvl="0" indent="0" algn="l" rtl="0">
              <a:lnSpc>
                <a:spcPct val="100000"/>
              </a:lnSpc>
              <a:spcBef>
                <a:spcPts val="0"/>
              </a:spcBef>
              <a:spcAft>
                <a:spcPts val="0"/>
              </a:spcAft>
              <a:buSzPts val="1100"/>
              <a:buNone/>
            </a:pPr>
            <a:r>
              <a:rPr lang="en-CA" b="1"/>
              <a:t>How is it calculated?</a:t>
            </a:r>
            <a:endParaRPr/>
          </a:p>
          <a:p>
            <a:pPr marL="158750" lvl="0" indent="0" algn="l" rtl="0">
              <a:lnSpc>
                <a:spcPct val="100000"/>
              </a:lnSpc>
              <a:spcBef>
                <a:spcPts val="0"/>
              </a:spcBef>
              <a:spcAft>
                <a:spcPts val="0"/>
              </a:spcAft>
              <a:buSzPts val="1100"/>
              <a:buNone/>
            </a:pPr>
            <a:r>
              <a:rPr lang="en-CA"/>
              <a:t>Your local government determines an 'assessed value' for your home, and then they multiply that by the local 'tax rate,' sometimes called a 'millage rate.’ </a:t>
            </a:r>
            <a:endParaRPr/>
          </a:p>
          <a:p>
            <a:pPr marL="158750" lvl="0" indent="0" algn="l" rtl="0">
              <a:lnSpc>
                <a:spcPct val="100000"/>
              </a:lnSpc>
              <a:spcBef>
                <a:spcPts val="0"/>
              </a:spcBef>
              <a:spcAft>
                <a:spcPts val="0"/>
              </a:spcAft>
              <a:buSzPts val="1100"/>
              <a:buNone/>
            </a:pPr>
            <a:r>
              <a:rPr lang="en-CA"/>
              <a:t>Unlike the other taxes, there's no federal form to fill out. Your local tax office simply sends you a bill directly each year.</a:t>
            </a:r>
            <a:endParaRPr/>
          </a:p>
          <a:p>
            <a:pPr marL="158750" lvl="0" indent="0" algn="l" rtl="0">
              <a:lnSpc>
                <a:spcPct val="100000"/>
              </a:lnSpc>
              <a:spcBef>
                <a:spcPts val="0"/>
              </a:spcBef>
              <a:spcAft>
                <a:spcPts val="0"/>
              </a:spcAft>
              <a:buSzPts val="1100"/>
              <a:buNone/>
            </a:pPr>
            <a:endParaRPr b="1"/>
          </a:p>
          <a:p>
            <a:pPr marL="158750" lvl="0" indent="0" algn="l" rtl="0">
              <a:lnSpc>
                <a:spcPct val="100000"/>
              </a:lnSpc>
              <a:spcBef>
                <a:spcPts val="0"/>
              </a:spcBef>
              <a:spcAft>
                <a:spcPts val="0"/>
              </a:spcAft>
              <a:buSzPts val="1100"/>
              <a:buNone/>
            </a:pPr>
            <a:r>
              <a:rPr lang="en-CA" b="1"/>
              <a:t>Homeowners can often lower their property tax bill by applying for exemptions</a:t>
            </a:r>
            <a:r>
              <a:rPr lang="en-CA"/>
              <a:t>. </a:t>
            </a:r>
            <a:endParaRPr/>
          </a:p>
          <a:p>
            <a:pPr marL="158750" lvl="0" indent="0" algn="l" rtl="0">
              <a:lnSpc>
                <a:spcPct val="100000"/>
              </a:lnSpc>
              <a:spcBef>
                <a:spcPts val="0"/>
              </a:spcBef>
              <a:spcAft>
                <a:spcPts val="0"/>
              </a:spcAft>
              <a:buSzPts val="1100"/>
              <a:buNone/>
            </a:pPr>
            <a:r>
              <a:rPr lang="en-CA"/>
              <a:t>The most common one is the </a:t>
            </a:r>
            <a:r>
              <a:rPr lang="en-CA" b="1"/>
              <a:t>Homestead Exemption</a:t>
            </a:r>
            <a:r>
              <a:rPr lang="en-CA"/>
              <a:t>, which reduces the assessed value of your home if it's your primary residence. Many areas also offer exemptions for seniors, veterans, or for making certain home improvements.</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Throughout this presentation, we've mentioned specific dollar amounts—the gift tax exclusion, the estate tax exemption, and capital gains tax rates. Remember that tax laws are not static. They are updated almost every year, sometimes to adjust for inflation, and sometimes because Congress passes new legislation. The goal isn't to memorize today's numbers; it's to know how to find tomorrow's numbers.</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The most reliable source is the official IRS website: https://www.irs.gov/</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An online search for the terms like </a:t>
            </a:r>
            <a:r>
              <a:rPr lang="en-CA" b="1"/>
              <a:t>'IRS Estate and Gift Tax' </a:t>
            </a:r>
            <a:r>
              <a:rPr lang="en-CA"/>
              <a:t>or </a:t>
            </a:r>
            <a:r>
              <a:rPr lang="en-CA" b="1"/>
              <a:t>'IRS Capital Gains Tax Rates' </a:t>
            </a:r>
            <a:r>
              <a:rPr lang="en-CA"/>
              <a:t>for the current year—will almost always take you directly to the official government page with the correct, up-to-date information.</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Before we jump into our final topic on taxes, let's take a moment to review what we already learned:</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First, in </a:t>
            </a:r>
            <a:r>
              <a:rPr lang="en-CA" sz="1100" b="1" i="0" u="none" strike="noStrike" cap="none">
                <a:solidFill>
                  <a:srgbClr val="000000"/>
                </a:solidFill>
                <a:latin typeface="Arial"/>
                <a:ea typeface="Arial"/>
                <a:cs typeface="Arial"/>
                <a:sym typeface="Arial"/>
              </a:rPr>
              <a:t>'Unpacking Your Paycheck,’</a:t>
            </a:r>
            <a:r>
              <a:rPr lang="en-CA" sz="1100" b="0" i="0" u="none" strike="noStrike" cap="none">
                <a:solidFill>
                  <a:srgbClr val="000000"/>
                </a:solidFill>
                <a:latin typeface="Arial"/>
                <a:ea typeface="Arial"/>
                <a:cs typeface="Arial"/>
                <a:sym typeface="Arial"/>
              </a:rPr>
              <a:t> we learned the difference between Gross and Net pay, we distinguished between Income and FICA taxes, and we tracked where that money goes to fund public programs.</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Next, in </a:t>
            </a:r>
            <a:r>
              <a:rPr lang="en-CA" sz="1100" b="1" i="0" u="none" strike="noStrike" cap="none">
                <a:solidFill>
                  <a:srgbClr val="000000"/>
                </a:solidFill>
                <a:latin typeface="Arial"/>
                <a:ea typeface="Arial"/>
                <a:cs typeface="Arial"/>
                <a:sym typeface="Arial"/>
              </a:rPr>
              <a:t>'Essential Tax Forms,'</a:t>
            </a:r>
            <a:r>
              <a:rPr lang="en-CA" sz="1100" b="0" i="0" u="none" strike="noStrike" cap="none">
                <a:solidFill>
                  <a:srgbClr val="000000"/>
                </a:solidFill>
                <a:latin typeface="Arial"/>
                <a:ea typeface="Arial"/>
                <a:cs typeface="Arial"/>
                <a:sym typeface="Arial"/>
              </a:rPr>
              <a:t> we covered the entire lifecycle of your tax documents—from the </a:t>
            </a:r>
            <a:r>
              <a:rPr lang="en-CA" sz="1100" b="1" i="0" u="none" strike="noStrike" cap="none">
                <a:solidFill>
                  <a:srgbClr val="000000"/>
                </a:solidFill>
                <a:latin typeface="Arial"/>
                <a:ea typeface="Arial"/>
                <a:cs typeface="Arial"/>
                <a:sym typeface="Arial"/>
              </a:rPr>
              <a:t>W-4</a:t>
            </a:r>
            <a:r>
              <a:rPr lang="en-CA" sz="1100" b="0" i="0" u="none" strike="noStrike" cap="none">
                <a:solidFill>
                  <a:srgbClr val="000000"/>
                </a:solidFill>
                <a:latin typeface="Arial"/>
                <a:ea typeface="Arial"/>
                <a:cs typeface="Arial"/>
                <a:sym typeface="Arial"/>
              </a:rPr>
              <a:t> when you're hired, to the </a:t>
            </a:r>
            <a:r>
              <a:rPr lang="en-CA" sz="1100" b="1" i="0" u="none" strike="noStrike" cap="none">
                <a:solidFill>
                  <a:srgbClr val="000000"/>
                </a:solidFill>
                <a:latin typeface="Arial"/>
                <a:ea typeface="Arial"/>
                <a:cs typeface="Arial"/>
                <a:sym typeface="Arial"/>
              </a:rPr>
              <a:t>W-2</a:t>
            </a:r>
            <a:r>
              <a:rPr lang="en-CA" sz="1100" b="0" i="0" u="none" strike="noStrike" cap="none">
                <a:solidFill>
                  <a:srgbClr val="000000"/>
                </a:solidFill>
                <a:latin typeface="Arial"/>
                <a:ea typeface="Arial"/>
                <a:cs typeface="Arial"/>
                <a:sym typeface="Arial"/>
              </a:rPr>
              <a:t> and </a:t>
            </a:r>
            <a:r>
              <a:rPr lang="en-CA" sz="1100" b="1" i="0" u="none" strike="noStrike" cap="none">
                <a:solidFill>
                  <a:srgbClr val="000000"/>
                </a:solidFill>
                <a:latin typeface="Arial"/>
                <a:ea typeface="Arial"/>
                <a:cs typeface="Arial"/>
                <a:sym typeface="Arial"/>
              </a:rPr>
              <a:t>1099</a:t>
            </a:r>
            <a:r>
              <a:rPr lang="en-CA" sz="1100" b="0" i="0" u="none" strike="noStrike" cap="none">
                <a:solidFill>
                  <a:srgbClr val="000000"/>
                </a:solidFill>
                <a:latin typeface="Arial"/>
                <a:ea typeface="Arial"/>
                <a:cs typeface="Arial"/>
                <a:sym typeface="Arial"/>
              </a:rPr>
              <a:t> summaries you receive at year-end, all the way to the final </a:t>
            </a:r>
            <a:r>
              <a:rPr lang="en-CA" sz="1100" b="1" i="0" u="none" strike="noStrike" cap="none">
                <a:solidFill>
                  <a:srgbClr val="000000"/>
                </a:solidFill>
                <a:latin typeface="Arial"/>
                <a:ea typeface="Arial"/>
                <a:cs typeface="Arial"/>
                <a:sym typeface="Arial"/>
              </a:rPr>
              <a:t>Form 1040</a:t>
            </a:r>
            <a:r>
              <a:rPr lang="en-CA" sz="1100" b="0" i="0" u="none" strike="noStrike" cap="none">
                <a:solidFill>
                  <a:srgbClr val="000000"/>
                </a:solidFill>
                <a:latin typeface="Arial"/>
                <a:ea typeface="Arial"/>
                <a:cs typeface="Arial"/>
                <a:sym typeface="Arial"/>
              </a:rPr>
              <a:t> you file with the IRS.</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And finally, in </a:t>
            </a:r>
            <a:r>
              <a:rPr lang="en-CA" sz="1100" b="1" i="0" u="none" strike="noStrike" cap="none">
                <a:solidFill>
                  <a:srgbClr val="000000"/>
                </a:solidFill>
                <a:latin typeface="Arial"/>
                <a:ea typeface="Arial"/>
                <a:cs typeface="Arial"/>
                <a:sym typeface="Arial"/>
              </a:rPr>
              <a:t>'Preparing Your First Tax Return,'</a:t>
            </a:r>
            <a:r>
              <a:rPr lang="en-CA" sz="1100" b="0" i="0" u="none" strike="noStrike" cap="none">
                <a:solidFill>
                  <a:srgbClr val="000000"/>
                </a:solidFill>
                <a:latin typeface="Arial"/>
                <a:ea typeface="Arial"/>
                <a:cs typeface="Arial"/>
                <a:sym typeface="Arial"/>
              </a:rPr>
              <a:t> we learned how to put it all into practice. We covered choosing your </a:t>
            </a:r>
            <a:r>
              <a:rPr lang="en-CA" sz="1100" b="1" i="0" u="none" strike="noStrike" cap="none">
                <a:solidFill>
                  <a:srgbClr val="000000"/>
                </a:solidFill>
                <a:latin typeface="Arial"/>
                <a:ea typeface="Arial"/>
                <a:cs typeface="Arial"/>
                <a:sym typeface="Arial"/>
              </a:rPr>
              <a:t>Filing Status</a:t>
            </a:r>
            <a:r>
              <a:rPr lang="en-CA" sz="1100" b="0" i="0" u="none" strike="noStrike" cap="none">
                <a:solidFill>
                  <a:srgbClr val="000000"/>
                </a:solidFill>
                <a:latin typeface="Arial"/>
                <a:ea typeface="Arial"/>
                <a:cs typeface="Arial"/>
                <a:sym typeface="Arial"/>
              </a:rPr>
              <a:t>, </a:t>
            </a:r>
            <a:r>
              <a:rPr lang="en-CA"/>
              <a:t>choosing your</a:t>
            </a:r>
            <a:r>
              <a:rPr lang="en-CA" sz="1100" b="0" i="0" u="none" strike="noStrike" cap="none">
                <a:solidFill>
                  <a:srgbClr val="000000"/>
                </a:solidFill>
                <a:latin typeface="Arial"/>
                <a:ea typeface="Arial"/>
                <a:cs typeface="Arial"/>
                <a:sym typeface="Arial"/>
              </a:rPr>
              <a:t> </a:t>
            </a:r>
            <a:r>
              <a:rPr lang="en-CA"/>
              <a:t>type of </a:t>
            </a:r>
            <a:r>
              <a:rPr lang="en-CA" b="1"/>
              <a:t>D</a:t>
            </a:r>
            <a:r>
              <a:rPr lang="en-CA" sz="1100" b="1" i="0" u="none" strike="noStrike" cap="none">
                <a:solidFill>
                  <a:srgbClr val="000000"/>
                </a:solidFill>
                <a:latin typeface="Arial"/>
                <a:ea typeface="Arial"/>
                <a:cs typeface="Arial"/>
                <a:sym typeface="Arial"/>
              </a:rPr>
              <a:t>eductions</a:t>
            </a:r>
            <a:r>
              <a:rPr lang="en-CA" sz="1100" b="0" i="0" u="none" strike="noStrike" cap="none">
                <a:solidFill>
                  <a:srgbClr val="000000"/>
                </a:solidFill>
                <a:latin typeface="Arial"/>
                <a:ea typeface="Arial"/>
                <a:cs typeface="Arial"/>
                <a:sym typeface="Arial"/>
              </a:rPr>
              <a:t>, and how to choose between </a:t>
            </a:r>
            <a:r>
              <a:rPr lang="en-CA" sz="1100" b="1" i="0" u="none" strike="noStrike" cap="none">
                <a:solidFill>
                  <a:srgbClr val="000000"/>
                </a:solidFill>
                <a:latin typeface="Arial"/>
                <a:ea typeface="Arial"/>
                <a:cs typeface="Arial"/>
                <a:sym typeface="Arial"/>
              </a:rPr>
              <a:t>Traditional and Roth</a:t>
            </a:r>
            <a:r>
              <a:rPr lang="en-CA" sz="1100" b="0" i="0" u="none" strike="noStrike" cap="none">
                <a:solidFill>
                  <a:srgbClr val="000000"/>
                </a:solidFill>
                <a:latin typeface="Arial"/>
                <a:ea typeface="Arial"/>
                <a:cs typeface="Arial"/>
                <a:sym typeface="Arial"/>
              </a:rPr>
              <a:t> retirement accounts.</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In our previous lessons, we mastered the taxes on </a:t>
            </a:r>
            <a:r>
              <a:rPr lang="en-CA" sz="1100" b="0" i="1" u="none" strike="noStrike" cap="none">
                <a:solidFill>
                  <a:srgbClr val="000000"/>
                </a:solidFill>
                <a:latin typeface="Arial"/>
                <a:ea typeface="Arial"/>
                <a:cs typeface="Arial"/>
                <a:sym typeface="Arial"/>
              </a:rPr>
              <a:t>earning</a:t>
            </a:r>
            <a:r>
              <a:rPr lang="en-CA" sz="1100" b="0" i="0" u="none" strike="noStrike" cap="none">
                <a:solidFill>
                  <a:srgbClr val="000000"/>
                </a:solidFill>
                <a:latin typeface="Arial"/>
                <a:ea typeface="Arial"/>
                <a:cs typeface="Arial"/>
                <a:sym typeface="Arial"/>
              </a:rPr>
              <a:t> money. Today, we're focusing on the taxes you'll encounter as you build and manage your wealth.</a:t>
            </a:r>
            <a:r>
              <a:rPr lang="en-CA"/>
              <a:t> </a:t>
            </a:r>
            <a:r>
              <a:rPr lang="en-CA" sz="1100" b="0" i="0" u="none" strike="noStrike" cap="none">
                <a:solidFill>
                  <a:srgbClr val="000000"/>
                </a:solidFill>
                <a:latin typeface="Arial"/>
                <a:ea typeface="Arial"/>
                <a:cs typeface="Arial"/>
                <a:sym typeface="Arial"/>
              </a:rPr>
              <a:t>We'll cover three key areas:</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First, </a:t>
            </a:r>
            <a:r>
              <a:rPr lang="en-CA" sz="1100" b="1" i="0" u="none" strike="noStrike" cap="none">
                <a:solidFill>
                  <a:srgbClr val="000000"/>
                </a:solidFill>
                <a:latin typeface="Arial"/>
                <a:ea typeface="Arial"/>
                <a:cs typeface="Arial"/>
                <a:sym typeface="Arial"/>
              </a:rPr>
              <a:t>Taxes on Investments</a:t>
            </a:r>
            <a:r>
              <a:rPr lang="en-CA" sz="1100" b="0" i="0" u="none" strike="noStrike" cap="none">
                <a:solidFill>
                  <a:srgbClr val="000000"/>
                </a:solidFill>
                <a:latin typeface="Arial"/>
                <a:ea typeface="Arial"/>
                <a:cs typeface="Arial"/>
                <a:sym typeface="Arial"/>
              </a:rPr>
              <a:t>, which is the tax you pay on profits from selling assets like stocks.</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Next, </a:t>
            </a:r>
            <a:r>
              <a:rPr lang="en-CA" sz="1100" b="1" i="0" u="none" strike="noStrike" cap="none">
                <a:solidFill>
                  <a:srgbClr val="000000"/>
                </a:solidFill>
                <a:latin typeface="Arial"/>
                <a:ea typeface="Arial"/>
                <a:cs typeface="Arial"/>
                <a:sym typeface="Arial"/>
              </a:rPr>
              <a:t>Taxes on Wealth Transfer</a:t>
            </a:r>
            <a:r>
              <a:rPr lang="en-CA" sz="1100" b="0" i="0" u="none" strike="noStrike" cap="none">
                <a:solidFill>
                  <a:srgbClr val="000000"/>
                </a:solidFill>
                <a:latin typeface="Arial"/>
                <a:ea typeface="Arial"/>
                <a:cs typeface="Arial"/>
                <a:sym typeface="Arial"/>
              </a:rPr>
              <a:t>, which covers the rules for passing assets to the next generation.</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And finally, </a:t>
            </a:r>
            <a:r>
              <a:rPr lang="en-CA" sz="1100" b="1" i="0" u="none" strike="noStrike" cap="none">
                <a:solidFill>
                  <a:srgbClr val="000000"/>
                </a:solidFill>
                <a:latin typeface="Arial"/>
                <a:ea typeface="Arial"/>
                <a:cs typeface="Arial"/>
                <a:sym typeface="Arial"/>
              </a:rPr>
              <a:t>Taxes on Property</a:t>
            </a:r>
            <a:r>
              <a:rPr lang="en-CA" sz="1100" b="0" i="0" u="none" strike="noStrike" cap="none">
                <a:solidFill>
                  <a:srgbClr val="000000"/>
                </a:solidFill>
                <a:latin typeface="Arial"/>
                <a:ea typeface="Arial"/>
                <a:cs typeface="Arial"/>
                <a:sym typeface="Arial"/>
              </a:rPr>
              <a:t>, the annual tax that funds local communities.</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By the end, you'll have a complete picture of the major taxes you'll navigate throughout your financial life.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A</a:t>
            </a:r>
            <a:r>
              <a:rPr lang="en-CA" sz="1100" b="0" i="0" u="none" strike="noStrike" cap="none">
                <a:solidFill>
                  <a:srgbClr val="000000"/>
                </a:solidFill>
                <a:latin typeface="Arial"/>
                <a:ea typeface="Arial"/>
                <a:cs typeface="Arial"/>
                <a:sym typeface="Arial"/>
              </a:rPr>
              <a:t> </a:t>
            </a:r>
            <a:r>
              <a:rPr lang="en-CA" sz="1100" b="1" i="0" u="none" strike="noStrike" cap="none">
                <a:solidFill>
                  <a:srgbClr val="000000"/>
                </a:solidFill>
                <a:latin typeface="Arial"/>
                <a:ea typeface="Arial"/>
                <a:cs typeface="Arial"/>
                <a:sym typeface="Arial"/>
              </a:rPr>
              <a:t>Capital Gain</a:t>
            </a:r>
            <a:r>
              <a:rPr lang="en-CA" sz="1100" b="0" i="0" u="none" strike="noStrike" cap="none">
                <a:solidFill>
                  <a:srgbClr val="000000"/>
                </a:solidFill>
                <a:latin typeface="Arial"/>
                <a:ea typeface="Arial"/>
                <a:cs typeface="Arial"/>
                <a:sym typeface="Arial"/>
              </a:rPr>
              <a:t> is the profit you make when you sell an investment—like a stock or a piece of real estate—for more than you originally paid for it. That profit is considered taxable income.</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amount of tax you pay comes down to: </a:t>
            </a:r>
            <a:r>
              <a:rPr lang="en-CA" sz="1100" b="1" i="0" u="none" strike="noStrike" cap="none">
                <a:solidFill>
                  <a:srgbClr val="000000"/>
                </a:solidFill>
                <a:latin typeface="Arial"/>
                <a:ea typeface="Arial"/>
                <a:cs typeface="Arial"/>
                <a:sym typeface="Arial"/>
              </a:rPr>
              <a:t>Did you own the asset for more than one year?</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If the answer is no—you held it for a year or less—it's a </a:t>
            </a:r>
            <a:r>
              <a:rPr lang="en-CA" sz="1100" b="1" i="0" u="none" strike="noStrike" cap="none">
                <a:solidFill>
                  <a:srgbClr val="000000"/>
                </a:solidFill>
                <a:latin typeface="Arial"/>
                <a:ea typeface="Arial"/>
                <a:cs typeface="Arial"/>
                <a:sym typeface="Arial"/>
              </a:rPr>
              <a:t>Short-Term Capital Gain</a:t>
            </a:r>
            <a:r>
              <a:rPr lang="en-CA" sz="1100" b="0" i="0" u="none" strike="noStrike" cap="none">
                <a:solidFill>
                  <a:srgbClr val="000000"/>
                </a:solidFill>
                <a:latin typeface="Arial"/>
                <a:ea typeface="Arial"/>
                <a:cs typeface="Arial"/>
                <a:sym typeface="Arial"/>
              </a:rPr>
              <a:t>. The government treats this like regular income, and the profit is taxed at your highest marginal tax rate. Think of this as the tax on ‘</a:t>
            </a:r>
            <a:r>
              <a:rPr lang="en-CA"/>
              <a:t>active</a:t>
            </a:r>
            <a:r>
              <a:rPr lang="en-CA" sz="1100" b="0" i="0" u="none" strike="noStrike" cap="none">
                <a:solidFill>
                  <a:srgbClr val="000000"/>
                </a:solidFill>
                <a:latin typeface="Arial"/>
                <a:ea typeface="Arial"/>
                <a:cs typeface="Arial"/>
                <a:sym typeface="Arial"/>
              </a:rPr>
              <a:t> trad</a:t>
            </a:r>
            <a:r>
              <a:rPr lang="en-CA"/>
              <a:t>ers</a:t>
            </a:r>
            <a:r>
              <a:rPr lang="en-CA" sz="1100" b="0" i="0" u="none" strike="noStrike" cap="none">
                <a:solidFill>
                  <a:srgbClr val="000000"/>
                </a:solidFill>
                <a:latin typeface="Arial"/>
                <a:ea typeface="Arial"/>
                <a:cs typeface="Arial"/>
                <a:sym typeface="Arial"/>
              </a:rPr>
              <a:t>'.</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If the answer is yes—you held it for </a:t>
            </a:r>
            <a:r>
              <a:rPr lang="en-CA" sz="1100" b="1" i="0" u="none" strike="noStrike" cap="none">
                <a:solidFill>
                  <a:srgbClr val="000000"/>
                </a:solidFill>
                <a:latin typeface="Arial"/>
                <a:ea typeface="Arial"/>
                <a:cs typeface="Arial"/>
                <a:sym typeface="Arial"/>
              </a:rPr>
              <a:t>more than one year</a:t>
            </a:r>
            <a:r>
              <a:rPr lang="en-CA" sz="1100" b="0" i="0" u="none" strike="noStrike" cap="none">
                <a:solidFill>
                  <a:srgbClr val="000000"/>
                </a:solidFill>
                <a:latin typeface="Arial"/>
                <a:ea typeface="Arial"/>
                <a:cs typeface="Arial"/>
                <a:sym typeface="Arial"/>
              </a:rPr>
              <a:t>—it becomes a </a:t>
            </a:r>
            <a:r>
              <a:rPr lang="en-CA" sz="1100" b="1" i="0" u="none" strike="noStrike" cap="none">
                <a:solidFill>
                  <a:srgbClr val="000000"/>
                </a:solidFill>
                <a:latin typeface="Arial"/>
                <a:ea typeface="Arial"/>
                <a:cs typeface="Arial"/>
                <a:sym typeface="Arial"/>
              </a:rPr>
              <a:t>Long-Term Capital Gain</a:t>
            </a:r>
            <a:r>
              <a:rPr lang="en-CA" sz="1100" b="0" i="0" u="none" strike="noStrike" cap="none">
                <a:solidFill>
                  <a:srgbClr val="000000"/>
                </a:solidFill>
                <a:latin typeface="Arial"/>
                <a:ea typeface="Arial"/>
                <a:cs typeface="Arial"/>
                <a:sym typeface="Arial"/>
              </a:rPr>
              <a:t>. This is where you get a tax advantage. The profit is taxed at a much lower, preferential rate. This is your reward for being a patient 'long-term investor’.</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As the slide says, the government wants to encourage stable, long-term investing for things like retirement, which is good for the entire economy.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Now let's walk through a simple, real-world example to see how it works in practice.</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You bought 10 shares of a company for a total of </a:t>
            </a:r>
            <a:r>
              <a:rPr lang="en-CA" b="1"/>
              <a:t>$1,000. </a:t>
            </a:r>
            <a:r>
              <a:rPr lang="en-CA"/>
              <a:t>Three years later you sell those same shares for </a:t>
            </a:r>
            <a:r>
              <a:rPr lang="en-CA" b="1"/>
              <a:t>$3,000.</a:t>
            </a:r>
            <a:endParaRPr/>
          </a:p>
          <a:p>
            <a:pPr marL="158750" lvl="0" indent="0" algn="l" rtl="0">
              <a:lnSpc>
                <a:spcPct val="100000"/>
              </a:lnSpc>
              <a:spcBef>
                <a:spcPts val="0"/>
              </a:spcBef>
              <a:spcAft>
                <a:spcPts val="0"/>
              </a:spcAft>
              <a:buSzPts val="1100"/>
              <a:buNone/>
            </a:pPr>
            <a:endParaRPr b="1"/>
          </a:p>
          <a:p>
            <a:pPr marL="158750" lvl="0" indent="0" algn="l" rtl="0">
              <a:lnSpc>
                <a:spcPct val="100000"/>
              </a:lnSpc>
              <a:spcBef>
                <a:spcPts val="0"/>
              </a:spcBef>
              <a:spcAft>
                <a:spcPts val="0"/>
              </a:spcAft>
              <a:buSzPts val="1100"/>
              <a:buNone/>
            </a:pPr>
            <a:r>
              <a:rPr lang="en-CA" b="1"/>
              <a:t>Step 1 is to Calculate the Gain.</a:t>
            </a:r>
            <a:endParaRPr/>
          </a:p>
          <a:p>
            <a:pPr marL="158750" lvl="0" indent="0" algn="l" rtl="0">
              <a:lnSpc>
                <a:spcPct val="100000"/>
              </a:lnSpc>
              <a:spcBef>
                <a:spcPts val="0"/>
              </a:spcBef>
              <a:spcAft>
                <a:spcPts val="0"/>
              </a:spcAft>
              <a:buSzPts val="1100"/>
              <a:buNone/>
            </a:pPr>
            <a:r>
              <a:rPr lang="en-CA" b="0"/>
              <a:t>This is just simple subtraction. The profit is the difference between what you sold it for and what you paid. The official term for what you paid is the 'Cost Basis’.</a:t>
            </a:r>
            <a:endParaRPr/>
          </a:p>
          <a:p>
            <a:pPr marL="158750" lvl="0" indent="0" algn="l" rtl="0">
              <a:lnSpc>
                <a:spcPct val="100000"/>
              </a:lnSpc>
              <a:spcBef>
                <a:spcPts val="0"/>
              </a:spcBef>
              <a:spcAft>
                <a:spcPts val="0"/>
              </a:spcAft>
              <a:buSzPts val="1100"/>
              <a:buNone/>
            </a:pPr>
            <a:r>
              <a:rPr lang="en-CA" b="0"/>
              <a:t>So, we take the </a:t>
            </a:r>
            <a:r>
              <a:rPr lang="en-CA" b="1"/>
              <a:t>$3,000 Sale Price</a:t>
            </a:r>
            <a:r>
              <a:rPr lang="en-CA" b="0"/>
              <a:t>, subtract the </a:t>
            </a:r>
            <a:r>
              <a:rPr lang="en-CA" b="1"/>
              <a:t>$1,000 Cost Basis</a:t>
            </a:r>
            <a:r>
              <a:rPr lang="en-CA" b="0"/>
              <a:t>, and that gives us a profit, or gain, of </a:t>
            </a:r>
            <a:r>
              <a:rPr lang="en-CA" b="1"/>
              <a:t>$2,000</a:t>
            </a:r>
            <a:r>
              <a:rPr lang="en-CA" b="0"/>
              <a:t>. And because you held the shares for three years—which is more than one year—we know this is a </a:t>
            </a:r>
            <a:r>
              <a:rPr lang="en-CA" b="1"/>
              <a:t>Long-Term Capital Gain.</a:t>
            </a:r>
            <a:endParaRPr/>
          </a:p>
          <a:p>
            <a:pPr marL="158750" lvl="0" indent="0" algn="l" rtl="0">
              <a:lnSpc>
                <a:spcPct val="100000"/>
              </a:lnSpc>
              <a:spcBef>
                <a:spcPts val="0"/>
              </a:spcBef>
              <a:spcAft>
                <a:spcPts val="0"/>
              </a:spcAft>
              <a:buSzPts val="1100"/>
              <a:buNone/>
            </a:pPr>
            <a:endParaRPr b="1"/>
          </a:p>
          <a:p>
            <a:pPr marL="158750" lvl="0" indent="0" algn="l" rtl="0">
              <a:lnSpc>
                <a:spcPct val="100000"/>
              </a:lnSpc>
              <a:spcBef>
                <a:spcPts val="0"/>
              </a:spcBef>
              <a:spcAft>
                <a:spcPts val="0"/>
              </a:spcAft>
              <a:buSzPts val="1100"/>
              <a:buNone/>
            </a:pPr>
            <a:r>
              <a:rPr lang="en-CA" b="1"/>
              <a:t>Step 2 is to Apply the Tax Rate.</a:t>
            </a:r>
            <a:endParaRPr/>
          </a:p>
          <a:p>
            <a:pPr marL="158750" lvl="0" indent="0" algn="l" rtl="0">
              <a:lnSpc>
                <a:spcPct val="100000"/>
              </a:lnSpc>
              <a:spcBef>
                <a:spcPts val="0"/>
              </a:spcBef>
              <a:spcAft>
                <a:spcPts val="0"/>
              </a:spcAft>
              <a:buSzPts val="1100"/>
              <a:buNone/>
            </a:pPr>
            <a:r>
              <a:rPr lang="en-CA" b="0"/>
              <a:t>Since this is a long-term gain, we get to use the lower, preferential tax rates. While these rates can vary, the most common bracket for most people is </a:t>
            </a:r>
            <a:r>
              <a:rPr lang="en-CA" b="1"/>
              <a:t>15%.</a:t>
            </a:r>
            <a:endParaRPr/>
          </a:p>
          <a:p>
            <a:pPr marL="158750" lvl="0" indent="0" algn="l" rtl="0">
              <a:lnSpc>
                <a:spcPct val="100000"/>
              </a:lnSpc>
              <a:spcBef>
                <a:spcPts val="0"/>
              </a:spcBef>
              <a:spcAft>
                <a:spcPts val="0"/>
              </a:spcAft>
              <a:buSzPts val="1100"/>
              <a:buNone/>
            </a:pPr>
            <a:r>
              <a:rPr lang="en-CA" b="0"/>
              <a:t>So, we take our </a:t>
            </a:r>
            <a:r>
              <a:rPr lang="en-CA" b="1"/>
              <a:t>$2,000 gain </a:t>
            </a:r>
            <a:r>
              <a:rPr lang="en-CA" b="0"/>
              <a:t>and multiply it by the 15% tax rate, which gives us a total tax of </a:t>
            </a:r>
            <a:r>
              <a:rPr lang="en-CA" b="1"/>
              <a:t>$300</a:t>
            </a:r>
            <a:r>
              <a:rPr lang="en-CA" b="0"/>
              <a:t>.</a:t>
            </a:r>
            <a:endParaRPr/>
          </a:p>
          <a:p>
            <a:pPr marL="158750" lvl="0" indent="0" algn="l" rtl="0">
              <a:lnSpc>
                <a:spcPct val="100000"/>
              </a:lnSpc>
              <a:spcBef>
                <a:spcPts val="0"/>
              </a:spcBef>
              <a:spcAft>
                <a:spcPts val="0"/>
              </a:spcAft>
              <a:buSzPts val="1100"/>
              <a:buNone/>
            </a:pPr>
            <a:endParaRPr b="0"/>
          </a:p>
          <a:p>
            <a:pPr marL="158750" lvl="0" indent="0" algn="l" rtl="0">
              <a:lnSpc>
                <a:spcPct val="100000"/>
              </a:lnSpc>
              <a:spcBef>
                <a:spcPts val="0"/>
              </a:spcBef>
              <a:spcAft>
                <a:spcPts val="0"/>
              </a:spcAft>
              <a:buSzPts val="1100"/>
              <a:buNone/>
            </a:pPr>
            <a:r>
              <a:rPr lang="en-CA" b="0"/>
              <a:t>Your tax on a $2,000 investment profit is only $300. </a:t>
            </a:r>
            <a:endParaRPr/>
          </a:p>
          <a:p>
            <a:pPr marL="158750" lvl="0" indent="0" algn="l" rtl="0">
              <a:lnSpc>
                <a:spcPct val="100000"/>
              </a:lnSpc>
              <a:spcBef>
                <a:spcPts val="0"/>
              </a:spcBef>
              <a:spcAft>
                <a:spcPts val="0"/>
              </a:spcAft>
              <a:buSzPts val="1100"/>
              <a:buNone/>
            </a:pPr>
            <a:endParaRPr b="0"/>
          </a:p>
          <a:p>
            <a:pPr marL="158750" lvl="0" indent="0" algn="l" rtl="0">
              <a:lnSpc>
                <a:spcPct val="100000"/>
              </a:lnSpc>
              <a:spcBef>
                <a:spcPts val="0"/>
              </a:spcBef>
              <a:spcAft>
                <a:spcPts val="0"/>
              </a:spcAft>
              <a:buSzPts val="1100"/>
              <a:buNone/>
            </a:pPr>
            <a:r>
              <a:rPr lang="en-CA" b="0"/>
              <a:t>If this had been a short-term gain, that same $2,000 profit would have been taxed at your regular income tax rate—which could be 22%, 24%, or even higher. The tax would have been significantly more.</a:t>
            </a:r>
            <a:endParaRPr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So, we've calculated our $2,000 long-term capital gain. Now, where does that number go on your tax return? </a:t>
            </a:r>
            <a:endParaRPr/>
          </a:p>
          <a:p>
            <a:pPr marL="158750" lvl="0" indent="0" algn="l" rtl="0">
              <a:lnSpc>
                <a:spcPct val="100000"/>
              </a:lnSpc>
              <a:spcBef>
                <a:spcPts val="0"/>
              </a:spcBef>
              <a:spcAft>
                <a:spcPts val="0"/>
              </a:spcAft>
              <a:buSzPts val="1100"/>
              <a:buNone/>
            </a:pPr>
            <a:endParaRPr b="1"/>
          </a:p>
          <a:p>
            <a:pPr marL="158750" lvl="0" indent="0" algn="l" rtl="0">
              <a:lnSpc>
                <a:spcPct val="100000"/>
              </a:lnSpc>
              <a:spcBef>
                <a:spcPts val="0"/>
              </a:spcBef>
              <a:spcAft>
                <a:spcPts val="0"/>
              </a:spcAft>
              <a:buSzPts val="1100"/>
              <a:buNone/>
            </a:pPr>
            <a:r>
              <a:rPr lang="en-CA" b="1"/>
              <a:t>Step 1 is Form 8949.</a:t>
            </a:r>
            <a:endParaRPr/>
          </a:p>
          <a:p>
            <a:pPr marL="457200" lvl="0" indent="-298450" algn="l" rtl="0">
              <a:lnSpc>
                <a:spcPct val="100000"/>
              </a:lnSpc>
              <a:spcBef>
                <a:spcPts val="0"/>
              </a:spcBef>
              <a:spcAft>
                <a:spcPts val="0"/>
              </a:spcAft>
              <a:buSzPts val="1100"/>
              <a:buChar char="●"/>
            </a:pPr>
            <a:r>
              <a:rPr lang="en-CA"/>
              <a:t>This is where you list out every single investment you sold during the year—the purchase date, sale date, cost, and sale price.</a:t>
            </a:r>
            <a:endParaRPr/>
          </a:p>
          <a:p>
            <a:pPr marL="457200" lvl="0" indent="-298450" algn="l" rtl="0">
              <a:lnSpc>
                <a:spcPct val="100000"/>
              </a:lnSpc>
              <a:spcBef>
                <a:spcPts val="0"/>
              </a:spcBef>
              <a:spcAft>
                <a:spcPts val="0"/>
              </a:spcAft>
              <a:buSzPts val="1100"/>
              <a:buChar char="●"/>
            </a:pPr>
            <a:r>
              <a:rPr lang="en-CA"/>
              <a:t>The good news is, your brokerage firm will send you a tax form called a </a:t>
            </a:r>
            <a:r>
              <a:rPr lang="en-CA" b="1"/>
              <a:t>1099-B</a:t>
            </a:r>
            <a:r>
              <a:rPr lang="en-CA"/>
              <a:t> that has all this information neatly organized for you. You'll use that to fill this out.</a:t>
            </a:r>
            <a:endParaRPr/>
          </a:p>
          <a:p>
            <a:pPr marL="158750" lvl="0" indent="0" algn="l" rtl="0">
              <a:lnSpc>
                <a:spcPct val="100000"/>
              </a:lnSpc>
              <a:spcBef>
                <a:spcPts val="0"/>
              </a:spcBef>
              <a:spcAft>
                <a:spcPts val="0"/>
              </a:spcAft>
              <a:buSzPts val="1100"/>
              <a:buNone/>
            </a:pPr>
            <a:endParaRPr b="1"/>
          </a:p>
          <a:p>
            <a:pPr marL="158750" lvl="0" indent="0" algn="l" rtl="0">
              <a:lnSpc>
                <a:spcPct val="100000"/>
              </a:lnSpc>
              <a:spcBef>
                <a:spcPts val="0"/>
              </a:spcBef>
              <a:spcAft>
                <a:spcPts val="0"/>
              </a:spcAft>
              <a:buSzPts val="1100"/>
              <a:buNone/>
            </a:pPr>
            <a:r>
              <a:rPr lang="en-CA" b="1"/>
              <a:t>Step 2 is Schedule D.</a:t>
            </a:r>
            <a:endParaRPr/>
          </a:p>
          <a:p>
            <a:pPr marL="457200" lvl="0" indent="-298450" algn="l" rtl="0">
              <a:lnSpc>
                <a:spcPct val="100000"/>
              </a:lnSpc>
              <a:spcBef>
                <a:spcPts val="0"/>
              </a:spcBef>
              <a:spcAft>
                <a:spcPts val="0"/>
              </a:spcAft>
              <a:buSzPts val="1100"/>
              <a:buChar char="●"/>
            </a:pPr>
            <a:r>
              <a:rPr lang="en-CA"/>
              <a:t>After you've listed all your transactions on Form 8949, you then take the totals and move them to </a:t>
            </a:r>
            <a:r>
              <a:rPr lang="en-CA" b="1"/>
              <a:t>Schedule D</a:t>
            </a:r>
            <a:r>
              <a:rPr lang="en-CA"/>
              <a:t>.</a:t>
            </a:r>
            <a:endParaRPr/>
          </a:p>
          <a:p>
            <a:pPr marL="457200" lvl="0" indent="-298450" algn="l" rtl="0">
              <a:lnSpc>
                <a:spcPct val="100000"/>
              </a:lnSpc>
              <a:spcBef>
                <a:spcPts val="0"/>
              </a:spcBef>
              <a:spcAft>
                <a:spcPts val="0"/>
              </a:spcAft>
              <a:buSzPts val="1100"/>
              <a:buChar char="●"/>
            </a:pPr>
            <a:r>
              <a:rPr lang="en-CA"/>
              <a:t>Schedule D is the summary page. It boils everything down to just two key numbers: your total short-term gain or loss, and your total long-term gain or loss.</a:t>
            </a:r>
            <a:endParaRPr/>
          </a:p>
          <a:p>
            <a:pPr marL="457200" lvl="0" indent="-298450" algn="l" rtl="0">
              <a:lnSpc>
                <a:spcPct val="100000"/>
              </a:lnSpc>
              <a:spcBef>
                <a:spcPts val="0"/>
              </a:spcBef>
              <a:spcAft>
                <a:spcPts val="0"/>
              </a:spcAft>
              <a:buSzPts val="1100"/>
              <a:buChar char="●"/>
            </a:pPr>
            <a:r>
              <a:rPr lang="en-CA"/>
              <a:t>Finally, that net gain or loss from Schedule D gets carried over to your main </a:t>
            </a:r>
            <a:r>
              <a:rPr lang="en-CA" b="1"/>
              <a:t>Form 1040</a:t>
            </a:r>
            <a:r>
              <a:rPr lang="en-CA"/>
              <a:t>, where it joins the rest of your income.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CA"/>
              <a:t>If you use tax software, it will do all of this for you. But this is what's happening behind the scenes.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This brings us to the topic of </a:t>
            </a:r>
            <a:r>
              <a:rPr lang="en-CA" b="1"/>
              <a:t>Wealth Transfer Taxes</a:t>
            </a:r>
            <a:r>
              <a:rPr lang="en-CA"/>
              <a:t>. These are the rules that govern how assets—like property, investments, and cash—are passed from one person to the next, either during life or after.</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CA" b="1"/>
              <a:t>The Estate Tax:</a:t>
            </a:r>
            <a:r>
              <a:rPr lang="en-CA"/>
              <a:t> which is a federal tax on a person's assets after they pass away.</a:t>
            </a:r>
            <a:endParaRPr/>
          </a:p>
          <a:p>
            <a:pPr marL="457200" lvl="0" indent="-298450" algn="l" rtl="0">
              <a:spcBef>
                <a:spcPts val="0"/>
              </a:spcBef>
              <a:spcAft>
                <a:spcPts val="0"/>
              </a:spcAft>
              <a:buSzPts val="1100"/>
              <a:buChar char="●"/>
            </a:pPr>
            <a:r>
              <a:rPr lang="en-CA" b="1"/>
              <a:t>The Inheritance Tax</a:t>
            </a:r>
            <a:r>
              <a:rPr lang="en-CA"/>
              <a:t>: a less common tax levied by a handful of states.</a:t>
            </a:r>
            <a:endParaRPr/>
          </a:p>
          <a:p>
            <a:pPr marL="457200" lvl="0" indent="-298450" algn="l" rtl="0">
              <a:spcBef>
                <a:spcPts val="0"/>
              </a:spcBef>
              <a:spcAft>
                <a:spcPts val="0"/>
              </a:spcAft>
              <a:buSzPts val="1100"/>
              <a:buChar char="●"/>
            </a:pPr>
            <a:r>
              <a:rPr lang="en-CA" b="1"/>
              <a:t>The Gift Tax:</a:t>
            </a:r>
            <a:r>
              <a:rPr lang="en-CA"/>
              <a:t> a federal tax on large gifts given during a person's lifetime.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9" name="Google Shape;139;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Now let's break down two terms that are often confused: Estate Tax and Inheritance Tax. They both deal with transferring wealth after someone passes away, but they are very different.</a:t>
            </a:r>
            <a:endParaRPr/>
          </a:p>
          <a:p>
            <a:pPr marL="158750" lvl="0" indent="0" algn="l" rtl="0">
              <a:lnSpc>
                <a:spcPct val="100000"/>
              </a:lnSpc>
              <a:spcBef>
                <a:spcPts val="0"/>
              </a:spcBef>
              <a:spcAft>
                <a:spcPts val="0"/>
              </a:spcAft>
              <a:buSzPts val="1100"/>
              <a:buNone/>
            </a:pPr>
            <a:endParaRPr b="1"/>
          </a:p>
          <a:p>
            <a:pPr marL="158750" lvl="0" indent="0" algn="l" rtl="0">
              <a:lnSpc>
                <a:spcPct val="100000"/>
              </a:lnSpc>
              <a:spcBef>
                <a:spcPts val="0"/>
              </a:spcBef>
              <a:spcAft>
                <a:spcPts val="0"/>
              </a:spcAft>
              <a:buSzPts val="1100"/>
              <a:buNone/>
            </a:pPr>
            <a:r>
              <a:rPr lang="en-CA" b="1"/>
              <a:t>On the left, you have the Estate Tax.</a:t>
            </a:r>
            <a:endParaRPr/>
          </a:p>
          <a:p>
            <a:pPr marL="457200" lvl="0" indent="-298450" algn="l" rtl="0">
              <a:lnSpc>
                <a:spcPct val="100000"/>
              </a:lnSpc>
              <a:spcBef>
                <a:spcPts val="0"/>
              </a:spcBef>
              <a:spcAft>
                <a:spcPts val="0"/>
              </a:spcAft>
              <a:buSzPts val="1100"/>
              <a:buChar char="●"/>
            </a:pPr>
            <a:r>
              <a:rPr lang="en-CA"/>
              <a:t>This is a </a:t>
            </a:r>
            <a:r>
              <a:rPr lang="en-CA" b="1"/>
              <a:t>federal</a:t>
            </a:r>
            <a:r>
              <a:rPr lang="en-CA"/>
              <a:t> tax.</a:t>
            </a:r>
            <a:endParaRPr/>
          </a:p>
          <a:p>
            <a:pPr marL="457200" lvl="0" indent="-298450" algn="l" rtl="0">
              <a:lnSpc>
                <a:spcPct val="100000"/>
              </a:lnSpc>
              <a:spcBef>
                <a:spcPts val="0"/>
              </a:spcBef>
              <a:spcAft>
                <a:spcPts val="0"/>
              </a:spcAft>
              <a:buSzPts val="1100"/>
              <a:buChar char="●"/>
            </a:pPr>
            <a:r>
              <a:rPr lang="en-CA"/>
              <a:t>Think of it as a tax on the </a:t>
            </a:r>
            <a:r>
              <a:rPr lang="en-CA" b="1"/>
              <a:t>total value of the deceased person's estate</a:t>
            </a:r>
            <a:r>
              <a:rPr lang="en-CA"/>
              <a:t>—all their property, cash, and investments combined.</a:t>
            </a:r>
            <a:endParaRPr/>
          </a:p>
          <a:p>
            <a:pPr marL="457200" lvl="0" indent="-298450" algn="l" rtl="0">
              <a:lnSpc>
                <a:spcPct val="100000"/>
              </a:lnSpc>
              <a:spcBef>
                <a:spcPts val="0"/>
              </a:spcBef>
              <a:spcAft>
                <a:spcPts val="0"/>
              </a:spcAft>
              <a:buSzPts val="1100"/>
              <a:buChar char="●"/>
            </a:pPr>
            <a:r>
              <a:rPr lang="en-CA"/>
              <a:t>The tax is paid by the </a:t>
            </a:r>
            <a:r>
              <a:rPr lang="en-CA" b="1"/>
              <a:t>estate itself</a:t>
            </a:r>
            <a:r>
              <a:rPr lang="en-CA"/>
              <a:t>, before any money is handed out to the heirs. It’s like the government takes its slice from the whole pie first.</a:t>
            </a:r>
            <a:endParaRPr/>
          </a:p>
          <a:p>
            <a:pPr marL="158750" lvl="0" indent="0" algn="l" rtl="0">
              <a:lnSpc>
                <a:spcPct val="100000"/>
              </a:lnSpc>
              <a:spcBef>
                <a:spcPts val="0"/>
              </a:spcBef>
              <a:spcAft>
                <a:spcPts val="0"/>
              </a:spcAft>
              <a:buSzPts val="1100"/>
              <a:buNone/>
            </a:pPr>
            <a:endParaRPr b="1"/>
          </a:p>
          <a:p>
            <a:pPr marL="158750" lvl="0" indent="0" algn="l" rtl="0">
              <a:lnSpc>
                <a:spcPct val="100000"/>
              </a:lnSpc>
              <a:spcBef>
                <a:spcPts val="0"/>
              </a:spcBef>
              <a:spcAft>
                <a:spcPts val="0"/>
              </a:spcAft>
              <a:buSzPts val="1100"/>
              <a:buNone/>
            </a:pPr>
            <a:r>
              <a:rPr lang="en-CA" b="1"/>
              <a:t>On the right, you have the Inheritance Tax.</a:t>
            </a:r>
            <a:endParaRPr/>
          </a:p>
          <a:p>
            <a:pPr marL="457200" lvl="0" indent="-298450" algn="l" rtl="0">
              <a:lnSpc>
                <a:spcPct val="100000"/>
              </a:lnSpc>
              <a:spcBef>
                <a:spcPts val="0"/>
              </a:spcBef>
              <a:spcAft>
                <a:spcPts val="0"/>
              </a:spcAft>
              <a:buSzPts val="1100"/>
              <a:buChar char="●"/>
            </a:pPr>
            <a:r>
              <a:rPr lang="en-CA"/>
              <a:t>Instead of taxing the entire estate, it taxes what each individual </a:t>
            </a:r>
            <a:r>
              <a:rPr lang="en-CA" b="1"/>
              <a:t>heir receives</a:t>
            </a:r>
            <a:r>
              <a:rPr lang="en-CA"/>
              <a:t>.</a:t>
            </a:r>
            <a:endParaRPr/>
          </a:p>
          <a:p>
            <a:pPr marL="457200" lvl="0" indent="-298450" algn="l" rtl="0">
              <a:spcBef>
                <a:spcPts val="0"/>
              </a:spcBef>
              <a:spcAft>
                <a:spcPts val="0"/>
              </a:spcAft>
              <a:buSzPts val="1100"/>
              <a:buChar char="●"/>
            </a:pPr>
            <a:r>
              <a:rPr lang="en-CA">
                <a:solidFill>
                  <a:schemeClr val="dk1"/>
                </a:solidFill>
              </a:rPr>
              <a:t>This is a </a:t>
            </a:r>
            <a:r>
              <a:rPr lang="en-CA" b="1">
                <a:solidFill>
                  <a:schemeClr val="dk1"/>
                </a:solidFill>
              </a:rPr>
              <a:t>state-level tax only</a:t>
            </a:r>
            <a:r>
              <a:rPr lang="en-CA">
                <a:solidFill>
                  <a:schemeClr val="dk1"/>
                </a:solidFill>
              </a:rPr>
              <a:t>. There is no federal inheritance tax.</a:t>
            </a:r>
            <a:endParaRPr/>
          </a:p>
          <a:p>
            <a:pPr marL="457200" lvl="0" indent="-298450" algn="l" rtl="0">
              <a:lnSpc>
                <a:spcPct val="100000"/>
              </a:lnSpc>
              <a:spcBef>
                <a:spcPts val="0"/>
              </a:spcBef>
              <a:spcAft>
                <a:spcPts val="0"/>
              </a:spcAft>
              <a:buSzPts val="1100"/>
              <a:buChar char="●"/>
            </a:pPr>
            <a:r>
              <a:rPr lang="en-CA"/>
              <a:t>This means the bill goes to the </a:t>
            </a:r>
            <a:r>
              <a:rPr lang="en-CA" b="1"/>
              <a:t>person receiving the money</a:t>
            </a:r>
            <a:r>
              <a:rPr lang="en-CA"/>
              <a:t>, not the estate.</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As of 2024, </a:t>
            </a:r>
            <a:r>
              <a:rPr lang="en-CA" b="1"/>
              <a:t>only six states have one</a:t>
            </a:r>
            <a:r>
              <a:rPr lang="en-CA"/>
              <a:t>. Even in those states, the tax you pay often depends on your relationship to the person who passed away. A surviving spouse almost never pays inheritance tax. A child might pay a very low rate, while a distant cousin or a friend would pay a much higher rate. The closer the relative, the lower the tax.</a:t>
            </a:r>
            <a:endParaRPr/>
          </a:p>
          <a:p>
            <a:pPr marL="158750" lvl="0" indent="0" algn="l" rtl="0">
              <a:lnSpc>
                <a:spcPct val="100000"/>
              </a:lnSpc>
              <a:spcBef>
                <a:spcPts val="0"/>
              </a:spcBef>
              <a:spcAft>
                <a:spcPts val="0"/>
              </a:spcAft>
              <a:buSzPts val="1100"/>
              <a:buNone/>
            </a:pPr>
            <a:endParaRPr/>
          </a:p>
          <a:p>
            <a:pPr marL="158750" lvl="0" indent="0" algn="l" rtl="0">
              <a:spcBef>
                <a:spcPts val="0"/>
              </a:spcBef>
              <a:spcAft>
                <a:spcPts val="0"/>
              </a:spcAft>
              <a:buClr>
                <a:schemeClr val="dk1"/>
              </a:buClr>
              <a:buSzPts val="1100"/>
              <a:buFont typeface="Arial"/>
              <a:buNone/>
            </a:pPr>
            <a:r>
              <a:rPr lang="en-CA">
                <a:solidFill>
                  <a:schemeClr val="dk1"/>
                </a:solidFill>
              </a:rPr>
              <a:t>Reference: https://taxfoundation.org/data/all/state/estate-inheritance-taxes/</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Step 1: Calculate the Gross Estate</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executor must catalog all of the deceased's assets (property, investments, cash, etc.) at their current Fair Market Value.</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Step 2: Determine the Taxable Estate</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From the Gross Estate, subtract all eligible deductions. Common deductions include debts, mortgages, administrative expenses, and assets passing to a surviving spouse or charity.</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Step 3: Compute the Tax</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final tax is calculated on this net amount and then reduced by the available Unified Credit (the official term for the lifetime exemption).</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Strategy for Couples</a:t>
            </a:r>
            <a:endParaRPr b="1"/>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An estate can elect to transfer any unused exemption to a surviving spouse, effectively doubling the amount a married couple can pass on tax-free. This election is made on </a:t>
            </a:r>
            <a:r>
              <a:rPr lang="en-CA" sz="1100" b="1" i="0" u="none" strike="noStrike" cap="none">
                <a:solidFill>
                  <a:srgbClr val="000000"/>
                </a:solidFill>
              </a:rPr>
              <a:t>Form 706</a:t>
            </a:r>
            <a:r>
              <a:rPr lang="en-CA" sz="1100" b="0" i="0" u="none" strike="noStrike" cap="none">
                <a:solidFill>
                  <a:srgbClr val="000000"/>
                </a:solidFill>
                <a:latin typeface="Arial"/>
                <a:ea typeface="Arial"/>
                <a:cs typeface="Arial"/>
                <a:sym typeface="Arial"/>
              </a:rPr>
              <a:t>.</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3" descr="A white and black rectangle&#10;&#10;Description automatically generated"/>
          <p:cNvPicPr preferRelativeResize="0"/>
          <p:nvPr/>
        </p:nvPicPr>
        <p:blipFill rotWithShape="1">
          <a:blip r:embed="rId2">
            <a:alphaModFix/>
          </a:blip>
          <a:srcRect/>
          <a:stretch/>
        </p:blipFill>
        <p:spPr>
          <a:xfrm>
            <a:off x="454025" y="693762"/>
            <a:ext cx="9528175" cy="5086350"/>
          </a:xfrm>
          <a:prstGeom prst="rect">
            <a:avLst/>
          </a:prstGeom>
          <a:noFill/>
          <a:ln>
            <a:noFill/>
          </a:ln>
        </p:spPr>
      </p:pic>
      <p:sp>
        <p:nvSpPr>
          <p:cNvPr id="14" name="Google Shape;14;p3"/>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464669"/>
              </a:buClr>
              <a:buSzPts val="3600"/>
              <a:buFont typeface="Arial"/>
              <a:buNone/>
              <a:defRPr sz="2400">
                <a:solidFill>
                  <a:srgbClr val="464669"/>
                </a:solidFill>
                <a:latin typeface="Work Sans Medium"/>
                <a:ea typeface="Work Sans Medium"/>
                <a:cs typeface="Work Sans Medium"/>
                <a:sym typeface="Work Sans Medium"/>
              </a:defRPr>
            </a:lvl1pPr>
            <a:lvl2pPr lvl="1" algn="ctr">
              <a:lnSpc>
                <a:spcPct val="100000"/>
              </a:lnSpc>
              <a:spcBef>
                <a:spcPts val="500"/>
              </a:spcBef>
              <a:spcAft>
                <a:spcPts val="0"/>
              </a:spcAft>
              <a:buClr>
                <a:srgbClr val="464669"/>
              </a:buClr>
              <a:buSzPts val="3000"/>
              <a:buFont typeface="Work Sans Medium"/>
              <a:buNone/>
              <a:defRPr sz="2000"/>
            </a:lvl2pPr>
            <a:lvl3pPr lvl="2" algn="ctr">
              <a:lnSpc>
                <a:spcPct val="100000"/>
              </a:lnSpc>
              <a:spcBef>
                <a:spcPts val="500"/>
              </a:spcBef>
              <a:spcAft>
                <a:spcPts val="0"/>
              </a:spcAft>
              <a:buClr>
                <a:srgbClr val="464669"/>
              </a:buClr>
              <a:buSzPts val="2700"/>
              <a:buFont typeface="Work Sans Medium"/>
              <a:buNone/>
              <a:defRPr sz="1800"/>
            </a:lvl3pPr>
            <a:lvl4pPr lvl="3" algn="ctr">
              <a:lnSpc>
                <a:spcPct val="100000"/>
              </a:lnSpc>
              <a:spcBef>
                <a:spcPts val="500"/>
              </a:spcBef>
              <a:spcAft>
                <a:spcPts val="0"/>
              </a:spcAft>
              <a:buClr>
                <a:srgbClr val="464669"/>
              </a:buClr>
              <a:buSzPts val="2400"/>
              <a:buFont typeface="Work Sans Medium"/>
              <a:buNone/>
              <a:defRPr sz="1600"/>
            </a:lvl4pPr>
            <a:lvl5pPr lvl="4" algn="ctr">
              <a:lnSpc>
                <a:spcPct val="100000"/>
              </a:lnSpc>
              <a:spcBef>
                <a:spcPts val="500"/>
              </a:spcBef>
              <a:spcAft>
                <a:spcPts val="0"/>
              </a:spcAft>
              <a:buClr>
                <a:srgbClr val="464669"/>
              </a:buClr>
              <a:buSzPts val="2400"/>
              <a:buFont typeface="Work Sans Medium"/>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18" name="Google Shape;18;p3"/>
          <p:cNvSpPr>
            <a:spLocks noGrp="1"/>
          </p:cNvSpPr>
          <p:nvPr>
            <p:ph type="pic" idx="2"/>
          </p:nvPr>
        </p:nvSpPr>
        <p:spPr>
          <a:xfrm>
            <a:off x="7613650" y="1122363"/>
            <a:ext cx="3740150" cy="4459288"/>
          </a:xfrm>
          <a:prstGeom prst="rect">
            <a:avLst/>
          </a:prstGeom>
          <a:noFill/>
          <a:ln>
            <a:noFill/>
          </a:ln>
        </p:spPr>
        <p:txBody>
          <a:bodyPr/>
          <a:lstStyle/>
          <a:p>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
        <p:cNvGrpSpPr/>
        <p:nvPr/>
      </p:nvGrpSpPr>
      <p:grpSpPr>
        <a:xfrm>
          <a:off x="0" y="0"/>
          <a:ext cx="0" cy="0"/>
          <a:chOff x="0" y="0"/>
          <a:chExt cx="0" cy="0"/>
        </a:xfrm>
      </p:grpSpPr>
      <p:sp>
        <p:nvSpPr>
          <p:cNvPr id="20" name="Google Shape;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23" name="Google Shape;23;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1999" cy="3901440"/>
          </a:xfrm>
          <a:prstGeom prst="rect">
            <a:avLst/>
          </a:prstGeom>
          <a:noFill/>
          <a:ln>
            <a:noFill/>
          </a:ln>
        </p:spPr>
      </p:pic>
      <p:sp>
        <p:nvSpPr>
          <p:cNvPr id="24" name="Google Shape;24;p8"/>
          <p:cNvSpPr txBox="1">
            <a:spLocks noGrp="1"/>
          </p:cNvSpPr>
          <p:nvPr>
            <p:ph type="title"/>
          </p:nvPr>
        </p:nvSpPr>
        <p:spPr>
          <a:xfrm>
            <a:off x="838200" y="909637"/>
            <a:ext cx="57251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8200" y="2394743"/>
            <a:ext cx="639572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26" name="Google Shape;26;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556" y="1115684"/>
            <a:ext cx="12369716" cy="511671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FFF"/>
        </a:solid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6000"/>
              <a:buFont typeface="Barlow Condensed"/>
              <a:buNone/>
              <a:defRPr sz="6000" b="1" u="none">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95300" algn="l">
              <a:lnSpc>
                <a:spcPct val="100000"/>
              </a:lnSpc>
              <a:spcBef>
                <a:spcPts val="1000"/>
              </a:spcBef>
              <a:spcAft>
                <a:spcPts val="0"/>
              </a:spcAft>
              <a:buClr>
                <a:srgbClr val="464669"/>
              </a:buClr>
              <a:buSzPts val="4200"/>
              <a:buFont typeface="Work Sans Medium"/>
              <a:buChar char="•"/>
              <a:defRPr sz="28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33" name="Google Shape;33;p4"/>
          <p:cNvSpPr/>
          <p:nvPr/>
        </p:nvSpPr>
        <p:spPr>
          <a:xfrm>
            <a:off x="0" y="6176963"/>
            <a:ext cx="12192000" cy="693550"/>
          </a:xfrm>
          <a:prstGeom prst="rect">
            <a:avLst/>
          </a:prstGeom>
          <a:solidFill>
            <a:srgbClr val="46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 name="Google Shape;34;p4"/>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104983" y="3359298"/>
            <a:ext cx="12296983" cy="22927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4400"/>
              <a:buFont typeface="Barlow Condensed"/>
              <a:buNone/>
              <a:defRPr sz="4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7"/>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42" name="Google Shape;42;p7"/>
          <p:cNvSpPr/>
          <p:nvPr/>
        </p:nvSpPr>
        <p:spPr>
          <a:xfrm>
            <a:off x="836612" y="2596444"/>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7"/>
          <p:cNvSpPr/>
          <p:nvPr/>
        </p:nvSpPr>
        <p:spPr>
          <a:xfrm>
            <a:off x="6170612" y="2596443"/>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7"/>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7"/>
          <p:cNvPicPr preferRelativeResize="0"/>
          <p:nvPr/>
        </p:nvPicPr>
        <p:blipFill rotWithShape="1">
          <a:blip r:embed="rId2">
            <a:alphaModFix/>
          </a:blip>
          <a:srcRect/>
          <a:stretch/>
        </p:blipFill>
        <p:spPr>
          <a:xfrm>
            <a:off x="836612" y="1385528"/>
            <a:ext cx="9190463" cy="792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47"/>
        <p:cNvGrpSpPr/>
        <p:nvPr/>
      </p:nvGrpSpPr>
      <p:grpSpPr>
        <a:xfrm>
          <a:off x="0" y="0"/>
          <a:ext cx="0" cy="0"/>
          <a:chOff x="0" y="0"/>
          <a:chExt cx="0" cy="0"/>
        </a:xfrm>
      </p:grpSpPr>
      <p:sp>
        <p:nvSpPr>
          <p:cNvPr id="48" name="Google Shape;48;p9"/>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49" name="Google Shape;49;p9"/>
          <p:cNvSpPr txBox="1">
            <a:spLocks noGrp="1"/>
          </p:cNvSpPr>
          <p:nvPr>
            <p:ph type="body" idx="1"/>
          </p:nvPr>
        </p:nvSpPr>
        <p:spPr>
          <a:xfrm>
            <a:off x="5323840" y="987425"/>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9"/>
          <p:cNvSpPr txBox="1">
            <a:spLocks noGrp="1"/>
          </p:cNvSpPr>
          <p:nvPr>
            <p:ph type="body" idx="2"/>
          </p:nvPr>
        </p:nvSpPr>
        <p:spPr>
          <a:xfrm>
            <a:off x="1063308" y="2669582"/>
            <a:ext cx="3932237" cy="3199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2400"/>
              <a:buFont typeface="Work Sans Medium"/>
              <a:buNone/>
              <a:defRPr sz="1600"/>
            </a:lvl1pPr>
            <a:lvl2pPr marL="914400" lvl="1" indent="-228600" algn="l">
              <a:lnSpc>
                <a:spcPct val="100000"/>
              </a:lnSpc>
              <a:spcBef>
                <a:spcPts val="500"/>
              </a:spcBef>
              <a:spcAft>
                <a:spcPts val="0"/>
              </a:spcAft>
              <a:buClr>
                <a:srgbClr val="464669"/>
              </a:buClr>
              <a:buSzPts val="2100"/>
              <a:buFont typeface="Work Sans Medium"/>
              <a:buNone/>
              <a:defRPr sz="1400"/>
            </a:lvl2pPr>
            <a:lvl3pPr marL="1371600" lvl="2" indent="-228600" algn="l">
              <a:lnSpc>
                <a:spcPct val="100000"/>
              </a:lnSpc>
              <a:spcBef>
                <a:spcPts val="500"/>
              </a:spcBef>
              <a:spcAft>
                <a:spcPts val="0"/>
              </a:spcAft>
              <a:buClr>
                <a:srgbClr val="464669"/>
              </a:buClr>
              <a:buSzPts val="1800"/>
              <a:buFont typeface="Work Sans Medium"/>
              <a:buNone/>
              <a:defRPr sz="1200"/>
            </a:lvl3pPr>
            <a:lvl4pPr marL="1828800" lvl="3" indent="-228600" algn="l">
              <a:lnSpc>
                <a:spcPct val="100000"/>
              </a:lnSpc>
              <a:spcBef>
                <a:spcPts val="500"/>
              </a:spcBef>
              <a:spcAft>
                <a:spcPts val="0"/>
              </a:spcAft>
              <a:buClr>
                <a:srgbClr val="464669"/>
              </a:buClr>
              <a:buSzPts val="1500"/>
              <a:buFont typeface="Work Sans Medium"/>
              <a:buNone/>
              <a:defRPr sz="1000"/>
            </a:lvl4pPr>
            <a:lvl5pPr marL="2286000" lvl="4" indent="-228600" algn="l">
              <a:lnSpc>
                <a:spcPct val="100000"/>
              </a:lnSpc>
              <a:spcBef>
                <a:spcPts val="500"/>
              </a:spcBef>
              <a:spcAft>
                <a:spcPts val="0"/>
              </a:spcAft>
              <a:buClr>
                <a:srgbClr val="464669"/>
              </a:buClr>
              <a:buSzPts val="1500"/>
              <a:buFont typeface="Work Sans Medium"/>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54" name="Google Shape;54;p9"/>
          <p:cNvPicPr preferRelativeResize="0"/>
          <p:nvPr/>
        </p:nvPicPr>
        <p:blipFill rotWithShape="1">
          <a:blip r:embed="rId2">
            <a:alphaModFix/>
          </a:blip>
          <a:srcRect/>
          <a:stretch/>
        </p:blipFill>
        <p:spPr>
          <a:xfrm>
            <a:off x="1060132" y="2404893"/>
            <a:ext cx="3932237" cy="81986"/>
          </a:xfrm>
          <a:prstGeom prst="rect">
            <a:avLst/>
          </a:prstGeom>
          <a:noFill/>
          <a:ln>
            <a:noFill/>
          </a:ln>
        </p:spPr>
      </p:pic>
      <p:sp>
        <p:nvSpPr>
          <p:cNvPr id="55" name="Google Shape;55;p9"/>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468F4"/>
              </a:buClr>
              <a:buSzPts val="3600"/>
              <a:buFont typeface="Barlow Condensed"/>
              <a:buNone/>
              <a:defRPr sz="36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6"/>
          <p:cNvSpPr/>
          <p:nvPr/>
        </p:nvSpPr>
        <p:spPr>
          <a:xfrm>
            <a:off x="838200" y="1825626"/>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6"/>
          <p:cNvSpPr/>
          <p:nvPr/>
        </p:nvSpPr>
        <p:spPr>
          <a:xfrm>
            <a:off x="6172200" y="1825625"/>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
          <p:cNvSpPr txBox="1">
            <a:spLocks noGrp="1"/>
          </p:cNvSpPr>
          <p:nvPr>
            <p:ph type="body" idx="1"/>
          </p:nvPr>
        </p:nvSpPr>
        <p:spPr>
          <a:xfrm>
            <a:off x="1048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6"/>
          <p:cNvSpPr txBox="1">
            <a:spLocks noGrp="1"/>
          </p:cNvSpPr>
          <p:nvPr>
            <p:ph type="body" idx="2"/>
          </p:nvPr>
        </p:nvSpPr>
        <p:spPr>
          <a:xfrm>
            <a:off x="6382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65" name="Google Shape;65;p6"/>
          <p:cNvPicPr preferRelativeResize="0"/>
          <p:nvPr/>
        </p:nvPicPr>
        <p:blipFill rotWithShape="1">
          <a:blip r:embed="rId2">
            <a:alphaModFix/>
          </a:blip>
          <a:srcRect/>
          <a:stretch/>
        </p:blipFill>
        <p:spPr>
          <a:xfrm>
            <a:off x="1500768" y="1395509"/>
            <a:ext cx="9190463" cy="792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66"/>
        <p:cNvGrpSpPr/>
        <p:nvPr/>
      </p:nvGrpSpPr>
      <p:grpSpPr>
        <a:xfrm>
          <a:off x="0" y="0"/>
          <a:ext cx="0" cy="0"/>
          <a:chOff x="0" y="0"/>
          <a:chExt cx="0" cy="0"/>
        </a:xfrm>
      </p:grpSpPr>
      <p:sp>
        <p:nvSpPr>
          <p:cNvPr id="67" name="Google Shape;67;p10"/>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71" name="Google Shape;71;p10"/>
          <p:cNvSpPr>
            <a:spLocks noGrp="1"/>
          </p:cNvSpPr>
          <p:nvPr>
            <p:ph type="pic" idx="2"/>
          </p:nvPr>
        </p:nvSpPr>
        <p:spPr>
          <a:xfrm>
            <a:off x="1229361" y="2724785"/>
            <a:ext cx="3677919" cy="2883535"/>
          </a:xfrm>
          <a:prstGeom prst="rect">
            <a:avLst/>
          </a:prstGeom>
          <a:noFill/>
          <a:ln>
            <a:noFill/>
          </a:ln>
        </p:spPr>
      </p:sp>
      <p:pic>
        <p:nvPicPr>
          <p:cNvPr id="72" name="Google Shape;72;p10" descr="A group of gold coins&#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640136">
            <a:off x="10322262" y="626811"/>
            <a:ext cx="1548211" cy="2100262"/>
          </a:xfrm>
          <a:prstGeom prst="rect">
            <a:avLst/>
          </a:prstGeom>
          <a:noFill/>
          <a:ln>
            <a:noFill/>
          </a:ln>
        </p:spPr>
      </p:pic>
      <p:sp>
        <p:nvSpPr>
          <p:cNvPr id="73" name="Google Shape;73;p10"/>
          <p:cNvSpPr txBox="1">
            <a:spLocks noGrp="1"/>
          </p:cNvSpPr>
          <p:nvPr>
            <p:ph type="body" idx="1"/>
          </p:nvPr>
        </p:nvSpPr>
        <p:spPr>
          <a:xfrm>
            <a:off x="5255339" y="992187"/>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10"/>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468F4"/>
              </a:buClr>
              <a:buSzPts val="3600"/>
              <a:buFont typeface="Barlow Condensed"/>
              <a:buNone/>
              <a:defRPr sz="36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3FB"/>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6468F4"/>
              </a:buClr>
              <a:buSzPts val="6000"/>
              <a:buFont typeface="Barlow Condensed"/>
              <a:buNone/>
              <a:defRPr sz="6000" b="1" i="0" u="none" strike="noStrike" cap="none">
                <a:solidFill>
                  <a:srgbClr val="6468F4"/>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100000"/>
              </a:lnSpc>
              <a:spcBef>
                <a:spcPts val="1000"/>
              </a:spcBef>
              <a:spcAft>
                <a:spcPts val="0"/>
              </a:spcAft>
              <a:buClr>
                <a:srgbClr val="464669"/>
              </a:buClr>
              <a:buSzPts val="4200"/>
              <a:buFont typeface="Work Sans Medium"/>
              <a:buChar char="•"/>
              <a:defRPr sz="2800" b="0" i="0" u="none" strike="noStrike" cap="none">
                <a:solidFill>
                  <a:srgbClr val="464669"/>
                </a:solidFill>
                <a:latin typeface="Work Sans Medium"/>
                <a:ea typeface="Work Sans Medium"/>
                <a:cs typeface="Work Sans Medium"/>
                <a:sym typeface="Work Sans Medium"/>
              </a:defRPr>
            </a:lvl1pPr>
            <a:lvl2pPr marL="914400" marR="0" lvl="1" indent="-457200" algn="l" rtl="0">
              <a:lnSpc>
                <a:spcPct val="100000"/>
              </a:lnSpc>
              <a:spcBef>
                <a:spcPts val="500"/>
              </a:spcBef>
              <a:spcAft>
                <a:spcPts val="0"/>
              </a:spcAft>
              <a:buClr>
                <a:srgbClr val="464669"/>
              </a:buClr>
              <a:buSzPts val="3600"/>
              <a:buFont typeface="Work Sans Medium"/>
              <a:buChar char="•"/>
              <a:defRPr sz="2400" b="0" i="0" u="none" strike="noStrike" cap="none">
                <a:solidFill>
                  <a:srgbClr val="464669"/>
                </a:solidFill>
                <a:latin typeface="Work Sans Medium"/>
                <a:ea typeface="Work Sans Medium"/>
                <a:cs typeface="Work Sans Medium"/>
                <a:sym typeface="Work Sans Medium"/>
              </a:defRPr>
            </a:lvl2pPr>
            <a:lvl3pPr marL="1371600" marR="0" lvl="2" indent="-419100" algn="l" rtl="0">
              <a:lnSpc>
                <a:spcPct val="100000"/>
              </a:lnSpc>
              <a:spcBef>
                <a:spcPts val="500"/>
              </a:spcBef>
              <a:spcAft>
                <a:spcPts val="0"/>
              </a:spcAft>
              <a:buClr>
                <a:srgbClr val="464669"/>
              </a:buClr>
              <a:buSzPts val="3000"/>
              <a:buFont typeface="Work Sans Medium"/>
              <a:buChar char="•"/>
              <a:defRPr sz="2000" b="0" i="0" u="none" strike="noStrike" cap="none">
                <a:solidFill>
                  <a:srgbClr val="464669"/>
                </a:solidFill>
                <a:latin typeface="Work Sans Medium"/>
                <a:ea typeface="Work Sans Medium"/>
                <a:cs typeface="Work Sans Medium"/>
                <a:sym typeface="Work Sans Medium"/>
              </a:defRPr>
            </a:lvl3pPr>
            <a:lvl4pPr marL="1828800" marR="0" lvl="3"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4pPr>
            <a:lvl5pPr marL="2286000" marR="0" lvl="4"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11" name="Google Shape;11;p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996127" y="6356350"/>
            <a:ext cx="2199745" cy="3225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hyperlink" Target="https://www.irs.gov/"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ctrTitle"/>
          </p:nvPr>
        </p:nvSpPr>
        <p:spPr>
          <a:xfrm>
            <a:off x="1524000" y="1611439"/>
            <a:ext cx="600075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dirty="0"/>
              <a:t>Advanced Tax Strategies</a:t>
            </a:r>
            <a:endParaRPr dirty="0"/>
          </a:p>
        </p:txBody>
      </p:sp>
      <p:sp>
        <p:nvSpPr>
          <p:cNvPr id="80" name="Google Shape;80;p1"/>
          <p:cNvSpPr txBox="1">
            <a:spLocks noGrp="1"/>
          </p:cNvSpPr>
          <p:nvPr>
            <p:ph type="subTitle" idx="1"/>
          </p:nvPr>
        </p:nvSpPr>
        <p:spPr>
          <a:xfrm>
            <a:off x="1524000" y="4052761"/>
            <a:ext cx="6457950" cy="1398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600"/>
              <a:buNone/>
            </a:pPr>
            <a:r>
              <a:rPr lang="en-CA" dirty="0"/>
              <a:t>Understanding the Tax Landscape Beyond Your Paycheck.</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1860331" y="987425"/>
            <a:ext cx="3132038" cy="14406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468F4"/>
              </a:buClr>
              <a:buSzPts val="3600"/>
              <a:buFont typeface="Barlow Condensed"/>
              <a:buNone/>
            </a:pPr>
            <a:r>
              <a:rPr lang="en-CA"/>
              <a:t>Gift Tax</a:t>
            </a:r>
            <a:endParaRPr/>
          </a:p>
        </p:txBody>
      </p:sp>
      <p:pic>
        <p:nvPicPr>
          <p:cNvPr id="169" name="Google Shape;169;p19" descr="A blue circle with a white line on it&#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3308" y="1555532"/>
            <a:ext cx="718316" cy="718316"/>
          </a:xfrm>
          <a:prstGeom prst="rect">
            <a:avLst/>
          </a:prstGeom>
          <a:noFill/>
          <a:ln>
            <a:noFill/>
          </a:ln>
        </p:spPr>
      </p:pic>
      <p:sp>
        <p:nvSpPr>
          <p:cNvPr id="170" name="Google Shape;170;p19"/>
          <p:cNvSpPr txBox="1"/>
          <p:nvPr/>
        </p:nvSpPr>
        <p:spPr>
          <a:xfrm>
            <a:off x="1063308" y="2524929"/>
            <a:ext cx="3997998" cy="334564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464669"/>
              </a:buClr>
              <a:buSzPts val="4200"/>
              <a:buFont typeface="Work Sans Medium"/>
              <a:buNone/>
            </a:pPr>
            <a:r>
              <a:rPr lang="en-CA" sz="1800" b="1" i="0" u="none" strike="noStrike" cap="none">
                <a:solidFill>
                  <a:srgbClr val="6468F4"/>
                </a:solidFill>
                <a:latin typeface="Work Sans Medium"/>
                <a:ea typeface="Work Sans Medium"/>
                <a:cs typeface="Work Sans Medium"/>
                <a:sym typeface="Work Sans Medium"/>
              </a:rPr>
              <a:t>What it is: </a:t>
            </a:r>
            <a:r>
              <a:rPr lang="en-CA" sz="1800" b="0" i="0" u="none" strike="noStrike" cap="none">
                <a:solidFill>
                  <a:srgbClr val="464669"/>
                </a:solidFill>
                <a:latin typeface="Work Sans Medium"/>
                <a:ea typeface="Work Sans Medium"/>
                <a:cs typeface="Work Sans Medium"/>
                <a:sym typeface="Work Sans Medium"/>
              </a:rPr>
              <a:t>A tax on large gifts of money or property you give to someone while you are still alive. </a:t>
            </a:r>
            <a:endParaRPr/>
          </a:p>
          <a:p>
            <a:pPr marL="0" marR="0" lvl="0" indent="0" algn="l" rtl="0">
              <a:lnSpc>
                <a:spcPct val="100000"/>
              </a:lnSpc>
              <a:spcBef>
                <a:spcPts val="1000"/>
              </a:spcBef>
              <a:spcAft>
                <a:spcPts val="0"/>
              </a:spcAft>
              <a:buClr>
                <a:srgbClr val="464669"/>
              </a:buClr>
              <a:buSzPts val="4200"/>
              <a:buFont typeface="Work Sans Medium"/>
              <a:buNone/>
            </a:pPr>
            <a:r>
              <a:rPr lang="en-CA" sz="1800" b="1" i="0" u="none" strike="noStrike" cap="none">
                <a:solidFill>
                  <a:srgbClr val="6468F4"/>
                </a:solidFill>
                <a:latin typeface="Work Sans Medium"/>
                <a:ea typeface="Work Sans Medium"/>
                <a:cs typeface="Work Sans Medium"/>
                <a:sym typeface="Work Sans Medium"/>
              </a:rPr>
              <a:t>Purpose:</a:t>
            </a:r>
            <a:r>
              <a:rPr lang="en-CA" sz="1800" b="0" i="0" u="none" strike="noStrike" cap="none">
                <a:solidFill>
                  <a:srgbClr val="333333"/>
                </a:solidFill>
                <a:latin typeface="Work Sans Medium"/>
                <a:ea typeface="Work Sans Medium"/>
                <a:cs typeface="Work Sans Medium"/>
                <a:sym typeface="Work Sans Medium"/>
              </a:rPr>
              <a:t> </a:t>
            </a:r>
            <a:r>
              <a:rPr lang="en-CA" sz="1800" b="0" i="0" u="none" strike="noStrike" cap="none">
                <a:solidFill>
                  <a:srgbClr val="464669"/>
                </a:solidFill>
                <a:latin typeface="Work Sans Medium"/>
                <a:ea typeface="Work Sans Medium"/>
                <a:cs typeface="Work Sans Medium"/>
                <a:sym typeface="Work Sans Medium"/>
              </a:rPr>
              <a:t>To prevent people from avoiding the estate tax by giving away all their wealth before they die. </a:t>
            </a:r>
            <a:endParaRPr/>
          </a:p>
          <a:p>
            <a:pPr marL="0" marR="0" lvl="0" indent="0" algn="l" rtl="0">
              <a:lnSpc>
                <a:spcPct val="100000"/>
              </a:lnSpc>
              <a:spcBef>
                <a:spcPts val="1000"/>
              </a:spcBef>
              <a:spcAft>
                <a:spcPts val="0"/>
              </a:spcAft>
              <a:buClr>
                <a:srgbClr val="464669"/>
              </a:buClr>
              <a:buSzPts val="4200"/>
              <a:buFont typeface="Work Sans Medium"/>
              <a:buNone/>
            </a:pPr>
            <a:r>
              <a:rPr lang="en-CA" sz="1800" b="0" i="0" u="none" strike="noStrike" cap="none">
                <a:solidFill>
                  <a:srgbClr val="464669"/>
                </a:solidFill>
                <a:latin typeface="Work Sans Medium"/>
                <a:ea typeface="Work Sans Medium"/>
                <a:cs typeface="Work Sans Medium"/>
                <a:sym typeface="Work Sans Medium"/>
              </a:rPr>
              <a:t>The person who </a:t>
            </a:r>
            <a:r>
              <a:rPr lang="en-CA" sz="1800" b="0" i="1" u="none" strike="noStrike" cap="none">
                <a:solidFill>
                  <a:srgbClr val="6468F4"/>
                </a:solidFill>
                <a:latin typeface="Work Sans Medium"/>
                <a:ea typeface="Work Sans Medium"/>
                <a:cs typeface="Work Sans Medium"/>
                <a:sym typeface="Work Sans Medium"/>
              </a:rPr>
              <a:t>gives</a:t>
            </a:r>
            <a:r>
              <a:rPr lang="en-CA" sz="1800" b="0" i="0" u="none" strike="noStrike" cap="none">
                <a:solidFill>
                  <a:srgbClr val="464669"/>
                </a:solidFill>
                <a:latin typeface="Work Sans Medium"/>
                <a:ea typeface="Work Sans Medium"/>
                <a:cs typeface="Work Sans Medium"/>
                <a:sym typeface="Work Sans Medium"/>
              </a:rPr>
              <a:t> the gift is the one responsible for filing </a:t>
            </a:r>
            <a:r>
              <a:rPr lang="en-CA" sz="1800" b="0" i="0" u="none" strike="noStrike" cap="none">
                <a:solidFill>
                  <a:srgbClr val="6468F4"/>
                </a:solidFill>
                <a:latin typeface="Work Sans Medium"/>
                <a:ea typeface="Work Sans Medium"/>
                <a:cs typeface="Work Sans Medium"/>
                <a:sym typeface="Work Sans Medium"/>
              </a:rPr>
              <a:t>Form 709</a:t>
            </a:r>
            <a:r>
              <a:rPr lang="en-CA" sz="1800" b="0" i="0" u="none" strike="noStrike" cap="none">
                <a:solidFill>
                  <a:srgbClr val="464669"/>
                </a:solidFill>
                <a:latin typeface="Work Sans Medium"/>
                <a:ea typeface="Work Sans Medium"/>
                <a:cs typeface="Work Sans Medium"/>
                <a:sym typeface="Work Sans Medium"/>
              </a:rPr>
              <a:t>.</a:t>
            </a:r>
            <a:endParaRPr/>
          </a:p>
          <a:p>
            <a:pPr marL="0" marR="0" lvl="0" indent="0" algn="l" rtl="0">
              <a:lnSpc>
                <a:spcPct val="100000"/>
              </a:lnSpc>
              <a:spcBef>
                <a:spcPts val="1000"/>
              </a:spcBef>
              <a:spcAft>
                <a:spcPts val="0"/>
              </a:spcAft>
              <a:buClr>
                <a:srgbClr val="464669"/>
              </a:buClr>
              <a:buSzPts val="4200"/>
              <a:buFont typeface="Work Sans Medium"/>
              <a:buNone/>
            </a:pPr>
            <a:endParaRPr sz="1800" b="0" i="0" u="none" strike="noStrike" cap="none">
              <a:solidFill>
                <a:srgbClr val="464669"/>
              </a:solidFill>
              <a:latin typeface="Work Sans Medium"/>
              <a:ea typeface="Work Sans Medium"/>
              <a:cs typeface="Work Sans Medium"/>
              <a:sym typeface="Work Sans Medium"/>
            </a:endParaRPr>
          </a:p>
        </p:txBody>
      </p:sp>
      <p:sp>
        <p:nvSpPr>
          <p:cNvPr id="171" name="Google Shape;171;p19"/>
          <p:cNvSpPr txBox="1">
            <a:spLocks noGrp="1"/>
          </p:cNvSpPr>
          <p:nvPr>
            <p:ph type="body" idx="1"/>
          </p:nvPr>
        </p:nvSpPr>
        <p:spPr>
          <a:xfrm>
            <a:off x="5323839" y="4519448"/>
            <a:ext cx="5804852" cy="1371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3600"/>
              <a:buNone/>
            </a:pPr>
            <a:r>
              <a:rPr lang="en-CA" sz="1800" b="1">
                <a:solidFill>
                  <a:srgbClr val="6468F4"/>
                </a:solidFill>
              </a:rPr>
              <a:t>The Annual Exclusion Rule:</a:t>
            </a:r>
            <a:r>
              <a:rPr lang="en-CA" sz="1800">
                <a:solidFill>
                  <a:srgbClr val="6468F4"/>
                </a:solidFill>
              </a:rPr>
              <a:t> </a:t>
            </a:r>
            <a:r>
              <a:rPr lang="en-CA" sz="1800"/>
              <a:t>You can give up to a specific, inflation-adjusted amount to any number of individuals each year without any tax consequences or paperwork.</a:t>
            </a:r>
            <a:endParaRPr sz="1800"/>
          </a:p>
        </p:txBody>
      </p:sp>
      <p:pic>
        <p:nvPicPr>
          <p:cNvPr id="172" name="Google Shape;172;p19" descr="A close-up of a gift form&#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92573" y="2376845"/>
            <a:ext cx="6067385" cy="2101712"/>
          </a:xfrm>
          <a:prstGeom prst="rect">
            <a:avLst/>
          </a:prstGeom>
          <a:noFill/>
          <a:ln>
            <a:noFill/>
          </a:ln>
          <a:effectLst>
            <a:outerShdw blurRad="292100" dist="139700" dir="2700000" algn="tl" rotWithShape="0">
              <a:srgbClr val="333333">
                <a:alpha val="64705"/>
              </a:srgbClr>
            </a:outerShdw>
          </a:effectLst>
        </p:spPr>
      </p:pic>
      <p:sp>
        <p:nvSpPr>
          <p:cNvPr id="173" name="Google Shape;173;p19"/>
          <p:cNvSpPr txBox="1"/>
          <p:nvPr/>
        </p:nvSpPr>
        <p:spPr>
          <a:xfrm>
            <a:off x="5192573" y="1707753"/>
            <a:ext cx="4452554" cy="67169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000"/>
              </a:spcBef>
              <a:spcAft>
                <a:spcPts val="0"/>
              </a:spcAft>
              <a:buClr>
                <a:srgbClr val="464669"/>
              </a:buClr>
              <a:buSzPts val="3600"/>
              <a:buFont typeface="Work Sans Medium"/>
              <a:buNone/>
            </a:pPr>
            <a:r>
              <a:rPr lang="en-CA" sz="2400" b="0" i="0" u="none" strike="noStrike" cap="none">
                <a:solidFill>
                  <a:srgbClr val="464669"/>
                </a:solidFill>
                <a:latin typeface="Barlow Condensed SemiBold"/>
                <a:ea typeface="Barlow Condensed SemiBold"/>
                <a:cs typeface="Barlow Condensed SemiBold"/>
                <a:sym typeface="Barlow Condensed SemiBold"/>
              </a:rPr>
              <a:t>Gift Tax Return (Form 709)</a:t>
            </a:r>
            <a:endParaRPr sz="2400" b="0" i="0" u="none" strike="noStrike" cap="none">
              <a:solidFill>
                <a:srgbClr val="464669"/>
              </a:solidFill>
              <a:latin typeface="Barlow Condensed SemiBold"/>
              <a:ea typeface="Barlow Condensed SemiBold"/>
              <a:cs typeface="Barlow Condensed SemiBold"/>
              <a:sym typeface="Barlow Condensed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9b67c5145c_0_15"/>
          <p:cNvSpPr txBox="1">
            <a:spLocks noGrp="1"/>
          </p:cNvSpPr>
          <p:nvPr>
            <p:ph type="title"/>
          </p:nvPr>
        </p:nvSpPr>
        <p:spPr>
          <a:xfrm>
            <a:off x="1729825" y="365125"/>
            <a:ext cx="9624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667"/>
              <a:buFont typeface="Barlow Condensed"/>
              <a:buNone/>
            </a:pPr>
            <a:r>
              <a:rPr lang="en-CA"/>
              <a:t>Gift Tax Exemptions</a:t>
            </a:r>
            <a:endParaRPr/>
          </a:p>
        </p:txBody>
      </p:sp>
      <p:sp>
        <p:nvSpPr>
          <p:cNvPr id="179" name="Google Shape;179;g39b67c5145c_0_15"/>
          <p:cNvSpPr txBox="1">
            <a:spLocks noGrp="1"/>
          </p:cNvSpPr>
          <p:nvPr>
            <p:ph type="body" idx="1"/>
          </p:nvPr>
        </p:nvSpPr>
        <p:spPr>
          <a:xfrm>
            <a:off x="838201" y="1807893"/>
            <a:ext cx="6697800" cy="359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4200"/>
              <a:buNone/>
            </a:pPr>
            <a:r>
              <a:rPr lang="en-CA" sz="2000"/>
              <a:t>The following are not considered taxable gifts at all, regardless of of their amount:</a:t>
            </a:r>
            <a:endParaRPr/>
          </a:p>
          <a:p>
            <a:pPr marL="342900" lvl="0" indent="-342900" algn="l" rtl="0">
              <a:lnSpc>
                <a:spcPct val="100000"/>
              </a:lnSpc>
              <a:spcBef>
                <a:spcPts val="1000"/>
              </a:spcBef>
              <a:spcAft>
                <a:spcPts val="0"/>
              </a:spcAft>
              <a:buSzPts val="4200"/>
              <a:buChar char="•"/>
            </a:pPr>
            <a:r>
              <a:rPr lang="en-CA" sz="2000" b="1"/>
              <a:t>Tuition or medical expenses</a:t>
            </a:r>
            <a:endParaRPr/>
          </a:p>
          <a:p>
            <a:pPr marL="342900" lvl="0" indent="-342900" algn="l" rtl="0">
              <a:lnSpc>
                <a:spcPct val="100000"/>
              </a:lnSpc>
              <a:spcBef>
                <a:spcPts val="1000"/>
              </a:spcBef>
              <a:spcAft>
                <a:spcPts val="0"/>
              </a:spcAft>
              <a:buSzPts val="4200"/>
              <a:buChar char="•"/>
            </a:pPr>
            <a:r>
              <a:rPr lang="en-CA" sz="2000" b="1"/>
              <a:t>Gifts to your spouse</a:t>
            </a:r>
            <a:endParaRPr/>
          </a:p>
          <a:p>
            <a:pPr marL="342900" lvl="0" indent="-342900" algn="l" rtl="0">
              <a:lnSpc>
                <a:spcPct val="100000"/>
              </a:lnSpc>
              <a:spcBef>
                <a:spcPts val="1000"/>
              </a:spcBef>
              <a:spcAft>
                <a:spcPts val="0"/>
              </a:spcAft>
              <a:buSzPts val="4200"/>
              <a:buChar char="•"/>
            </a:pPr>
            <a:r>
              <a:rPr lang="en-CA" sz="2000" b="1"/>
              <a:t>Gifts to qualifying charities</a:t>
            </a:r>
            <a:endParaRPr sz="2000">
              <a:latin typeface="Work Sans Medium"/>
              <a:ea typeface="Work Sans Medium"/>
              <a:cs typeface="Work Sans Medium"/>
              <a:sym typeface="Work Sans Medium"/>
            </a:endParaRPr>
          </a:p>
          <a:p>
            <a:pPr marL="0" lvl="0" indent="0" algn="l" rtl="0">
              <a:lnSpc>
                <a:spcPct val="100000"/>
              </a:lnSpc>
              <a:spcBef>
                <a:spcPts val="1000"/>
              </a:spcBef>
              <a:spcAft>
                <a:spcPts val="0"/>
              </a:spcAft>
              <a:buSzPts val="4200"/>
              <a:buNone/>
            </a:pPr>
            <a:endParaRPr/>
          </a:p>
        </p:txBody>
      </p:sp>
      <p:pic>
        <p:nvPicPr>
          <p:cNvPr id="180" name="Google Shape;180;g39b67c5145c_0_15" descr="A blue circle with a white line on it&#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2758" y="668820"/>
            <a:ext cx="718316" cy="718316"/>
          </a:xfrm>
          <a:prstGeom prst="rect">
            <a:avLst/>
          </a:prstGeom>
          <a:noFill/>
          <a:ln>
            <a:noFill/>
          </a:ln>
        </p:spPr>
      </p:pic>
      <p:pic>
        <p:nvPicPr>
          <p:cNvPr id="181" name="Google Shape;181;g39b67c5145c_0_15" title="student loan.png"/>
          <p:cNvPicPr preferRelativeResize="0"/>
          <p:nvPr/>
        </p:nvPicPr>
        <p:blipFill>
          <a:blip r:embed="rId4">
            <a:alphaModFix/>
          </a:blip>
          <a:stretch>
            <a:fillRect/>
          </a:stretch>
        </p:blipFill>
        <p:spPr>
          <a:xfrm>
            <a:off x="8222426" y="1690825"/>
            <a:ext cx="1638300" cy="1638300"/>
          </a:xfrm>
          <a:prstGeom prst="rect">
            <a:avLst/>
          </a:prstGeom>
          <a:noFill/>
          <a:ln>
            <a:noFill/>
          </a:ln>
        </p:spPr>
      </p:pic>
      <p:pic>
        <p:nvPicPr>
          <p:cNvPr id="182" name="Google Shape;182;g39b67c5145c_0_15" title="life insurance.png"/>
          <p:cNvPicPr preferRelativeResize="0"/>
          <p:nvPr/>
        </p:nvPicPr>
        <p:blipFill>
          <a:blip r:embed="rId5">
            <a:alphaModFix/>
          </a:blip>
          <a:stretch>
            <a:fillRect/>
          </a:stretch>
        </p:blipFill>
        <p:spPr>
          <a:xfrm>
            <a:off x="9543451" y="3633925"/>
            <a:ext cx="1638300" cy="1638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0"/>
          <p:cNvSpPr txBox="1">
            <a:spLocks noGrp="1"/>
          </p:cNvSpPr>
          <p:nvPr>
            <p:ph type="title"/>
          </p:nvPr>
        </p:nvSpPr>
        <p:spPr>
          <a:xfrm>
            <a:off x="838200" y="477018"/>
            <a:ext cx="927919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5400"/>
              <a:buFont typeface="Barlow Condensed"/>
              <a:buNone/>
            </a:pPr>
            <a:r>
              <a:rPr lang="en-CA"/>
              <a:t>Summary of Wealth Transfer Taxes</a:t>
            </a:r>
            <a:endParaRPr/>
          </a:p>
        </p:txBody>
      </p:sp>
      <p:pic>
        <p:nvPicPr>
          <p:cNvPr id="188" name="Google Shape;188;p20" descr="A blue and white rectangular box with text&#10;&#10;AI-generated content may be incorrect."/>
          <p:cNvPicPr preferRelativeResize="0"/>
          <p:nvPr/>
        </p:nvPicPr>
        <p:blipFill rotWithShape="1">
          <a:blip r:embed="rId3">
            <a:alphaModFix/>
          </a:blip>
          <a:srcRect/>
          <a:stretch/>
        </p:blipFill>
        <p:spPr>
          <a:xfrm>
            <a:off x="1943100" y="1802581"/>
            <a:ext cx="8305800" cy="4200525"/>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1"/>
          <p:cNvSpPr txBox="1">
            <a:spLocks noGrp="1"/>
          </p:cNvSpPr>
          <p:nvPr>
            <p:ph type="title"/>
          </p:nvPr>
        </p:nvSpPr>
        <p:spPr>
          <a:xfrm>
            <a:off x="1622322" y="365125"/>
            <a:ext cx="973147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Property Taxes</a:t>
            </a:r>
            <a:endParaRPr/>
          </a:p>
        </p:txBody>
      </p:sp>
      <p:pic>
        <p:nvPicPr>
          <p:cNvPr id="194" name="Google Shape;194;p21" descr="A white line on a map&#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5444" y="365125"/>
            <a:ext cx="883572" cy="883572"/>
          </a:xfrm>
          <a:prstGeom prst="rect">
            <a:avLst/>
          </a:prstGeom>
          <a:noFill/>
          <a:ln>
            <a:noFill/>
          </a:ln>
        </p:spPr>
      </p:pic>
      <p:sp>
        <p:nvSpPr>
          <p:cNvPr id="195" name="Google Shape;195;p21"/>
          <p:cNvSpPr txBox="1"/>
          <p:nvPr/>
        </p:nvSpPr>
        <p:spPr>
          <a:xfrm>
            <a:off x="1077230" y="1690688"/>
            <a:ext cx="4924717" cy="42922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464669"/>
              </a:buClr>
              <a:buSzPts val="4200"/>
              <a:buFont typeface="Work Sans Medium"/>
              <a:buNone/>
            </a:pPr>
            <a:r>
              <a:rPr lang="en-CA" sz="2200" b="1" i="0" u="none" strike="noStrike" cap="none">
                <a:solidFill>
                  <a:srgbClr val="6468F4"/>
                </a:solidFill>
                <a:latin typeface="Work Sans Medium"/>
                <a:ea typeface="Work Sans Medium"/>
                <a:cs typeface="Work Sans Medium"/>
                <a:sym typeface="Work Sans Medium"/>
              </a:rPr>
              <a:t>What it is: </a:t>
            </a:r>
            <a:r>
              <a:rPr lang="en-CA" sz="2000" b="0" i="0" u="none" strike="noStrike" cap="none">
                <a:solidFill>
                  <a:srgbClr val="464669"/>
                </a:solidFill>
                <a:latin typeface="Work Sans Medium"/>
                <a:ea typeface="Work Sans Medium"/>
                <a:cs typeface="Work Sans Medium"/>
                <a:sym typeface="Work Sans Medium"/>
              </a:rPr>
              <a:t>An annual tax levied by local governments on the value of real estate (land and buildings).</a:t>
            </a:r>
            <a:endParaRPr/>
          </a:p>
          <a:p>
            <a:pPr marL="0" marR="0" lvl="0" indent="0" algn="l" rtl="0">
              <a:lnSpc>
                <a:spcPct val="100000"/>
              </a:lnSpc>
              <a:spcBef>
                <a:spcPts val="1000"/>
              </a:spcBef>
              <a:spcAft>
                <a:spcPts val="0"/>
              </a:spcAft>
              <a:buClr>
                <a:srgbClr val="464669"/>
              </a:buClr>
              <a:buSzPts val="4200"/>
              <a:buFont typeface="Work Sans Medium"/>
              <a:buNone/>
            </a:pPr>
            <a:r>
              <a:rPr lang="en-CA" sz="2200" b="1" i="0" u="none" strike="noStrike" cap="none">
                <a:solidFill>
                  <a:srgbClr val="6468F4"/>
                </a:solidFill>
                <a:latin typeface="Work Sans Medium"/>
                <a:ea typeface="Work Sans Medium"/>
                <a:cs typeface="Work Sans Medium"/>
                <a:sym typeface="Work Sans Medium"/>
              </a:rPr>
              <a:t>What it Funds: </a:t>
            </a:r>
            <a:r>
              <a:rPr lang="en-CA" sz="2200" i="0" u="none" strike="noStrike" cap="none">
                <a:solidFill>
                  <a:srgbClr val="464669"/>
                </a:solidFill>
                <a:latin typeface="Work Sans Medium"/>
                <a:ea typeface="Work Sans Medium"/>
                <a:cs typeface="Work Sans Medium"/>
                <a:sym typeface="Work Sans Medium"/>
              </a:rPr>
              <a:t>P</a:t>
            </a:r>
            <a:r>
              <a:rPr lang="en-CA" sz="2200" b="0" i="0" u="none" strike="noStrike" cap="none">
                <a:solidFill>
                  <a:srgbClr val="464669"/>
                </a:solidFill>
                <a:latin typeface="Work Sans Medium"/>
                <a:ea typeface="Work Sans Medium"/>
                <a:cs typeface="Work Sans Medium"/>
                <a:sym typeface="Work Sans Medium"/>
              </a:rPr>
              <a:t>rimary funding source for most local services: </a:t>
            </a:r>
            <a:endParaRPr/>
          </a:p>
          <a:p>
            <a:pPr marL="342900" marR="0" lvl="0" indent="-342900" algn="l" rtl="0">
              <a:lnSpc>
                <a:spcPct val="100000"/>
              </a:lnSpc>
              <a:spcBef>
                <a:spcPts val="1000"/>
              </a:spcBef>
              <a:spcAft>
                <a:spcPts val="0"/>
              </a:spcAft>
              <a:buClr>
                <a:srgbClr val="464669"/>
              </a:buClr>
              <a:buSzPts val="4200"/>
              <a:buFont typeface="Work Sans Medium"/>
              <a:buChar char="•"/>
            </a:pPr>
            <a:r>
              <a:rPr lang="en-CA" sz="2000" b="0" i="0" u="none" strike="noStrike" cap="none">
                <a:solidFill>
                  <a:srgbClr val="464669"/>
                </a:solidFill>
                <a:latin typeface="Work Sans Medium"/>
                <a:ea typeface="Work Sans Medium"/>
                <a:cs typeface="Work Sans Medium"/>
                <a:sym typeface="Work Sans Medium"/>
              </a:rPr>
              <a:t>Public Schools</a:t>
            </a:r>
            <a:endParaRPr/>
          </a:p>
          <a:p>
            <a:pPr marL="342900" marR="0" lvl="0" indent="-342900" algn="l" rtl="0">
              <a:lnSpc>
                <a:spcPct val="100000"/>
              </a:lnSpc>
              <a:spcBef>
                <a:spcPts val="1000"/>
              </a:spcBef>
              <a:spcAft>
                <a:spcPts val="0"/>
              </a:spcAft>
              <a:buClr>
                <a:srgbClr val="464669"/>
              </a:buClr>
              <a:buSzPts val="4200"/>
              <a:buFont typeface="Work Sans Medium"/>
              <a:buChar char="•"/>
            </a:pPr>
            <a:r>
              <a:rPr lang="en-CA" sz="2000" b="0" i="0" u="none" strike="noStrike" cap="none">
                <a:solidFill>
                  <a:srgbClr val="464669"/>
                </a:solidFill>
                <a:latin typeface="Work Sans Medium"/>
                <a:ea typeface="Work Sans Medium"/>
                <a:cs typeface="Work Sans Medium"/>
                <a:sym typeface="Work Sans Medium"/>
              </a:rPr>
              <a:t>Police &amp; Fire Departments</a:t>
            </a:r>
            <a:endParaRPr/>
          </a:p>
          <a:p>
            <a:pPr marL="342900" marR="0" lvl="0" indent="-342900" algn="l" rtl="0">
              <a:lnSpc>
                <a:spcPct val="100000"/>
              </a:lnSpc>
              <a:spcBef>
                <a:spcPts val="1000"/>
              </a:spcBef>
              <a:spcAft>
                <a:spcPts val="0"/>
              </a:spcAft>
              <a:buClr>
                <a:srgbClr val="464669"/>
              </a:buClr>
              <a:buSzPts val="4200"/>
              <a:buFont typeface="Work Sans Medium"/>
              <a:buChar char="•"/>
            </a:pPr>
            <a:r>
              <a:rPr lang="en-CA" sz="2000" b="0" i="0" u="none" strike="noStrike" cap="none">
                <a:solidFill>
                  <a:srgbClr val="464669"/>
                </a:solidFill>
                <a:latin typeface="Work Sans Medium"/>
                <a:ea typeface="Work Sans Medium"/>
                <a:cs typeface="Work Sans Medium"/>
                <a:sym typeface="Work Sans Medium"/>
              </a:rPr>
              <a:t>Libraries, Parks and Local Roads</a:t>
            </a:r>
            <a:endParaRPr sz="2000" b="0" i="0" u="none" strike="noStrike" cap="none">
              <a:solidFill>
                <a:srgbClr val="464669"/>
              </a:solidFill>
              <a:latin typeface="Work Sans Medium"/>
              <a:ea typeface="Work Sans Medium"/>
              <a:cs typeface="Work Sans Medium"/>
              <a:sym typeface="Work Sans Medium"/>
            </a:endParaRPr>
          </a:p>
          <a:p>
            <a:pPr marL="0" marR="0" lvl="0" indent="0" algn="l" rtl="0">
              <a:lnSpc>
                <a:spcPct val="100000"/>
              </a:lnSpc>
              <a:spcBef>
                <a:spcPts val="1000"/>
              </a:spcBef>
              <a:spcAft>
                <a:spcPts val="0"/>
              </a:spcAft>
              <a:buClr>
                <a:srgbClr val="464669"/>
              </a:buClr>
              <a:buSzPts val="4200"/>
              <a:buFont typeface="Work Sans Medium"/>
              <a:buNone/>
            </a:pPr>
            <a:endParaRPr sz="2200" b="0" i="0" u="none" strike="noStrike" cap="none">
              <a:solidFill>
                <a:srgbClr val="464669"/>
              </a:solidFill>
              <a:latin typeface="Work Sans Medium"/>
              <a:ea typeface="Work Sans Medium"/>
              <a:cs typeface="Work Sans Medium"/>
              <a:sym typeface="Work Sans Medium"/>
            </a:endParaRPr>
          </a:p>
        </p:txBody>
      </p:sp>
      <p:sp>
        <p:nvSpPr>
          <p:cNvPr id="196" name="Google Shape;196;p21"/>
          <p:cNvSpPr txBox="1"/>
          <p:nvPr/>
        </p:nvSpPr>
        <p:spPr>
          <a:xfrm>
            <a:off x="6505282" y="1690689"/>
            <a:ext cx="4639726" cy="159328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000"/>
              </a:spcBef>
              <a:spcAft>
                <a:spcPts val="0"/>
              </a:spcAft>
              <a:buClr>
                <a:srgbClr val="464669"/>
              </a:buClr>
              <a:buSzPts val="4200"/>
              <a:buFont typeface="Work Sans Medium"/>
              <a:buNone/>
            </a:pPr>
            <a:r>
              <a:rPr lang="en-CA" sz="2000" b="1" i="0" u="none" strike="noStrike" cap="none">
                <a:solidFill>
                  <a:srgbClr val="6468F4"/>
                </a:solidFill>
                <a:latin typeface="Work Sans Medium"/>
                <a:ea typeface="Work Sans Medium"/>
                <a:cs typeface="Work Sans Medium"/>
                <a:sym typeface="Work Sans Medium"/>
              </a:rPr>
              <a:t>How It’s Calculated: </a:t>
            </a:r>
            <a:r>
              <a:rPr lang="en-CA" sz="2000" b="0" i="0" u="none" strike="noStrike" cap="none">
                <a:solidFill>
                  <a:srgbClr val="464669"/>
                </a:solidFill>
                <a:latin typeface="Work Sans Medium"/>
                <a:ea typeface="Work Sans Medium"/>
                <a:cs typeface="Work Sans Medium"/>
                <a:sym typeface="Work Sans Medium"/>
              </a:rPr>
              <a:t>Based on the assessed value of your property multiplied by the local tax rate (often called a "millage rate").</a:t>
            </a:r>
            <a:endParaRPr/>
          </a:p>
        </p:txBody>
      </p:sp>
      <p:sp>
        <p:nvSpPr>
          <p:cNvPr id="197" name="Google Shape;197;p21"/>
          <p:cNvSpPr txBox="1"/>
          <p:nvPr/>
        </p:nvSpPr>
        <p:spPr>
          <a:xfrm>
            <a:off x="6991284" y="4550858"/>
            <a:ext cx="4639726" cy="123290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000"/>
              </a:spcBef>
              <a:spcAft>
                <a:spcPts val="0"/>
              </a:spcAft>
              <a:buClr>
                <a:srgbClr val="464669"/>
              </a:buClr>
              <a:buSzPts val="4200"/>
              <a:buFont typeface="Work Sans Medium"/>
              <a:buNone/>
            </a:pPr>
            <a:r>
              <a:rPr lang="en-CA" sz="2000" b="0" i="0" u="none" strike="noStrike" cap="none">
                <a:solidFill>
                  <a:srgbClr val="464669"/>
                </a:solidFill>
                <a:latin typeface="Work Sans Medium"/>
                <a:ea typeface="Work Sans Medium"/>
                <a:cs typeface="Work Sans Medium"/>
                <a:sym typeface="Work Sans Medium"/>
              </a:rPr>
              <a:t>There is no federal form. Your local county or city tax office will send you a bill directly each year.</a:t>
            </a:r>
            <a:endParaRPr/>
          </a:p>
        </p:txBody>
      </p:sp>
      <p:pic>
        <p:nvPicPr>
          <p:cNvPr id="198" name="Google Shape;198;p21" descr="Lightbulb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87728" y="4358148"/>
            <a:ext cx="914400"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Staying Up-to-Date</a:t>
            </a:r>
            <a:endParaRPr/>
          </a:p>
        </p:txBody>
      </p:sp>
      <p:sp>
        <p:nvSpPr>
          <p:cNvPr id="204" name="Google Shape;20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1000"/>
              </a:spcBef>
              <a:spcAft>
                <a:spcPts val="0"/>
              </a:spcAft>
              <a:buClr>
                <a:srgbClr val="464669"/>
              </a:buClr>
              <a:buSzPts val="4200"/>
              <a:buFont typeface="Work Sans Medium"/>
              <a:buChar char="•"/>
            </a:pPr>
            <a:r>
              <a:rPr lang="en-CA"/>
              <a:t>Tax laws are </a:t>
            </a:r>
            <a:r>
              <a:rPr lang="en-CA">
                <a:solidFill>
                  <a:srgbClr val="6468F4"/>
                </a:solidFill>
              </a:rPr>
              <a:t>always</a:t>
            </a:r>
            <a:r>
              <a:rPr lang="en-CA"/>
              <a:t> changing. </a:t>
            </a:r>
            <a:endParaRPr/>
          </a:p>
          <a:p>
            <a:pPr marL="457200" lvl="0" indent="-457200" algn="l" rtl="0">
              <a:lnSpc>
                <a:spcPct val="100000"/>
              </a:lnSpc>
              <a:spcBef>
                <a:spcPts val="1000"/>
              </a:spcBef>
              <a:spcAft>
                <a:spcPts val="0"/>
              </a:spcAft>
              <a:buClr>
                <a:srgbClr val="464669"/>
              </a:buClr>
              <a:buSzPts val="4200"/>
              <a:buFont typeface="Work Sans Medium"/>
              <a:buChar char="•"/>
            </a:pPr>
            <a:r>
              <a:rPr lang="en-CA"/>
              <a:t>The most reliable source for the current rates is the </a:t>
            </a:r>
            <a:r>
              <a:rPr lang="en-CA" b="1" u="sng">
                <a:solidFill>
                  <a:srgbClr val="6468F4"/>
                </a:solidFill>
                <a:hlinkClick r:id="rId3">
                  <a:extLst>
                    <a:ext uri="{A12FA001-AC4F-418D-AE19-62706E023703}">
                      <ahyp:hlinkClr xmlns:ahyp="http://schemas.microsoft.com/office/drawing/2018/hyperlinkcolor" val="tx"/>
                    </a:ext>
                  </a:extLst>
                </a:hlinkClick>
              </a:rPr>
              <a:t>official IRS website</a:t>
            </a:r>
            <a:r>
              <a:rPr lang="en-CA"/>
              <a:t>.</a:t>
            </a:r>
            <a:endParaRPr/>
          </a:p>
          <a:p>
            <a:pPr marL="457200" lvl="0" indent="-457200" algn="l" rtl="0">
              <a:lnSpc>
                <a:spcPct val="100000"/>
              </a:lnSpc>
              <a:spcBef>
                <a:spcPts val="1000"/>
              </a:spcBef>
              <a:spcAft>
                <a:spcPts val="0"/>
              </a:spcAft>
              <a:buClr>
                <a:srgbClr val="464669"/>
              </a:buClr>
              <a:buSzPts val="4200"/>
              <a:buFont typeface="Work Sans Medium"/>
              <a:buChar char="•"/>
            </a:pPr>
            <a:r>
              <a:rPr lang="en-CA"/>
              <a:t>Search for </a:t>
            </a:r>
            <a:r>
              <a:rPr lang="en-CA" b="1">
                <a:solidFill>
                  <a:srgbClr val="6468F4"/>
                </a:solidFill>
              </a:rPr>
              <a:t>'IRS Estate and Gift Tax'</a:t>
            </a:r>
            <a:r>
              <a:rPr lang="en-CA">
                <a:solidFill>
                  <a:srgbClr val="333333"/>
                </a:solidFill>
              </a:rPr>
              <a:t> </a:t>
            </a:r>
            <a:r>
              <a:rPr lang="en-CA"/>
              <a:t>or</a:t>
            </a:r>
            <a:r>
              <a:rPr lang="en-CA">
                <a:solidFill>
                  <a:srgbClr val="333333"/>
                </a:solidFill>
              </a:rPr>
              <a:t> </a:t>
            </a:r>
            <a:r>
              <a:rPr lang="en-CA" b="1">
                <a:solidFill>
                  <a:srgbClr val="6468F4"/>
                </a:solidFill>
              </a:rPr>
              <a:t>'IRS Capital Gains Tax Rates'</a:t>
            </a:r>
            <a:r>
              <a:rPr lang="en-CA">
                <a:solidFill>
                  <a:srgbClr val="6468F4"/>
                </a:solidFill>
              </a:rPr>
              <a:t> </a:t>
            </a:r>
            <a:r>
              <a:rPr lang="en-CA"/>
              <a:t>for the current year.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827690" y="489223"/>
            <a:ext cx="5725161" cy="8981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5400"/>
              <a:buFont typeface="Barlow Condensed"/>
              <a:buNone/>
            </a:pPr>
            <a:r>
              <a:rPr lang="en-CA"/>
              <a:t>What We’ve Covered</a:t>
            </a:r>
            <a:endParaRPr/>
          </a:p>
        </p:txBody>
      </p:sp>
      <p:pic>
        <p:nvPicPr>
          <p:cNvPr id="86" name="Google Shape;86;p11" descr="A blue and white tax form&#10;&#10;AI-generated content may be incorrect."/>
          <p:cNvPicPr preferRelativeResize="0"/>
          <p:nvPr/>
        </p:nvPicPr>
        <p:blipFill rotWithShape="1">
          <a:blip r:embed="rId3">
            <a:alphaModFix/>
          </a:blip>
          <a:srcRect/>
          <a:stretch/>
        </p:blipFill>
        <p:spPr>
          <a:xfrm>
            <a:off x="924498" y="1793765"/>
            <a:ext cx="10343004" cy="3902349"/>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827689" y="489223"/>
            <a:ext cx="11030013" cy="8981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5400"/>
              <a:buFont typeface="Barlow Condensed"/>
              <a:buNone/>
            </a:pPr>
            <a:r>
              <a:rPr lang="en-CA"/>
              <a:t>What We’ll Cover: Advanced Tax Strategies</a:t>
            </a:r>
            <a:endParaRPr/>
          </a:p>
        </p:txBody>
      </p:sp>
      <p:pic>
        <p:nvPicPr>
          <p:cNvPr id="92" name="Google Shape;92;p12" descr="A blue circle with white line and a clock and a calendar&#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4230" y="2209201"/>
            <a:ext cx="850855" cy="1046051"/>
          </a:xfrm>
          <a:prstGeom prst="rect">
            <a:avLst/>
          </a:prstGeom>
          <a:noFill/>
          <a:ln>
            <a:noFill/>
          </a:ln>
        </p:spPr>
      </p:pic>
      <p:pic>
        <p:nvPicPr>
          <p:cNvPr id="93" name="Google Shape;93;p12" descr="A yellow circle with a white line on it&#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4358" y="1596206"/>
            <a:ext cx="1023431" cy="1073599"/>
          </a:xfrm>
          <a:prstGeom prst="rect">
            <a:avLst/>
          </a:prstGeom>
          <a:noFill/>
          <a:ln>
            <a:noFill/>
          </a:ln>
        </p:spPr>
      </p:pic>
      <p:sp>
        <p:nvSpPr>
          <p:cNvPr id="94" name="Google Shape;94;p12"/>
          <p:cNvSpPr txBox="1">
            <a:spLocks noGrp="1"/>
          </p:cNvSpPr>
          <p:nvPr>
            <p:ph type="body" idx="1"/>
          </p:nvPr>
        </p:nvSpPr>
        <p:spPr>
          <a:xfrm>
            <a:off x="1920843" y="3865830"/>
            <a:ext cx="3959745" cy="100939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Clr>
                <a:srgbClr val="464669"/>
              </a:buClr>
              <a:buSzPts val="3600"/>
              <a:buFont typeface="Work Sans Medium"/>
              <a:buNone/>
            </a:pPr>
            <a:r>
              <a:rPr lang="en-CA" sz="2800">
                <a:latin typeface="Barlow Condensed SemiBold"/>
                <a:ea typeface="Barlow Condensed SemiBold"/>
                <a:cs typeface="Barlow Condensed SemiBold"/>
                <a:sym typeface="Barlow Condensed SemiBold"/>
              </a:rPr>
              <a:t>Taxes on Wealth Transfer</a:t>
            </a:r>
            <a:endParaRPr sz="2800">
              <a:latin typeface="Barlow Condensed SemiBold"/>
              <a:ea typeface="Barlow Condensed SemiBold"/>
              <a:cs typeface="Barlow Condensed SemiBold"/>
              <a:sym typeface="Barlow Condensed SemiBold"/>
            </a:endParaRPr>
          </a:p>
        </p:txBody>
      </p:sp>
      <p:sp>
        <p:nvSpPr>
          <p:cNvPr id="95" name="Google Shape;95;p12"/>
          <p:cNvSpPr txBox="1"/>
          <p:nvPr/>
        </p:nvSpPr>
        <p:spPr>
          <a:xfrm>
            <a:off x="1899770" y="1603975"/>
            <a:ext cx="5534205" cy="100939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1000"/>
              </a:spcBef>
              <a:spcAft>
                <a:spcPts val="0"/>
              </a:spcAft>
              <a:buClr>
                <a:srgbClr val="464669"/>
              </a:buClr>
              <a:buSzPts val="3600"/>
              <a:buFont typeface="Work Sans Medium"/>
              <a:buNone/>
            </a:pPr>
            <a:r>
              <a:rPr lang="en-CA" sz="2800" b="0" i="0" u="none" strike="noStrike" cap="none">
                <a:solidFill>
                  <a:srgbClr val="464669"/>
                </a:solidFill>
                <a:latin typeface="Barlow Condensed SemiBold"/>
                <a:ea typeface="Barlow Condensed SemiBold"/>
                <a:cs typeface="Barlow Condensed SemiBold"/>
                <a:sym typeface="Barlow Condensed SemiBold"/>
              </a:rPr>
              <a:t>Taxes on Investments (Capital Gains)</a:t>
            </a:r>
            <a:endParaRPr sz="2800" b="0" i="0" u="none" strike="noStrike" cap="none">
              <a:solidFill>
                <a:srgbClr val="464669"/>
              </a:solidFill>
              <a:latin typeface="Barlow Condensed SemiBold"/>
              <a:ea typeface="Barlow Condensed SemiBold"/>
              <a:cs typeface="Barlow Condensed SemiBold"/>
              <a:sym typeface="Barlow Condensed SemiBold"/>
            </a:endParaRPr>
          </a:p>
        </p:txBody>
      </p:sp>
      <p:sp>
        <p:nvSpPr>
          <p:cNvPr id="96" name="Google Shape;96;p12"/>
          <p:cNvSpPr txBox="1"/>
          <p:nvPr/>
        </p:nvSpPr>
        <p:spPr>
          <a:xfrm>
            <a:off x="8291950" y="3739940"/>
            <a:ext cx="2956854" cy="100939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1000"/>
              </a:spcBef>
              <a:spcAft>
                <a:spcPts val="0"/>
              </a:spcAft>
              <a:buClr>
                <a:srgbClr val="464669"/>
              </a:buClr>
              <a:buSzPts val="3600"/>
              <a:buFont typeface="Work Sans Medium"/>
              <a:buNone/>
            </a:pPr>
            <a:r>
              <a:rPr lang="en-CA" sz="2800" b="0" i="0" u="none" strike="noStrike" cap="none">
                <a:solidFill>
                  <a:srgbClr val="464669"/>
                </a:solidFill>
                <a:latin typeface="Barlow Condensed SemiBold"/>
                <a:ea typeface="Barlow Condensed SemiBold"/>
                <a:cs typeface="Barlow Condensed SemiBold"/>
                <a:sym typeface="Barlow Condensed SemiBold"/>
              </a:rPr>
              <a:t>Taxes on Property</a:t>
            </a:r>
            <a:endParaRPr sz="2800" b="0" i="0" u="none" strike="noStrike" cap="none">
              <a:solidFill>
                <a:srgbClr val="464669"/>
              </a:solidFill>
              <a:latin typeface="Barlow Condensed SemiBold"/>
              <a:ea typeface="Barlow Condensed SemiBold"/>
              <a:cs typeface="Barlow Condensed SemiBold"/>
              <a:sym typeface="Barlow Condensed SemiBold"/>
            </a:endParaRPr>
          </a:p>
        </p:txBody>
      </p:sp>
      <p:pic>
        <p:nvPicPr>
          <p:cNvPr id="97" name="Google Shape;97;p12" descr="A blue circle with a pen and a white outline on it&#10;&#10;AI-generated content may be incorrec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39841" y="3593042"/>
            <a:ext cx="1059164" cy="1303187"/>
          </a:xfrm>
          <a:prstGeom prst="rect">
            <a:avLst/>
          </a:prstGeom>
          <a:noFill/>
          <a:ln>
            <a:noFill/>
          </a:ln>
        </p:spPr>
      </p:pic>
      <p:pic>
        <p:nvPicPr>
          <p:cNvPr id="98" name="Google Shape;98;p12" descr="A blue circle with a white gift box and text&#10;&#10;AI-generated content may be incorrec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60632" y="5086536"/>
            <a:ext cx="1047479" cy="1303187"/>
          </a:xfrm>
          <a:prstGeom prst="rect">
            <a:avLst/>
          </a:prstGeom>
          <a:noFill/>
          <a:ln>
            <a:noFill/>
          </a:ln>
        </p:spPr>
      </p:pic>
      <p:pic>
        <p:nvPicPr>
          <p:cNvPr id="99" name="Google Shape;99;p12" descr="A logo of a property&#10;&#10;AI-generated content may be incorrect."/>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405553" y="3593042"/>
            <a:ext cx="1057720" cy="1107495"/>
          </a:xfrm>
          <a:prstGeom prst="rect">
            <a:avLst/>
          </a:prstGeom>
          <a:noFill/>
          <a:ln>
            <a:noFill/>
          </a:ln>
        </p:spPr>
      </p:pic>
      <p:sp>
        <p:nvSpPr>
          <p:cNvPr id="100" name="Google Shape;100;p12"/>
          <p:cNvSpPr txBox="1"/>
          <p:nvPr/>
        </p:nvSpPr>
        <p:spPr>
          <a:xfrm>
            <a:off x="2147789" y="2210521"/>
            <a:ext cx="6240880" cy="1044731"/>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100000"/>
              </a:lnSpc>
              <a:spcBef>
                <a:spcPts val="1000"/>
              </a:spcBef>
              <a:spcAft>
                <a:spcPts val="0"/>
              </a:spcAft>
              <a:buClr>
                <a:srgbClr val="464669"/>
              </a:buClr>
              <a:buSzPct val="214285"/>
              <a:buFont typeface="Work Sans Medium"/>
              <a:buNone/>
            </a:pPr>
            <a:r>
              <a:rPr lang="en-CA" sz="2800" b="0" i="0" u="none" strike="noStrike" cap="none">
                <a:solidFill>
                  <a:srgbClr val="464669"/>
                </a:solidFill>
                <a:latin typeface="Work Sans Medium"/>
                <a:ea typeface="Work Sans Medium"/>
                <a:cs typeface="Work Sans Medium"/>
                <a:sym typeface="Work Sans Medium"/>
              </a:rPr>
              <a:t>Understanding how your profits from selling assets like stocks are taxed.</a:t>
            </a:r>
            <a:endParaRPr/>
          </a:p>
          <a:p>
            <a:pPr marL="0" marR="0" lvl="0" indent="0" algn="l" rtl="0">
              <a:lnSpc>
                <a:spcPct val="100000"/>
              </a:lnSpc>
              <a:spcBef>
                <a:spcPts val="1000"/>
              </a:spcBef>
              <a:spcAft>
                <a:spcPts val="0"/>
              </a:spcAft>
              <a:buClr>
                <a:srgbClr val="464669"/>
              </a:buClr>
              <a:buSzPct val="300000"/>
              <a:buFont typeface="Work Sans Medium"/>
              <a:buNone/>
            </a:pPr>
            <a:r>
              <a:rPr lang="en-CA" sz="2000" b="0" i="0" u="none" strike="noStrike" cap="none">
                <a:solidFill>
                  <a:srgbClr val="464669"/>
                </a:solidFill>
                <a:latin typeface="Work Sans Medium"/>
                <a:ea typeface="Work Sans Medium"/>
                <a:cs typeface="Work Sans Medium"/>
                <a:sym typeface="Work Sans Medium"/>
              </a:rPr>
              <a:t> </a:t>
            </a:r>
            <a:endParaRPr sz="2000" b="0" i="0" u="none" strike="noStrike" cap="none">
              <a:solidFill>
                <a:srgbClr val="464669"/>
              </a:solidFill>
              <a:latin typeface="Work Sans Medium"/>
              <a:ea typeface="Work Sans Medium"/>
              <a:cs typeface="Work Sans Medium"/>
              <a:sym typeface="Work Sans Medium"/>
            </a:endParaRPr>
          </a:p>
        </p:txBody>
      </p:sp>
      <p:sp>
        <p:nvSpPr>
          <p:cNvPr id="101" name="Google Shape;101;p12"/>
          <p:cNvSpPr txBox="1"/>
          <p:nvPr/>
        </p:nvSpPr>
        <p:spPr>
          <a:xfrm>
            <a:off x="2196350" y="4446606"/>
            <a:ext cx="4284227" cy="1303187"/>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1000"/>
              </a:spcBef>
              <a:spcAft>
                <a:spcPts val="0"/>
              </a:spcAft>
              <a:buClr>
                <a:srgbClr val="464669"/>
              </a:buClr>
              <a:buSzPct val="212121"/>
              <a:buFont typeface="Work Sans Medium"/>
              <a:buNone/>
            </a:pPr>
            <a:r>
              <a:rPr lang="en-CA" sz="3600" b="0" i="0" u="none" strike="noStrike" cap="none">
                <a:solidFill>
                  <a:srgbClr val="464669"/>
                </a:solidFill>
                <a:latin typeface="Work Sans Medium"/>
                <a:ea typeface="Work Sans Medium"/>
                <a:cs typeface="Work Sans Medium"/>
                <a:sym typeface="Work Sans Medium"/>
              </a:rPr>
              <a:t>The rules for passing assets to the next generation through estates, inheritances, and gifts.</a:t>
            </a:r>
            <a:endParaRPr/>
          </a:p>
          <a:p>
            <a:pPr marL="0" marR="0" lvl="0" indent="0" algn="l" rtl="0">
              <a:lnSpc>
                <a:spcPct val="100000"/>
              </a:lnSpc>
              <a:spcBef>
                <a:spcPts val="1000"/>
              </a:spcBef>
              <a:spcAft>
                <a:spcPts val="0"/>
              </a:spcAft>
              <a:buClr>
                <a:srgbClr val="464669"/>
              </a:buClr>
              <a:buSzPct val="381818"/>
              <a:buFont typeface="Work Sans Medium"/>
              <a:buNone/>
            </a:pPr>
            <a:r>
              <a:rPr lang="en-CA" sz="2000" b="0" i="0" u="none" strike="noStrike" cap="none">
                <a:solidFill>
                  <a:srgbClr val="464669"/>
                </a:solidFill>
                <a:latin typeface="Work Sans Medium"/>
                <a:ea typeface="Work Sans Medium"/>
                <a:cs typeface="Work Sans Medium"/>
                <a:sym typeface="Work Sans Medium"/>
              </a:rPr>
              <a:t> </a:t>
            </a:r>
            <a:endParaRPr sz="2000" b="0" i="0" u="none" strike="noStrike" cap="none">
              <a:solidFill>
                <a:srgbClr val="464669"/>
              </a:solidFill>
              <a:latin typeface="Work Sans Medium"/>
              <a:ea typeface="Work Sans Medium"/>
              <a:cs typeface="Work Sans Medium"/>
              <a:sym typeface="Work Sans Medium"/>
            </a:endParaRPr>
          </a:p>
        </p:txBody>
      </p:sp>
      <p:sp>
        <p:nvSpPr>
          <p:cNvPr id="102" name="Google Shape;102;p12"/>
          <p:cNvSpPr txBox="1"/>
          <p:nvPr/>
        </p:nvSpPr>
        <p:spPr>
          <a:xfrm>
            <a:off x="8463273" y="4446606"/>
            <a:ext cx="3128959" cy="1698555"/>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00000"/>
              </a:lnSpc>
              <a:spcBef>
                <a:spcPts val="1000"/>
              </a:spcBef>
              <a:spcAft>
                <a:spcPts val="0"/>
              </a:spcAft>
              <a:buClr>
                <a:srgbClr val="464669"/>
              </a:buClr>
              <a:buSzPct val="206388"/>
              <a:buFont typeface="Work Sans Medium"/>
              <a:buNone/>
            </a:pPr>
            <a:r>
              <a:rPr lang="en-CA" sz="2200" b="0" i="0" u="none" strike="noStrike" cap="none">
                <a:solidFill>
                  <a:srgbClr val="464669"/>
                </a:solidFill>
                <a:latin typeface="Work Sans Medium"/>
                <a:ea typeface="Work Sans Medium"/>
                <a:cs typeface="Work Sans Medium"/>
                <a:sym typeface="Work Sans Medium"/>
              </a:rPr>
              <a:t>How the annual tax on real estate works and what it funds in your community.</a:t>
            </a:r>
            <a:endParaRPr/>
          </a:p>
          <a:p>
            <a:pPr marL="0" marR="0" lvl="0" indent="0" algn="l" rtl="0">
              <a:lnSpc>
                <a:spcPct val="100000"/>
              </a:lnSpc>
              <a:spcBef>
                <a:spcPts val="1000"/>
              </a:spcBef>
              <a:spcAft>
                <a:spcPts val="0"/>
              </a:spcAft>
              <a:buClr>
                <a:srgbClr val="464669"/>
              </a:buClr>
              <a:buSzPct val="227027"/>
              <a:buFont typeface="Work Sans Medium"/>
              <a:buNone/>
            </a:pPr>
            <a:r>
              <a:rPr lang="en-CA" sz="2000" b="0" i="0" u="none" strike="noStrike" cap="none">
                <a:solidFill>
                  <a:srgbClr val="464669"/>
                </a:solidFill>
                <a:latin typeface="Work Sans Medium"/>
                <a:ea typeface="Work Sans Medium"/>
                <a:cs typeface="Work Sans Medium"/>
                <a:sym typeface="Work Sans Medium"/>
              </a:rPr>
              <a:t> </a:t>
            </a:r>
            <a:endParaRPr sz="2000" b="0" i="0" u="none" strike="noStrike" cap="none">
              <a:solidFill>
                <a:srgbClr val="464669"/>
              </a:solidFill>
              <a:latin typeface="Work Sans Medium"/>
              <a:ea typeface="Work Sans Medium"/>
              <a:cs typeface="Work Sans Medium"/>
              <a:sym typeface="Work Sans Medium"/>
            </a:endParaRPr>
          </a:p>
        </p:txBody>
      </p:sp>
      <p:pic>
        <p:nvPicPr>
          <p:cNvPr id="103" name="Google Shape;103;p12" descr="A yellow circle with white line drawing on it&#10;&#10;AI-generated content may be incorrect."/>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47943" y="4244635"/>
            <a:ext cx="1023431" cy="1221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838200" y="365125"/>
            <a:ext cx="10515600" cy="104473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Taxes on Investments: Capital Gains</a:t>
            </a:r>
            <a:endParaRPr/>
          </a:p>
        </p:txBody>
      </p:sp>
      <p:sp>
        <p:nvSpPr>
          <p:cNvPr id="109" name="Google Shape;109;p13"/>
          <p:cNvSpPr txBox="1"/>
          <p:nvPr/>
        </p:nvSpPr>
        <p:spPr>
          <a:xfrm>
            <a:off x="838200" y="1409856"/>
            <a:ext cx="10515600" cy="104473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000"/>
              </a:spcBef>
              <a:spcAft>
                <a:spcPts val="0"/>
              </a:spcAft>
              <a:buClr>
                <a:srgbClr val="464669"/>
              </a:buClr>
              <a:buSzPts val="4200"/>
              <a:buFont typeface="Work Sans Medium"/>
              <a:buNone/>
            </a:pPr>
            <a:r>
              <a:rPr lang="en-CA" sz="2000" b="0" i="0" u="none" strike="noStrike" cap="none">
                <a:solidFill>
                  <a:srgbClr val="464669"/>
                </a:solidFill>
                <a:latin typeface="Work Sans Medium"/>
                <a:ea typeface="Work Sans Medium"/>
                <a:cs typeface="Work Sans Medium"/>
                <a:sym typeface="Work Sans Medium"/>
              </a:rPr>
              <a:t>A tax on the profit you make from selling an asset for more than you paid for it. This applies to </a:t>
            </a:r>
            <a:r>
              <a:rPr lang="en-CA" sz="2000" b="1" i="0" u="none" strike="noStrike" cap="none">
                <a:solidFill>
                  <a:srgbClr val="464669"/>
                </a:solidFill>
                <a:latin typeface="Work Sans Medium"/>
                <a:ea typeface="Work Sans Medium"/>
                <a:cs typeface="Work Sans Medium"/>
                <a:sym typeface="Work Sans Medium"/>
              </a:rPr>
              <a:t>stocks, real estate, and other investments</a:t>
            </a:r>
            <a:r>
              <a:rPr lang="en-CA" sz="2000" b="0" i="0" u="none" strike="noStrike" cap="none">
                <a:solidFill>
                  <a:srgbClr val="464669"/>
                </a:solidFill>
                <a:latin typeface="Work Sans Medium"/>
                <a:ea typeface="Work Sans Medium"/>
                <a:cs typeface="Work Sans Medium"/>
                <a:sym typeface="Work Sans Medium"/>
              </a:rPr>
              <a:t>. </a:t>
            </a:r>
            <a:endParaRPr sz="2000" b="0" i="0" u="none" strike="noStrike" cap="none">
              <a:solidFill>
                <a:srgbClr val="464669"/>
              </a:solidFill>
              <a:latin typeface="Work Sans Medium"/>
              <a:ea typeface="Work Sans Medium"/>
              <a:cs typeface="Work Sans Medium"/>
              <a:sym typeface="Work Sans Medium"/>
            </a:endParaRPr>
          </a:p>
        </p:txBody>
      </p:sp>
      <p:pic>
        <p:nvPicPr>
          <p:cNvPr id="110" name="Google Shape;110;p13" descr="A blue circle with white line and a clock and a calendar&#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21035" y="2529405"/>
            <a:ext cx="1862407" cy="2289665"/>
          </a:xfrm>
          <a:prstGeom prst="rect">
            <a:avLst/>
          </a:prstGeom>
          <a:noFill/>
          <a:ln>
            <a:noFill/>
          </a:ln>
        </p:spPr>
      </p:pic>
      <p:pic>
        <p:nvPicPr>
          <p:cNvPr id="111" name="Google Shape;111;p13" descr="A yellow circle with a white line on it&#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30814" y="2499256"/>
            <a:ext cx="2240153" cy="2349965"/>
          </a:xfrm>
          <a:prstGeom prst="rect">
            <a:avLst/>
          </a:prstGeom>
          <a:noFill/>
          <a:ln>
            <a:noFill/>
          </a:ln>
        </p:spPr>
      </p:pic>
      <p:sp>
        <p:nvSpPr>
          <p:cNvPr id="112" name="Google Shape;112;p13"/>
          <p:cNvSpPr txBox="1"/>
          <p:nvPr/>
        </p:nvSpPr>
        <p:spPr>
          <a:xfrm>
            <a:off x="2480755" y="4925778"/>
            <a:ext cx="2940270" cy="1044731"/>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ctr" rtl="0">
              <a:lnSpc>
                <a:spcPct val="91000"/>
              </a:lnSpc>
              <a:spcBef>
                <a:spcPts val="0"/>
              </a:spcBef>
              <a:spcAft>
                <a:spcPts val="0"/>
              </a:spcAft>
              <a:buClr>
                <a:srgbClr val="464669"/>
              </a:buClr>
              <a:buSzPct val="247058"/>
              <a:buFont typeface="Work Sans Medium"/>
              <a:buNone/>
            </a:pPr>
            <a:r>
              <a:rPr lang="en-CA" sz="2000" b="0" i="0" u="none" strike="noStrike" cap="none">
                <a:solidFill>
                  <a:srgbClr val="464669"/>
                </a:solidFill>
                <a:latin typeface="Work Sans Medium"/>
                <a:ea typeface="Work Sans Medium"/>
                <a:cs typeface="Work Sans Medium"/>
                <a:sym typeface="Work Sans Medium"/>
              </a:rPr>
              <a:t>If you hold the asset for </a:t>
            </a:r>
            <a:r>
              <a:rPr lang="en-CA" sz="2000" b="1" i="0" u="none" strike="noStrike" cap="none">
                <a:solidFill>
                  <a:srgbClr val="6468F4"/>
                </a:solidFill>
                <a:latin typeface="Work Sans Medium"/>
                <a:ea typeface="Work Sans Medium"/>
                <a:cs typeface="Work Sans Medium"/>
                <a:sym typeface="Work Sans Medium"/>
              </a:rPr>
              <a:t>&lt; 1 year</a:t>
            </a:r>
            <a:r>
              <a:rPr lang="en-CA" sz="2000" b="0" i="0" u="none" strike="noStrike" cap="none">
                <a:solidFill>
                  <a:srgbClr val="464669"/>
                </a:solidFill>
                <a:latin typeface="Work Sans Medium"/>
                <a:ea typeface="Work Sans Medium"/>
                <a:cs typeface="Work Sans Medium"/>
                <a:sym typeface="Work Sans Medium"/>
              </a:rPr>
              <a:t>. The profit is taxed at your regular marginal income tax rate.</a:t>
            </a:r>
            <a:endParaRPr/>
          </a:p>
        </p:txBody>
      </p:sp>
      <p:sp>
        <p:nvSpPr>
          <p:cNvPr id="113" name="Google Shape;113;p13"/>
          <p:cNvSpPr txBox="1"/>
          <p:nvPr/>
        </p:nvSpPr>
        <p:spPr>
          <a:xfrm>
            <a:off x="6582103" y="4925778"/>
            <a:ext cx="2940270" cy="1044731"/>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ctr" rtl="0">
              <a:lnSpc>
                <a:spcPct val="91000"/>
              </a:lnSpc>
              <a:spcBef>
                <a:spcPts val="0"/>
              </a:spcBef>
              <a:spcAft>
                <a:spcPts val="0"/>
              </a:spcAft>
              <a:buClr>
                <a:srgbClr val="464669"/>
              </a:buClr>
              <a:buSzPct val="247058"/>
              <a:buFont typeface="Work Sans Medium"/>
              <a:buNone/>
            </a:pPr>
            <a:r>
              <a:rPr lang="en-CA" sz="2000" b="0" i="0" u="none" strike="noStrike" cap="none">
                <a:solidFill>
                  <a:srgbClr val="464669"/>
                </a:solidFill>
                <a:latin typeface="Work Sans Medium"/>
                <a:ea typeface="Work Sans Medium"/>
                <a:cs typeface="Work Sans Medium"/>
                <a:sym typeface="Work Sans Medium"/>
              </a:rPr>
              <a:t>If you hold the asset for </a:t>
            </a:r>
            <a:r>
              <a:rPr lang="en-CA" sz="2000" b="1" i="0" u="none" strike="noStrike" cap="none">
                <a:solidFill>
                  <a:srgbClr val="6468F4"/>
                </a:solidFill>
                <a:latin typeface="Work Sans Medium"/>
                <a:ea typeface="Work Sans Medium"/>
                <a:cs typeface="Work Sans Medium"/>
                <a:sym typeface="Work Sans Medium"/>
              </a:rPr>
              <a:t>more than one year</a:t>
            </a:r>
            <a:r>
              <a:rPr lang="en-CA" sz="2000" b="0" i="0" u="none" strike="noStrike" cap="none">
                <a:solidFill>
                  <a:srgbClr val="464669"/>
                </a:solidFill>
                <a:latin typeface="Work Sans Medium"/>
                <a:ea typeface="Work Sans Medium"/>
                <a:cs typeface="Work Sans Medium"/>
                <a:sym typeface="Work Sans Medium"/>
              </a:rPr>
              <a:t>. The profit is taxed at lower, preferential rates. </a:t>
            </a:r>
            <a:endParaRPr/>
          </a:p>
        </p:txBody>
      </p:sp>
      <p:sp>
        <p:nvSpPr>
          <p:cNvPr id="114" name="Google Shape;114;p13"/>
          <p:cNvSpPr txBox="1"/>
          <p:nvPr/>
        </p:nvSpPr>
        <p:spPr>
          <a:xfrm>
            <a:off x="432238" y="6222124"/>
            <a:ext cx="11327523" cy="743549"/>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1000"/>
              </a:spcBef>
              <a:spcAft>
                <a:spcPts val="0"/>
              </a:spcAft>
              <a:buClr>
                <a:srgbClr val="464669"/>
              </a:buClr>
              <a:buSzPts val="4200"/>
              <a:buFont typeface="Work Sans Medium"/>
              <a:buNone/>
            </a:pPr>
            <a:r>
              <a:rPr lang="en-CA" sz="1600" b="0" i="0" u="none" strike="noStrike" cap="none">
                <a:solidFill>
                  <a:srgbClr val="F9D680"/>
                </a:solidFill>
                <a:latin typeface="Work Sans Medium"/>
                <a:ea typeface="Work Sans Medium"/>
                <a:cs typeface="Work Sans Medium"/>
                <a:sym typeface="Work Sans Medium"/>
              </a:rPr>
              <a:t>The government wants to encourage long-term investing for retirement and economic stability. </a:t>
            </a:r>
            <a:endParaRPr sz="1600" b="0" i="0" u="none" strike="noStrike" cap="none">
              <a:solidFill>
                <a:srgbClr val="F9D680"/>
              </a:solidFill>
              <a:latin typeface="Work Sans Medium"/>
              <a:ea typeface="Work Sans Medium"/>
              <a:cs typeface="Work Sans Medium"/>
              <a:sym typeface="Work Sans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How to Calculate Capital Gains Tax</a:t>
            </a:r>
            <a:endParaRPr/>
          </a:p>
        </p:txBody>
      </p:sp>
      <p:sp>
        <p:nvSpPr>
          <p:cNvPr id="120" name="Google Shape;120;p14"/>
          <p:cNvSpPr txBox="1"/>
          <p:nvPr/>
        </p:nvSpPr>
        <p:spPr>
          <a:xfrm>
            <a:off x="838199" y="1923393"/>
            <a:ext cx="9760545" cy="116341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000"/>
              </a:spcBef>
              <a:spcAft>
                <a:spcPts val="0"/>
              </a:spcAft>
              <a:buClr>
                <a:srgbClr val="464669"/>
              </a:buClr>
              <a:buSzPts val="4200"/>
              <a:buFont typeface="Work Sans Medium"/>
              <a:buNone/>
            </a:pPr>
            <a:r>
              <a:rPr lang="en-CA" sz="2000" b="0" i="0" u="none" strike="noStrike" cap="none">
                <a:solidFill>
                  <a:srgbClr val="464669"/>
                </a:solidFill>
                <a:latin typeface="Work Sans Medium"/>
                <a:ea typeface="Work Sans Medium"/>
                <a:cs typeface="Work Sans Medium"/>
                <a:sym typeface="Work Sans Medium"/>
              </a:rPr>
              <a:t>In Year 5 of your career, you sell some of your shares. You bought 10 shares of a company for </a:t>
            </a:r>
            <a:r>
              <a:rPr lang="en-CA" sz="2000" b="1" i="0" u="none" strike="noStrike" cap="none">
                <a:solidFill>
                  <a:srgbClr val="464669"/>
                </a:solidFill>
                <a:latin typeface="Work Sans Medium"/>
                <a:ea typeface="Work Sans Medium"/>
                <a:cs typeface="Work Sans Medium"/>
                <a:sym typeface="Work Sans Medium"/>
              </a:rPr>
              <a:t>$1,000</a:t>
            </a:r>
            <a:r>
              <a:rPr lang="en-CA" sz="2000" b="0" i="0" u="none" strike="noStrike" cap="none">
                <a:solidFill>
                  <a:srgbClr val="464669"/>
                </a:solidFill>
                <a:latin typeface="Work Sans Medium"/>
                <a:ea typeface="Work Sans Medium"/>
                <a:cs typeface="Work Sans Medium"/>
                <a:sym typeface="Work Sans Medium"/>
              </a:rPr>
              <a:t>. You sell them three years later for </a:t>
            </a:r>
            <a:r>
              <a:rPr lang="en-CA" sz="2000" b="1" i="0" u="none" strike="noStrike" cap="none">
                <a:solidFill>
                  <a:srgbClr val="464669"/>
                </a:solidFill>
                <a:latin typeface="Work Sans Medium"/>
                <a:ea typeface="Work Sans Medium"/>
                <a:cs typeface="Work Sans Medium"/>
                <a:sym typeface="Work Sans Medium"/>
              </a:rPr>
              <a:t>$3,000</a:t>
            </a:r>
            <a:r>
              <a:rPr lang="en-CA" sz="2000" b="0" i="0" u="none" strike="noStrike" cap="none">
                <a:solidFill>
                  <a:srgbClr val="464669"/>
                </a:solidFill>
                <a:latin typeface="Work Sans Medium"/>
                <a:ea typeface="Work Sans Medium"/>
                <a:cs typeface="Work Sans Medium"/>
                <a:sym typeface="Work Sans Medium"/>
              </a:rPr>
              <a:t>.</a:t>
            </a:r>
            <a:endParaRPr/>
          </a:p>
        </p:txBody>
      </p:sp>
      <p:pic>
        <p:nvPicPr>
          <p:cNvPr id="121" name="Google Shape;121;p14"/>
          <p:cNvPicPr preferRelativeResize="0"/>
          <p:nvPr/>
        </p:nvPicPr>
        <p:blipFill rotWithShape="1">
          <a:blip r:embed="rId3" cstate="email">
            <a:alphaModFix/>
            <a:extLst>
              <a:ext uri="{28A0092B-C50C-407E-A947-70E740481C1C}">
                <a14:useLocalDpi xmlns:a14="http://schemas.microsoft.com/office/drawing/2010/main"/>
              </a:ext>
            </a:extLst>
          </a:blip>
          <a:srcRect l="5571" t="38982" r="70405" b="15563"/>
          <a:stretch/>
        </p:blipFill>
        <p:spPr>
          <a:xfrm>
            <a:off x="838200" y="1479460"/>
            <a:ext cx="1537138" cy="560336"/>
          </a:xfrm>
          <a:prstGeom prst="rect">
            <a:avLst/>
          </a:prstGeom>
          <a:noFill/>
          <a:ln>
            <a:noFill/>
          </a:ln>
        </p:spPr>
      </p:pic>
      <p:sp>
        <p:nvSpPr>
          <p:cNvPr id="122" name="Google Shape;122;p14"/>
          <p:cNvSpPr txBox="1"/>
          <p:nvPr/>
        </p:nvSpPr>
        <p:spPr>
          <a:xfrm>
            <a:off x="5942041" y="3692995"/>
            <a:ext cx="4656704" cy="110806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000"/>
              </a:spcBef>
              <a:spcAft>
                <a:spcPts val="0"/>
              </a:spcAft>
              <a:buClr>
                <a:srgbClr val="464669"/>
              </a:buClr>
              <a:buSzPts val="4200"/>
              <a:buFont typeface="Work Sans Medium"/>
              <a:buNone/>
            </a:pPr>
            <a:r>
              <a:rPr lang="en-CA" sz="2000" b="0" i="0" u="none" strike="noStrike" cap="none">
                <a:solidFill>
                  <a:srgbClr val="464669"/>
                </a:solidFill>
                <a:latin typeface="Work Sans Medium"/>
                <a:ea typeface="Work Sans Medium"/>
                <a:cs typeface="Work Sans Medium"/>
                <a:sym typeface="Work Sans Medium"/>
              </a:rPr>
              <a:t>Most people fall into the 15% long-term capital gains tax bracket</a:t>
            </a:r>
            <a:endParaRPr/>
          </a:p>
        </p:txBody>
      </p:sp>
      <p:sp>
        <p:nvSpPr>
          <p:cNvPr id="123" name="Google Shape;123;p14"/>
          <p:cNvSpPr txBox="1"/>
          <p:nvPr/>
        </p:nvSpPr>
        <p:spPr>
          <a:xfrm>
            <a:off x="1003117" y="3755846"/>
            <a:ext cx="3884193" cy="88163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000"/>
              </a:spcBef>
              <a:spcAft>
                <a:spcPts val="0"/>
              </a:spcAft>
              <a:buClr>
                <a:srgbClr val="464669"/>
              </a:buClr>
              <a:buSzPts val="4200"/>
              <a:buFont typeface="Work Sans Medium"/>
              <a:buNone/>
            </a:pPr>
            <a:r>
              <a:rPr lang="en-CA" sz="2000" b="0" i="0" u="none" strike="noStrike" cap="none">
                <a:solidFill>
                  <a:srgbClr val="464669"/>
                </a:solidFill>
                <a:latin typeface="Work Sans Medium"/>
                <a:ea typeface="Work Sans Medium"/>
                <a:cs typeface="Work Sans Medium"/>
                <a:sym typeface="Work Sans Medium"/>
              </a:rPr>
              <a:t>Determine the profit from your investment.</a:t>
            </a:r>
            <a:endParaRPr/>
          </a:p>
          <a:p>
            <a:pPr marL="0" marR="0" lvl="0" indent="0" algn="l" rtl="0">
              <a:lnSpc>
                <a:spcPct val="100000"/>
              </a:lnSpc>
              <a:spcBef>
                <a:spcPts val="1000"/>
              </a:spcBef>
              <a:spcAft>
                <a:spcPts val="0"/>
              </a:spcAft>
              <a:buClr>
                <a:srgbClr val="464669"/>
              </a:buClr>
              <a:buSzPts val="4200"/>
              <a:buFont typeface="Work Sans Medium"/>
              <a:buNone/>
            </a:pPr>
            <a:endParaRPr sz="2000" b="0" i="0" u="none" strike="noStrike" cap="none">
              <a:solidFill>
                <a:srgbClr val="464669"/>
              </a:solidFill>
              <a:latin typeface="Work Sans Medium"/>
              <a:ea typeface="Work Sans Medium"/>
              <a:cs typeface="Work Sans Medium"/>
              <a:sym typeface="Work Sans Medium"/>
            </a:endParaRPr>
          </a:p>
        </p:txBody>
      </p:sp>
      <p:pic>
        <p:nvPicPr>
          <p:cNvPr id="124" name="Google Shape;124;p14" descr="A close up of a black background&#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42041" y="2811365"/>
            <a:ext cx="3497896" cy="881630"/>
          </a:xfrm>
          <a:prstGeom prst="rect">
            <a:avLst/>
          </a:prstGeom>
          <a:noFill/>
          <a:ln>
            <a:noFill/>
          </a:ln>
        </p:spPr>
      </p:pic>
      <p:pic>
        <p:nvPicPr>
          <p:cNvPr id="125" name="Google Shape;125;p14" descr="A close-up of a black background&#10;&#10;AI-generated content may be incorrec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03117" y="2878693"/>
            <a:ext cx="3497896" cy="881630"/>
          </a:xfrm>
          <a:prstGeom prst="rect">
            <a:avLst/>
          </a:prstGeom>
          <a:noFill/>
          <a:ln>
            <a:noFill/>
          </a:ln>
        </p:spPr>
      </p:pic>
      <p:sp>
        <p:nvSpPr>
          <p:cNvPr id="126" name="Google Shape;126;p14"/>
          <p:cNvSpPr txBox="1"/>
          <p:nvPr/>
        </p:nvSpPr>
        <p:spPr>
          <a:xfrm>
            <a:off x="1003117" y="4599220"/>
            <a:ext cx="4656705" cy="8816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975"/>
              </a:spcBef>
              <a:spcAft>
                <a:spcPts val="0"/>
              </a:spcAft>
              <a:buClr>
                <a:srgbClr val="464669"/>
              </a:buClr>
              <a:buSzPts val="4200"/>
              <a:buFont typeface="Work Sans Medium"/>
              <a:buNone/>
            </a:pPr>
            <a:r>
              <a:rPr lang="en-CA" sz="2000" b="1" i="0" u="none" strike="noStrike" cap="none">
                <a:solidFill>
                  <a:srgbClr val="464669"/>
                </a:solidFill>
                <a:latin typeface="Work Sans Medium"/>
                <a:ea typeface="Work Sans Medium"/>
                <a:cs typeface="Work Sans Medium"/>
                <a:sym typeface="Work Sans Medium"/>
              </a:rPr>
              <a:t>$3,000 </a:t>
            </a:r>
            <a:r>
              <a:rPr lang="en-CA" sz="2000" b="1" i="1" u="none" strike="noStrike" cap="none">
                <a:solidFill>
                  <a:srgbClr val="464669"/>
                </a:solidFill>
                <a:latin typeface="Work Sans Medium"/>
                <a:ea typeface="Work Sans Medium"/>
                <a:cs typeface="Work Sans Medium"/>
                <a:sym typeface="Work Sans Medium"/>
              </a:rPr>
              <a:t>(Sale Price) </a:t>
            </a:r>
            <a:r>
              <a:rPr lang="en-CA" sz="2000" b="1" i="0" u="none" strike="noStrike" cap="none">
                <a:solidFill>
                  <a:srgbClr val="464669"/>
                </a:solidFill>
                <a:latin typeface="Work Sans Medium"/>
                <a:ea typeface="Work Sans Medium"/>
                <a:cs typeface="Work Sans Medium"/>
                <a:sym typeface="Work Sans Medium"/>
              </a:rPr>
              <a:t>- $1,000 </a:t>
            </a:r>
            <a:r>
              <a:rPr lang="en-CA" sz="2000" b="1" i="1" u="none" strike="noStrike" cap="none">
                <a:solidFill>
                  <a:srgbClr val="464669"/>
                </a:solidFill>
                <a:latin typeface="Work Sans Medium"/>
                <a:ea typeface="Work Sans Medium"/>
                <a:cs typeface="Work Sans Medium"/>
                <a:sym typeface="Work Sans Medium"/>
              </a:rPr>
              <a:t>(Cost Basis) </a:t>
            </a:r>
            <a:r>
              <a:rPr lang="en-CA" sz="2000" b="1" i="0" u="none" strike="noStrike" cap="none">
                <a:solidFill>
                  <a:srgbClr val="464669"/>
                </a:solidFill>
                <a:latin typeface="Work Sans Medium"/>
                <a:ea typeface="Work Sans Medium"/>
                <a:cs typeface="Work Sans Medium"/>
                <a:sym typeface="Work Sans Medium"/>
              </a:rPr>
              <a:t>= $2,000 </a:t>
            </a:r>
            <a:r>
              <a:rPr lang="en-CA" sz="2000" b="1" i="1" u="none" strike="noStrike" cap="none">
                <a:solidFill>
                  <a:srgbClr val="464669"/>
                </a:solidFill>
                <a:latin typeface="Work Sans Medium"/>
                <a:ea typeface="Work Sans Medium"/>
                <a:cs typeface="Work Sans Medium"/>
                <a:sym typeface="Work Sans Medium"/>
              </a:rPr>
              <a:t>(Long-Term Capital Gain) </a:t>
            </a:r>
            <a:endParaRPr/>
          </a:p>
          <a:p>
            <a:pPr marL="0" marR="0" lvl="0" indent="0" algn="l" rtl="0">
              <a:lnSpc>
                <a:spcPct val="100000"/>
              </a:lnSpc>
              <a:spcBef>
                <a:spcPts val="1000"/>
              </a:spcBef>
              <a:spcAft>
                <a:spcPts val="0"/>
              </a:spcAft>
              <a:buClr>
                <a:srgbClr val="464669"/>
              </a:buClr>
              <a:buSzPts val="4200"/>
              <a:buFont typeface="Work Sans Medium"/>
              <a:buNone/>
            </a:pPr>
            <a:endParaRPr sz="2000" b="0" i="0" u="none" strike="noStrike" cap="none">
              <a:solidFill>
                <a:srgbClr val="464669"/>
              </a:solidFill>
              <a:latin typeface="Work Sans Medium"/>
              <a:ea typeface="Work Sans Medium"/>
              <a:cs typeface="Work Sans Medium"/>
              <a:sym typeface="Work Sans Medium"/>
            </a:endParaRPr>
          </a:p>
        </p:txBody>
      </p:sp>
      <p:sp>
        <p:nvSpPr>
          <p:cNvPr id="127" name="Google Shape;127;p14"/>
          <p:cNvSpPr txBox="1"/>
          <p:nvPr/>
        </p:nvSpPr>
        <p:spPr>
          <a:xfrm>
            <a:off x="5942041" y="4599219"/>
            <a:ext cx="4656705" cy="88163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975"/>
              </a:spcBef>
              <a:spcAft>
                <a:spcPts val="0"/>
              </a:spcAft>
              <a:buClr>
                <a:srgbClr val="464669"/>
              </a:buClr>
              <a:buSzPts val="4200"/>
              <a:buFont typeface="Work Sans Medium"/>
              <a:buNone/>
            </a:pPr>
            <a:r>
              <a:rPr lang="en-CA" sz="2000" b="1" i="0" u="none" strike="noStrike" cap="none">
                <a:solidFill>
                  <a:srgbClr val="464669"/>
                </a:solidFill>
                <a:latin typeface="Work Sans Medium"/>
                <a:ea typeface="Work Sans Medium"/>
                <a:cs typeface="Work Sans Medium"/>
                <a:sym typeface="Work Sans Medium"/>
              </a:rPr>
              <a:t>$2,000 </a:t>
            </a:r>
            <a:r>
              <a:rPr lang="en-CA" sz="2000" b="1" i="1" u="none" strike="noStrike" cap="none">
                <a:solidFill>
                  <a:srgbClr val="464669"/>
                </a:solidFill>
                <a:latin typeface="Work Sans Medium"/>
                <a:ea typeface="Work Sans Medium"/>
                <a:cs typeface="Work Sans Medium"/>
                <a:sym typeface="Work Sans Medium"/>
              </a:rPr>
              <a:t>(Gain) </a:t>
            </a:r>
            <a:r>
              <a:rPr lang="en-CA" sz="2000" b="1" i="0" u="none" strike="noStrike" cap="none">
                <a:solidFill>
                  <a:srgbClr val="464669"/>
                </a:solidFill>
                <a:latin typeface="Work Sans Medium"/>
                <a:ea typeface="Work Sans Medium"/>
                <a:cs typeface="Work Sans Medium"/>
                <a:sym typeface="Work Sans Medium"/>
              </a:rPr>
              <a:t>X 0.15</a:t>
            </a:r>
            <a:r>
              <a:rPr lang="en-CA" sz="2000" b="1" i="1" u="none" strike="noStrike" cap="none">
                <a:solidFill>
                  <a:srgbClr val="464669"/>
                </a:solidFill>
                <a:latin typeface="Work Sans Medium"/>
                <a:ea typeface="Work Sans Medium"/>
                <a:cs typeface="Work Sans Medium"/>
                <a:sym typeface="Work Sans Medium"/>
              </a:rPr>
              <a:t>(Tax Rate) </a:t>
            </a:r>
            <a:r>
              <a:rPr lang="en-CA" sz="2000" b="1" i="0" u="none" strike="noStrike" cap="none">
                <a:solidFill>
                  <a:srgbClr val="464669"/>
                </a:solidFill>
                <a:latin typeface="Work Sans Medium"/>
                <a:ea typeface="Work Sans Medium"/>
                <a:cs typeface="Work Sans Medium"/>
                <a:sym typeface="Work Sans Medium"/>
              </a:rPr>
              <a:t>= $300</a:t>
            </a:r>
            <a:endParaRPr sz="2000" b="0" i="0" u="none" strike="noStrike" cap="none">
              <a:solidFill>
                <a:srgbClr val="464669"/>
              </a:solidFill>
              <a:latin typeface="Work Sans Medium"/>
              <a:ea typeface="Work Sans Medium"/>
              <a:cs typeface="Work Sans Medium"/>
              <a:sym typeface="Work Sans Medium"/>
            </a:endParaRPr>
          </a:p>
        </p:txBody>
      </p:sp>
      <p:sp>
        <p:nvSpPr>
          <p:cNvPr id="128" name="Google Shape;128;p14"/>
          <p:cNvSpPr txBox="1"/>
          <p:nvPr/>
        </p:nvSpPr>
        <p:spPr>
          <a:xfrm>
            <a:off x="432238" y="6222124"/>
            <a:ext cx="11327523" cy="743549"/>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1000"/>
              </a:spcBef>
              <a:spcAft>
                <a:spcPts val="0"/>
              </a:spcAft>
              <a:buClr>
                <a:srgbClr val="464669"/>
              </a:buClr>
              <a:buSzPts val="4200"/>
              <a:buFont typeface="Work Sans Medium"/>
              <a:buNone/>
            </a:pPr>
            <a:r>
              <a:rPr lang="en-CA" sz="1400" b="0" i="0" u="none" strike="noStrike" cap="none">
                <a:solidFill>
                  <a:srgbClr val="F9D680"/>
                </a:solidFill>
                <a:latin typeface="Work Sans Medium"/>
                <a:ea typeface="Work Sans Medium"/>
                <a:cs typeface="Work Sans Medium"/>
                <a:sym typeface="Work Sans Medium"/>
              </a:rPr>
              <a:t> Your tax on this $2,000 investment would be </a:t>
            </a:r>
            <a:r>
              <a:rPr lang="en-CA" sz="1400" b="0" i="0" u="none" strike="noStrike" cap="none">
                <a:solidFill>
                  <a:srgbClr val="89D56C"/>
                </a:solidFill>
                <a:latin typeface="Work Sans Medium"/>
                <a:ea typeface="Work Sans Medium"/>
                <a:cs typeface="Work Sans Medium"/>
                <a:sym typeface="Work Sans Medium"/>
              </a:rPr>
              <a:t>$300</a:t>
            </a:r>
            <a:r>
              <a:rPr lang="en-CA" sz="1400" b="0" i="0" u="none" strike="noStrike" cap="none">
                <a:solidFill>
                  <a:srgbClr val="F9D680"/>
                </a:solidFill>
                <a:latin typeface="Work Sans Medium"/>
                <a:ea typeface="Work Sans Medium"/>
                <a:cs typeface="Work Sans Medium"/>
                <a:sym typeface="Work Sans Medium"/>
              </a:rPr>
              <a:t>. This is much lower than if it were taxed as regular income. </a:t>
            </a:r>
            <a:endParaRPr sz="1400" b="0" i="0" u="none" strike="noStrike" cap="none">
              <a:solidFill>
                <a:srgbClr val="F9D680"/>
              </a:solidFill>
              <a:latin typeface="Work Sans Medium"/>
              <a:ea typeface="Work Sans Medium"/>
              <a:cs typeface="Work Sans Medium"/>
              <a:sym typeface="Work Sans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How Capital Gains Are Reported</a:t>
            </a:r>
            <a:endParaRPr/>
          </a:p>
        </p:txBody>
      </p:sp>
      <p:sp>
        <p:nvSpPr>
          <p:cNvPr id="134" name="Google Shape;134;p15"/>
          <p:cNvSpPr txBox="1"/>
          <p:nvPr/>
        </p:nvSpPr>
        <p:spPr>
          <a:xfrm>
            <a:off x="838200" y="1491275"/>
            <a:ext cx="5273100" cy="2401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000"/>
              </a:spcBef>
              <a:spcAft>
                <a:spcPts val="0"/>
              </a:spcAft>
              <a:buClr>
                <a:srgbClr val="464669"/>
              </a:buClr>
              <a:buSzPts val="4200"/>
              <a:buFont typeface="Work Sans Medium"/>
              <a:buChar char="•"/>
            </a:pPr>
            <a:r>
              <a:rPr lang="en-CA" sz="2000" b="0" i="0" u="none" strike="noStrike" cap="none">
                <a:solidFill>
                  <a:srgbClr val="464669"/>
                </a:solidFill>
                <a:latin typeface="Work Sans Medium"/>
                <a:ea typeface="Work Sans Medium"/>
                <a:cs typeface="Work Sans Medium"/>
                <a:sym typeface="Work Sans Medium"/>
              </a:rPr>
              <a:t>Capital gains and losses are first calculated on </a:t>
            </a:r>
            <a:r>
              <a:rPr lang="en-CA" sz="2000" b="1" i="0" u="none" strike="noStrike" cap="none">
                <a:solidFill>
                  <a:srgbClr val="6468F4"/>
                </a:solidFill>
                <a:latin typeface="Work Sans Medium"/>
                <a:ea typeface="Work Sans Medium"/>
                <a:cs typeface="Work Sans Medium"/>
                <a:sym typeface="Work Sans Medium"/>
              </a:rPr>
              <a:t>Form 8949</a:t>
            </a:r>
            <a:r>
              <a:rPr lang="en-CA" sz="2000" b="0" i="0" u="none" strike="noStrike" cap="none">
                <a:solidFill>
                  <a:srgbClr val="464669"/>
                </a:solidFill>
                <a:latin typeface="Work Sans Medium"/>
                <a:ea typeface="Work Sans Medium"/>
                <a:cs typeface="Work Sans Medium"/>
                <a:sym typeface="Work Sans Medium"/>
              </a:rPr>
              <a:t>.</a:t>
            </a:r>
            <a:endParaRPr/>
          </a:p>
          <a:p>
            <a:pPr marL="342900" marR="0" lvl="0" indent="-342900" algn="l" rtl="0">
              <a:lnSpc>
                <a:spcPct val="100000"/>
              </a:lnSpc>
              <a:spcBef>
                <a:spcPts val="1000"/>
              </a:spcBef>
              <a:spcAft>
                <a:spcPts val="0"/>
              </a:spcAft>
              <a:buClr>
                <a:srgbClr val="464669"/>
              </a:buClr>
              <a:buSzPts val="4200"/>
              <a:buFont typeface="Work Sans Medium"/>
              <a:buChar char="•"/>
            </a:pPr>
            <a:r>
              <a:rPr lang="en-CA" sz="2000" b="0" i="0" u="none" strike="noStrike" cap="none">
                <a:solidFill>
                  <a:srgbClr val="464669"/>
                </a:solidFill>
                <a:latin typeface="Work Sans Medium"/>
                <a:ea typeface="Work Sans Medium"/>
                <a:cs typeface="Work Sans Medium"/>
                <a:sym typeface="Work Sans Medium"/>
              </a:rPr>
              <a:t>The totals from Form 8949 are then summarized on </a:t>
            </a:r>
            <a:r>
              <a:rPr lang="en-CA" sz="2000" b="1" i="0" u="none" strike="noStrike" cap="none">
                <a:solidFill>
                  <a:srgbClr val="6468F4"/>
                </a:solidFill>
                <a:latin typeface="Work Sans Medium"/>
                <a:ea typeface="Work Sans Medium"/>
                <a:cs typeface="Work Sans Medium"/>
                <a:sym typeface="Work Sans Medium"/>
              </a:rPr>
              <a:t>Schedule D</a:t>
            </a:r>
            <a:r>
              <a:rPr lang="en-CA" sz="2000" b="0" i="0" u="none" strike="noStrike" cap="none">
                <a:solidFill>
                  <a:srgbClr val="464669"/>
                </a:solidFill>
                <a:latin typeface="Work Sans Medium"/>
                <a:ea typeface="Work Sans Medium"/>
                <a:cs typeface="Work Sans Medium"/>
                <a:sym typeface="Work Sans Medium"/>
              </a:rPr>
              <a:t>, which is attached to your main </a:t>
            </a:r>
            <a:r>
              <a:rPr lang="en-CA" sz="2000" b="1" i="0" u="none" strike="noStrike" cap="none">
                <a:solidFill>
                  <a:srgbClr val="6468F4"/>
                </a:solidFill>
                <a:latin typeface="Work Sans Medium"/>
                <a:ea typeface="Work Sans Medium"/>
                <a:cs typeface="Work Sans Medium"/>
                <a:sym typeface="Work Sans Medium"/>
              </a:rPr>
              <a:t>Form 1040</a:t>
            </a:r>
            <a:r>
              <a:rPr lang="en-CA" sz="2000" b="0" i="0" u="none" strike="noStrike" cap="none">
                <a:solidFill>
                  <a:srgbClr val="464669"/>
                </a:solidFill>
                <a:latin typeface="Work Sans Medium"/>
                <a:ea typeface="Work Sans Medium"/>
                <a:cs typeface="Work Sans Medium"/>
                <a:sym typeface="Work Sans Medium"/>
              </a:rPr>
              <a:t>.</a:t>
            </a:r>
            <a:endParaRPr/>
          </a:p>
          <a:p>
            <a:pPr marL="342900" marR="0" lvl="0" indent="-76200" algn="l" rtl="0">
              <a:lnSpc>
                <a:spcPct val="100000"/>
              </a:lnSpc>
              <a:spcBef>
                <a:spcPts val="1000"/>
              </a:spcBef>
              <a:spcAft>
                <a:spcPts val="0"/>
              </a:spcAft>
              <a:buClr>
                <a:srgbClr val="464669"/>
              </a:buClr>
              <a:buSzPts val="4200"/>
              <a:buFont typeface="Work Sans Medium"/>
              <a:buNone/>
            </a:pPr>
            <a:endParaRPr sz="2000" b="0" i="0" u="none" strike="noStrike" cap="none">
              <a:solidFill>
                <a:srgbClr val="464669"/>
              </a:solidFill>
              <a:latin typeface="Work Sans Medium"/>
              <a:ea typeface="Work Sans Medium"/>
              <a:cs typeface="Work Sans Medium"/>
              <a:sym typeface="Work Sans Medium"/>
            </a:endParaRPr>
          </a:p>
        </p:txBody>
      </p:sp>
      <p:pic>
        <p:nvPicPr>
          <p:cNvPr id="135" name="Google Shape;135;p15" descr="A close-up of a form&#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0180" y="4083674"/>
            <a:ext cx="5509155" cy="2495830"/>
          </a:xfrm>
          <a:prstGeom prst="rect">
            <a:avLst/>
          </a:prstGeom>
          <a:noFill/>
          <a:ln>
            <a:noFill/>
          </a:ln>
          <a:effectLst>
            <a:outerShdw blurRad="292100" dist="139700" dir="2700000" algn="tl" rotWithShape="0">
              <a:srgbClr val="333333">
                <a:alpha val="64705"/>
              </a:srgbClr>
            </a:outerShdw>
          </a:effectLst>
        </p:spPr>
      </p:pic>
      <p:pic>
        <p:nvPicPr>
          <p:cNvPr id="136" name="Google Shape;136;p15" descr="A close-up of a form&#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47354" y="1491274"/>
            <a:ext cx="5349003" cy="4428575"/>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Taxes on Wealth Transfer</a:t>
            </a:r>
            <a:endParaRPr/>
          </a:p>
        </p:txBody>
      </p:sp>
      <p:sp>
        <p:nvSpPr>
          <p:cNvPr id="142" name="Google Shape;142;p16"/>
          <p:cNvSpPr txBox="1"/>
          <p:nvPr/>
        </p:nvSpPr>
        <p:spPr>
          <a:xfrm>
            <a:off x="838200" y="1409856"/>
            <a:ext cx="10515600" cy="104473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000"/>
              </a:spcBef>
              <a:spcAft>
                <a:spcPts val="0"/>
              </a:spcAft>
              <a:buClr>
                <a:srgbClr val="464669"/>
              </a:buClr>
              <a:buSzPts val="4200"/>
              <a:buFont typeface="Work Sans Medium"/>
              <a:buNone/>
            </a:pPr>
            <a:r>
              <a:rPr lang="en-CA" sz="2000" b="0" i="0" u="none" strike="noStrike" cap="none">
                <a:solidFill>
                  <a:srgbClr val="464669"/>
                </a:solidFill>
                <a:latin typeface="Work Sans Medium"/>
                <a:ea typeface="Work Sans Medium"/>
                <a:cs typeface="Work Sans Medium"/>
                <a:sym typeface="Work Sans Medium"/>
              </a:rPr>
              <a:t>These are taxes designed to manage the transfer of assets (like property, investments, and cash) from one person or generation to the next.</a:t>
            </a:r>
            <a:endParaRPr/>
          </a:p>
        </p:txBody>
      </p:sp>
      <p:pic>
        <p:nvPicPr>
          <p:cNvPr id="143" name="Google Shape;143;p16" descr="A blue circle with a pen and a white outline on it&#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06905" y="2735419"/>
            <a:ext cx="2344885" cy="2885128"/>
          </a:xfrm>
          <a:prstGeom prst="rect">
            <a:avLst/>
          </a:prstGeom>
          <a:noFill/>
          <a:ln>
            <a:noFill/>
          </a:ln>
        </p:spPr>
      </p:pic>
      <p:pic>
        <p:nvPicPr>
          <p:cNvPr id="144" name="Google Shape;144;p16" descr="A blue circle with a white gift box and text&#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33231" y="2735419"/>
            <a:ext cx="2367046" cy="2944884"/>
          </a:xfrm>
          <a:prstGeom prst="rect">
            <a:avLst/>
          </a:prstGeom>
          <a:noFill/>
          <a:ln>
            <a:noFill/>
          </a:ln>
        </p:spPr>
      </p:pic>
      <p:pic>
        <p:nvPicPr>
          <p:cNvPr id="145" name="Google Shape;145;p16" descr="A yellow circle with white outline and people in a house&#10;&#10;AI-generated content may be incorrec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733047" y="2615907"/>
            <a:ext cx="2518927" cy="30046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CA"/>
              <a:t>Estate Tax vs. Inheritance Tax</a:t>
            </a:r>
            <a:endParaRPr/>
          </a:p>
        </p:txBody>
      </p:sp>
      <p:sp>
        <p:nvSpPr>
          <p:cNvPr id="151" name="Google Shape;151;p17"/>
          <p:cNvSpPr txBox="1">
            <a:spLocks noGrp="1"/>
          </p:cNvSpPr>
          <p:nvPr>
            <p:ph type="body" idx="1"/>
          </p:nvPr>
        </p:nvSpPr>
        <p:spPr>
          <a:xfrm>
            <a:off x="1545021" y="1681163"/>
            <a:ext cx="4452554"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1000"/>
              </a:spcBef>
              <a:spcAft>
                <a:spcPts val="0"/>
              </a:spcAft>
              <a:buClr>
                <a:srgbClr val="464669"/>
              </a:buClr>
              <a:buSzPts val="4200"/>
              <a:buFont typeface="Barlow Condensed"/>
              <a:buNone/>
            </a:pPr>
            <a:r>
              <a:rPr lang="en-CA"/>
              <a:t>Estate Tax</a:t>
            </a:r>
            <a:endParaRPr/>
          </a:p>
        </p:txBody>
      </p:sp>
      <p:sp>
        <p:nvSpPr>
          <p:cNvPr id="152" name="Google Shape;152;p17"/>
          <p:cNvSpPr txBox="1">
            <a:spLocks noGrp="1"/>
          </p:cNvSpPr>
          <p:nvPr>
            <p:ph type="body" idx="2"/>
          </p:nvPr>
        </p:nvSpPr>
        <p:spPr>
          <a:xfrm>
            <a:off x="6702808" y="1681163"/>
            <a:ext cx="4242174"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1000"/>
              </a:spcBef>
              <a:spcAft>
                <a:spcPts val="0"/>
              </a:spcAft>
              <a:buClr>
                <a:srgbClr val="464669"/>
              </a:buClr>
              <a:buSzPts val="4200"/>
              <a:buFont typeface="Barlow Condensed"/>
              <a:buNone/>
            </a:pPr>
            <a:r>
              <a:rPr lang="en-CA"/>
              <a:t>Inheritance Tax</a:t>
            </a:r>
            <a:endParaRPr/>
          </a:p>
        </p:txBody>
      </p:sp>
      <p:pic>
        <p:nvPicPr>
          <p:cNvPr id="153" name="Google Shape;153;p17" descr="A blue circle with a pen and a white outline of a house on it&#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6992" y="1786759"/>
            <a:ext cx="718316" cy="718316"/>
          </a:xfrm>
          <a:prstGeom prst="rect">
            <a:avLst/>
          </a:prstGeom>
          <a:noFill/>
          <a:ln>
            <a:noFill/>
          </a:ln>
        </p:spPr>
      </p:pic>
      <p:pic>
        <p:nvPicPr>
          <p:cNvPr id="154" name="Google Shape;154;p17" descr="A yellow circle with a white line drawing of people and a house&#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94427" y="1746524"/>
            <a:ext cx="823912" cy="823912"/>
          </a:xfrm>
          <a:prstGeom prst="rect">
            <a:avLst/>
          </a:prstGeom>
          <a:noFill/>
          <a:ln>
            <a:noFill/>
          </a:ln>
        </p:spPr>
      </p:pic>
      <p:sp>
        <p:nvSpPr>
          <p:cNvPr id="155" name="Google Shape;155;p17"/>
          <p:cNvSpPr txBox="1"/>
          <p:nvPr/>
        </p:nvSpPr>
        <p:spPr>
          <a:xfrm>
            <a:off x="1046992" y="2827356"/>
            <a:ext cx="4924717" cy="29294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464669"/>
              </a:buClr>
              <a:buSzPts val="4200"/>
              <a:buFont typeface="Work Sans Medium"/>
              <a:buNone/>
            </a:pPr>
            <a:r>
              <a:rPr lang="en-CA" sz="2200" b="1" i="0" u="none" strike="noStrike" cap="none">
                <a:solidFill>
                  <a:srgbClr val="6468F4"/>
                </a:solidFill>
                <a:latin typeface="Work Sans Medium"/>
                <a:ea typeface="Work Sans Medium"/>
                <a:cs typeface="Work Sans Medium"/>
                <a:sym typeface="Work Sans Medium"/>
              </a:rPr>
              <a:t>What it is: </a:t>
            </a:r>
            <a:r>
              <a:rPr lang="en-CA" sz="2200" b="0" i="0" u="none" strike="noStrike" cap="none">
                <a:solidFill>
                  <a:srgbClr val="464669"/>
                </a:solidFill>
                <a:latin typeface="Work Sans Medium"/>
                <a:ea typeface="Work Sans Medium"/>
                <a:cs typeface="Work Sans Medium"/>
                <a:sym typeface="Work Sans Medium"/>
              </a:rPr>
              <a:t>A tax on the total value of a person's assets, (property, cash, investments) that they leave behind when they die.</a:t>
            </a:r>
            <a:endParaRPr/>
          </a:p>
          <a:p>
            <a:pPr marL="0" marR="0" lvl="0" indent="0" algn="l" rtl="0">
              <a:lnSpc>
                <a:spcPct val="100000"/>
              </a:lnSpc>
              <a:spcBef>
                <a:spcPts val="1000"/>
              </a:spcBef>
              <a:spcAft>
                <a:spcPts val="0"/>
              </a:spcAft>
              <a:buClr>
                <a:srgbClr val="464669"/>
              </a:buClr>
              <a:buSzPts val="4200"/>
              <a:buFont typeface="Work Sans Medium"/>
              <a:buNone/>
            </a:pPr>
            <a:r>
              <a:rPr lang="en-CA" sz="2200" b="1" i="0" u="none" strike="noStrike" cap="none">
                <a:solidFill>
                  <a:srgbClr val="6468F4"/>
                </a:solidFill>
                <a:latin typeface="Work Sans Medium"/>
                <a:ea typeface="Work Sans Medium"/>
                <a:cs typeface="Work Sans Medium"/>
                <a:sym typeface="Work Sans Medium"/>
              </a:rPr>
              <a:t>Who Pays: </a:t>
            </a:r>
            <a:r>
              <a:rPr lang="en-CA" sz="2200" b="0" i="0" u="none" strike="noStrike" cap="none">
                <a:solidFill>
                  <a:srgbClr val="464669"/>
                </a:solidFill>
                <a:latin typeface="Work Sans Medium"/>
                <a:ea typeface="Work Sans Medium"/>
                <a:cs typeface="Work Sans Medium"/>
                <a:sym typeface="Work Sans Medium"/>
              </a:rPr>
              <a:t>The estate of the deceased person pays the tax before heirs receive their money.</a:t>
            </a:r>
            <a:endParaRPr sz="2200" b="0" i="0" u="none" strike="noStrike" cap="none">
              <a:solidFill>
                <a:srgbClr val="464669"/>
              </a:solidFill>
              <a:latin typeface="Work Sans Medium"/>
              <a:ea typeface="Work Sans Medium"/>
              <a:cs typeface="Work Sans Medium"/>
              <a:sym typeface="Work Sans Medium"/>
            </a:endParaRPr>
          </a:p>
          <a:p>
            <a:pPr marL="0" marR="0" lvl="0" indent="0" algn="l" rtl="0">
              <a:lnSpc>
                <a:spcPct val="100000"/>
              </a:lnSpc>
              <a:spcBef>
                <a:spcPts val="1000"/>
              </a:spcBef>
              <a:spcAft>
                <a:spcPts val="0"/>
              </a:spcAft>
              <a:buClr>
                <a:srgbClr val="464669"/>
              </a:buClr>
              <a:buSzPts val="4200"/>
              <a:buFont typeface="Work Sans Medium"/>
              <a:buNone/>
            </a:pPr>
            <a:endParaRPr sz="2200" b="0" i="0" u="none" strike="noStrike" cap="none">
              <a:solidFill>
                <a:srgbClr val="464669"/>
              </a:solidFill>
              <a:latin typeface="Work Sans Medium"/>
              <a:ea typeface="Work Sans Medium"/>
              <a:cs typeface="Work Sans Medium"/>
              <a:sym typeface="Work Sans Medium"/>
            </a:endParaRPr>
          </a:p>
        </p:txBody>
      </p:sp>
      <p:sp>
        <p:nvSpPr>
          <p:cNvPr id="156" name="Google Shape;156;p17"/>
          <p:cNvSpPr txBox="1"/>
          <p:nvPr/>
        </p:nvSpPr>
        <p:spPr>
          <a:xfrm>
            <a:off x="6504025" y="2626275"/>
            <a:ext cx="4452600" cy="3817800"/>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100000"/>
              </a:lnSpc>
              <a:spcBef>
                <a:spcPts val="1000"/>
              </a:spcBef>
              <a:spcAft>
                <a:spcPts val="0"/>
              </a:spcAft>
              <a:buClr>
                <a:srgbClr val="464669"/>
              </a:buClr>
              <a:buSzPct val="227027"/>
              <a:buFont typeface="Work Sans Medium"/>
              <a:buNone/>
            </a:pPr>
            <a:r>
              <a:rPr lang="en-CA" sz="2000" b="1" i="0" u="none" strike="noStrike" cap="none">
                <a:solidFill>
                  <a:srgbClr val="6468F4"/>
                </a:solidFill>
                <a:latin typeface="Work Sans Medium"/>
                <a:ea typeface="Work Sans Medium"/>
                <a:cs typeface="Work Sans Medium"/>
                <a:sym typeface="Work Sans Medium"/>
              </a:rPr>
              <a:t>What it is: </a:t>
            </a:r>
            <a:r>
              <a:rPr lang="en-CA" sz="2000" b="0" i="0" u="none" strike="noStrike" cap="none">
                <a:solidFill>
                  <a:srgbClr val="464669"/>
                </a:solidFill>
                <a:latin typeface="Work Sans Medium"/>
                <a:ea typeface="Work Sans Medium"/>
                <a:cs typeface="Work Sans Medium"/>
                <a:sym typeface="Work Sans Medium"/>
              </a:rPr>
              <a:t>A tax on the assets that an individual receives from someone who has passed away.</a:t>
            </a:r>
            <a:endParaRPr/>
          </a:p>
          <a:p>
            <a:pPr marL="0" marR="0" lvl="0" indent="0" algn="l" rtl="0">
              <a:lnSpc>
                <a:spcPct val="100000"/>
              </a:lnSpc>
              <a:spcBef>
                <a:spcPts val="1000"/>
              </a:spcBef>
              <a:spcAft>
                <a:spcPts val="0"/>
              </a:spcAft>
              <a:buClr>
                <a:srgbClr val="464669"/>
              </a:buClr>
              <a:buSzPct val="227027"/>
              <a:buFont typeface="Work Sans Medium"/>
              <a:buNone/>
            </a:pPr>
            <a:r>
              <a:rPr lang="en-CA" sz="2000" b="1" i="0" u="none" strike="noStrike" cap="none">
                <a:solidFill>
                  <a:srgbClr val="6468F4"/>
                </a:solidFill>
                <a:latin typeface="Work Sans Medium"/>
                <a:ea typeface="Work Sans Medium"/>
                <a:cs typeface="Work Sans Medium"/>
                <a:sym typeface="Work Sans Medium"/>
              </a:rPr>
              <a:t>Who Pays: </a:t>
            </a:r>
            <a:r>
              <a:rPr lang="en-CA" sz="2000" b="0" i="0" u="none" strike="noStrike" cap="none">
                <a:solidFill>
                  <a:srgbClr val="464669"/>
                </a:solidFill>
                <a:latin typeface="Work Sans Medium"/>
                <a:ea typeface="Work Sans Medium"/>
                <a:cs typeface="Work Sans Medium"/>
                <a:sym typeface="Work Sans Medium"/>
              </a:rPr>
              <a:t>The heir (the person receiving the money) pays the tax.</a:t>
            </a:r>
            <a:endParaRPr/>
          </a:p>
          <a:p>
            <a:pPr marL="0" marR="0" lvl="0" indent="0" algn="l" rtl="0">
              <a:lnSpc>
                <a:spcPct val="100000"/>
              </a:lnSpc>
              <a:spcBef>
                <a:spcPts val="1000"/>
              </a:spcBef>
              <a:spcAft>
                <a:spcPts val="0"/>
              </a:spcAft>
              <a:buClr>
                <a:srgbClr val="464669"/>
              </a:buClr>
              <a:buSzPct val="227027"/>
              <a:buFont typeface="Work Sans Medium"/>
              <a:buNone/>
            </a:pPr>
            <a:r>
              <a:rPr lang="en-CA" sz="2000" b="0" i="0" u="none" strike="noStrike" cap="none">
                <a:solidFill>
                  <a:srgbClr val="464669"/>
                </a:solidFill>
                <a:latin typeface="Work Sans Medium"/>
                <a:ea typeface="Work Sans Medium"/>
                <a:cs typeface="Work Sans Medium"/>
                <a:sym typeface="Work Sans Medium"/>
              </a:rPr>
              <a:t>A </a:t>
            </a:r>
            <a:r>
              <a:rPr lang="en-CA" sz="2000" b="1" i="0" u="none" strike="noStrike" cap="none">
                <a:solidFill>
                  <a:srgbClr val="6468F4"/>
                </a:solidFill>
                <a:latin typeface="Work Sans Medium"/>
                <a:ea typeface="Work Sans Medium"/>
                <a:cs typeface="Work Sans Medium"/>
                <a:sym typeface="Work Sans Medium"/>
              </a:rPr>
              <a:t>state-level</a:t>
            </a:r>
            <a:r>
              <a:rPr lang="en-CA" sz="2000" b="1" i="0" u="none" strike="noStrike" cap="none">
                <a:solidFill>
                  <a:srgbClr val="464669"/>
                </a:solidFill>
                <a:latin typeface="Work Sans Medium"/>
                <a:ea typeface="Work Sans Medium"/>
                <a:cs typeface="Work Sans Medium"/>
                <a:sym typeface="Work Sans Medium"/>
              </a:rPr>
              <a:t> tax only</a:t>
            </a:r>
            <a:r>
              <a:rPr lang="en-CA" sz="2000" b="0" i="0" u="none" strike="noStrike" cap="none">
                <a:solidFill>
                  <a:srgbClr val="464669"/>
                </a:solidFill>
                <a:latin typeface="Work Sans Medium"/>
                <a:ea typeface="Work Sans Medium"/>
                <a:cs typeface="Work Sans Medium"/>
                <a:sym typeface="Work Sans Medium"/>
              </a:rPr>
              <a:t>; there is no federal inheritance tax.</a:t>
            </a:r>
            <a:endParaRPr/>
          </a:p>
          <a:p>
            <a:pPr marL="0" marR="0" lvl="0" indent="0" algn="l" rtl="0">
              <a:lnSpc>
                <a:spcPct val="100000"/>
              </a:lnSpc>
              <a:spcBef>
                <a:spcPts val="1000"/>
              </a:spcBef>
              <a:spcAft>
                <a:spcPts val="0"/>
              </a:spcAft>
              <a:buClr>
                <a:srgbClr val="464669"/>
              </a:buClr>
              <a:buSzPct val="206388"/>
              <a:buFont typeface="Work Sans Medium"/>
              <a:buNone/>
            </a:pPr>
            <a:r>
              <a:rPr lang="en-CA" sz="2200" b="0" i="0" u="none" strike="noStrike" cap="none">
                <a:solidFill>
                  <a:srgbClr val="6468F4"/>
                </a:solidFill>
                <a:latin typeface="Work Sans Medium"/>
                <a:ea typeface="Work Sans Medium"/>
                <a:cs typeface="Work Sans Medium"/>
                <a:sym typeface="Work Sans Medium"/>
              </a:rPr>
              <a:t>States with inheritance tax</a:t>
            </a:r>
            <a:r>
              <a:rPr lang="en-CA" sz="2200" b="0" i="0" u="none" strike="noStrike" cap="none">
                <a:solidFill>
                  <a:srgbClr val="464669"/>
                </a:solidFill>
                <a:latin typeface="Work Sans Medium"/>
                <a:ea typeface="Work Sans Medium"/>
                <a:cs typeface="Work Sans Medium"/>
                <a:sym typeface="Work Sans Medium"/>
              </a:rPr>
              <a:t>: </a:t>
            </a:r>
            <a:r>
              <a:rPr lang="en-CA" sz="2200" b="1" i="0" u="none" strike="noStrike" cap="none">
                <a:solidFill>
                  <a:srgbClr val="464669"/>
                </a:solidFill>
                <a:latin typeface="Work Sans Medium"/>
                <a:ea typeface="Work Sans Medium"/>
                <a:cs typeface="Work Sans Medium"/>
                <a:sym typeface="Work Sans Medium"/>
              </a:rPr>
              <a:t>Iowa, Kentucky, Maryland, Nebraska, New Jersey, and Pennsylvania.</a:t>
            </a:r>
            <a:endParaRPr sz="2200" b="0" i="0" u="none" strike="noStrike" cap="none">
              <a:solidFill>
                <a:srgbClr val="464669"/>
              </a:solidFill>
              <a:latin typeface="Work Sans Medium"/>
              <a:ea typeface="Work Sans Medium"/>
              <a:cs typeface="Work Sans Medium"/>
              <a:sym typeface="Work Sans Medium"/>
            </a:endParaRPr>
          </a:p>
          <a:p>
            <a:pPr marL="0" marR="0" lvl="0" indent="0" algn="l" rtl="0">
              <a:lnSpc>
                <a:spcPct val="100000"/>
              </a:lnSpc>
              <a:spcBef>
                <a:spcPts val="1000"/>
              </a:spcBef>
              <a:spcAft>
                <a:spcPts val="0"/>
              </a:spcAft>
              <a:buClr>
                <a:srgbClr val="464669"/>
              </a:buClr>
              <a:buSzPct val="227027"/>
              <a:buFont typeface="Work Sans Medium"/>
              <a:buNone/>
            </a:pPr>
            <a:endParaRPr sz="2000" b="0" i="0" u="none" strike="noStrike" cap="none">
              <a:solidFill>
                <a:srgbClr val="464669"/>
              </a:solidFill>
              <a:latin typeface="Work Sans Medium"/>
              <a:ea typeface="Work Sans Medium"/>
              <a:cs typeface="Work Sans Medium"/>
              <a:sym typeface="Work Sans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468F4"/>
              </a:buClr>
              <a:buSzPct val="111111"/>
              <a:buFont typeface="Barlow Condensed"/>
              <a:buNone/>
            </a:pPr>
            <a:r>
              <a:rPr lang="en-CA"/>
              <a:t>Filing the Estate Tax Return (Form 706)</a:t>
            </a:r>
            <a:endParaRPr/>
          </a:p>
        </p:txBody>
      </p:sp>
      <p:sp>
        <p:nvSpPr>
          <p:cNvPr id="162" name="Google Shape;162;p18"/>
          <p:cNvSpPr txBox="1">
            <a:spLocks noGrp="1"/>
          </p:cNvSpPr>
          <p:nvPr>
            <p:ph type="body" idx="1"/>
          </p:nvPr>
        </p:nvSpPr>
        <p:spPr>
          <a:xfrm>
            <a:off x="764626" y="1442518"/>
            <a:ext cx="6697719" cy="359193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4200"/>
              <a:buNone/>
            </a:pPr>
            <a:r>
              <a:rPr lang="en-CA" sz="2000" b="1">
                <a:solidFill>
                  <a:srgbClr val="6468F4"/>
                </a:solidFill>
              </a:rPr>
              <a:t>The Filing Requirement:</a:t>
            </a:r>
            <a:r>
              <a:rPr lang="en-CA" sz="2000">
                <a:solidFill>
                  <a:srgbClr val="6468F4"/>
                </a:solidFill>
              </a:rPr>
              <a:t> </a:t>
            </a:r>
            <a:r>
              <a:rPr lang="en-CA" sz="2000"/>
              <a:t>A return (Form 706) is only required if the total estate's value exceeds the high federal exemption limit (e.g., over $13 million per individual in 2024).</a:t>
            </a:r>
            <a:endParaRPr/>
          </a:p>
          <a:p>
            <a:pPr marL="342900" lvl="0" indent="-342900" algn="l" rtl="0">
              <a:lnSpc>
                <a:spcPct val="100000"/>
              </a:lnSpc>
              <a:spcBef>
                <a:spcPts val="1000"/>
              </a:spcBef>
              <a:spcAft>
                <a:spcPts val="0"/>
              </a:spcAft>
              <a:buSzPts val="4200"/>
              <a:buChar char="•"/>
            </a:pPr>
            <a:r>
              <a:rPr lang="en-CA" sz="2000" b="1">
                <a:solidFill>
                  <a:srgbClr val="6468F4"/>
                </a:solidFill>
                <a:latin typeface="Work Sans Medium"/>
                <a:ea typeface="Work Sans Medium"/>
                <a:cs typeface="Work Sans Medium"/>
                <a:sym typeface="Work Sans Medium"/>
              </a:rPr>
              <a:t>Step 1</a:t>
            </a:r>
            <a:r>
              <a:rPr lang="en-CA" sz="2000" b="1">
                <a:latin typeface="Work Sans Medium"/>
                <a:ea typeface="Work Sans Medium"/>
                <a:cs typeface="Work Sans Medium"/>
                <a:sym typeface="Work Sans Medium"/>
              </a:rPr>
              <a:t>: Calculate the Gross Estate</a:t>
            </a:r>
            <a:endParaRPr/>
          </a:p>
          <a:p>
            <a:pPr marL="342900" lvl="0" indent="-342900" algn="l" rtl="0">
              <a:lnSpc>
                <a:spcPct val="100000"/>
              </a:lnSpc>
              <a:spcBef>
                <a:spcPts val="1000"/>
              </a:spcBef>
              <a:spcAft>
                <a:spcPts val="0"/>
              </a:spcAft>
              <a:buSzPts val="4200"/>
              <a:buChar char="•"/>
            </a:pPr>
            <a:r>
              <a:rPr lang="en-CA" sz="2000" b="1">
                <a:solidFill>
                  <a:srgbClr val="6468F4"/>
                </a:solidFill>
                <a:latin typeface="Work Sans Medium"/>
                <a:ea typeface="Work Sans Medium"/>
                <a:cs typeface="Work Sans Medium"/>
                <a:sym typeface="Work Sans Medium"/>
              </a:rPr>
              <a:t>Step 2</a:t>
            </a:r>
            <a:r>
              <a:rPr lang="en-CA" sz="2000" b="1">
                <a:latin typeface="Work Sans Medium"/>
                <a:ea typeface="Work Sans Medium"/>
                <a:cs typeface="Work Sans Medium"/>
                <a:sym typeface="Work Sans Medium"/>
              </a:rPr>
              <a:t>: Determine the Taxable Estate</a:t>
            </a:r>
            <a:endParaRPr/>
          </a:p>
          <a:p>
            <a:pPr marL="342900" lvl="0" indent="-342900" algn="l" rtl="0">
              <a:lnSpc>
                <a:spcPct val="100000"/>
              </a:lnSpc>
              <a:spcBef>
                <a:spcPts val="1000"/>
              </a:spcBef>
              <a:spcAft>
                <a:spcPts val="0"/>
              </a:spcAft>
              <a:buSzPts val="4200"/>
              <a:buChar char="•"/>
            </a:pPr>
            <a:r>
              <a:rPr lang="en-CA" sz="2000" b="1">
                <a:solidFill>
                  <a:srgbClr val="6468F4"/>
                </a:solidFill>
                <a:latin typeface="Work Sans Medium"/>
                <a:ea typeface="Work Sans Medium"/>
                <a:cs typeface="Work Sans Medium"/>
                <a:sym typeface="Work Sans Medium"/>
              </a:rPr>
              <a:t>Step 3</a:t>
            </a:r>
            <a:r>
              <a:rPr lang="en-CA" sz="2000" b="1">
                <a:latin typeface="Work Sans Medium"/>
                <a:ea typeface="Work Sans Medium"/>
                <a:cs typeface="Work Sans Medium"/>
                <a:sym typeface="Work Sans Medium"/>
              </a:rPr>
              <a:t>: Compute the Tax</a:t>
            </a:r>
            <a:endParaRPr sz="2000">
              <a:latin typeface="Work Sans Medium"/>
              <a:ea typeface="Work Sans Medium"/>
              <a:cs typeface="Work Sans Medium"/>
              <a:sym typeface="Work Sans Medium"/>
            </a:endParaRPr>
          </a:p>
          <a:p>
            <a:pPr marL="0" lvl="0" indent="0" algn="l" rtl="0">
              <a:lnSpc>
                <a:spcPct val="100000"/>
              </a:lnSpc>
              <a:spcBef>
                <a:spcPts val="1000"/>
              </a:spcBef>
              <a:spcAft>
                <a:spcPts val="0"/>
              </a:spcAft>
              <a:buSzPts val="4200"/>
              <a:buNone/>
            </a:pPr>
            <a:endParaRPr/>
          </a:p>
        </p:txBody>
      </p:sp>
      <p:pic>
        <p:nvPicPr>
          <p:cNvPr id="163" name="Google Shape;163;p18" descr="A close-up of a tax form&#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11614" y="2957267"/>
            <a:ext cx="5696139" cy="2999416"/>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3169</Words>
  <Application>Microsoft Office PowerPoint</Application>
  <PresentationFormat>Widescreen</PresentationFormat>
  <Paragraphs>206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Barlow Condensed</vt:lpstr>
      <vt:lpstr>Work Sans Medium</vt:lpstr>
      <vt:lpstr>Arial</vt:lpstr>
      <vt:lpstr>Barlow Condensed SemiBold</vt:lpstr>
      <vt:lpstr>Calibri</vt:lpstr>
      <vt:lpstr>Office Theme</vt:lpstr>
      <vt:lpstr>Advanced Tax Strategies</vt:lpstr>
      <vt:lpstr>What We’ve Covered</vt:lpstr>
      <vt:lpstr>What We’ll Cover: Advanced Tax Strategies</vt:lpstr>
      <vt:lpstr>Taxes on Investments: Capital Gains</vt:lpstr>
      <vt:lpstr>How to Calculate Capital Gains Tax</vt:lpstr>
      <vt:lpstr>How Capital Gains Are Reported</vt:lpstr>
      <vt:lpstr>Taxes on Wealth Transfer</vt:lpstr>
      <vt:lpstr>Estate Tax vs. Inheritance Tax</vt:lpstr>
      <vt:lpstr>Filing the Estate Tax Return (Form 706)</vt:lpstr>
      <vt:lpstr>Gift Tax</vt:lpstr>
      <vt:lpstr>Gift Tax Exemptions</vt:lpstr>
      <vt:lpstr>Summary of Wealth Transfer Taxes</vt:lpstr>
      <vt:lpstr>Property Taxes</vt:lpstr>
      <vt:lpstr>Staying Up-to-Date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Zoë Woodrow</dc:creator>
  <cp:lastModifiedBy>Cassandra Wood</cp:lastModifiedBy>
  <cp:revision>1</cp:revision>
  <dcterms:created xsi:type="dcterms:W3CDTF">2023-08-13T00:06:42Z</dcterms:created>
  <dcterms:modified xsi:type="dcterms:W3CDTF">2025-10-28T15:50:46Z</dcterms:modified>
</cp:coreProperties>
</file>