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notesMasterIdLst>
    <p:notesMasterId r:id="rId59"/>
  </p:notesMasterIdLst>
  <p:handoutMasterIdLst>
    <p:handoutMasterId r:id="rId60"/>
  </p:handoutMasterIdLst>
  <p:sldIdLst>
    <p:sldId id="318" r:id="rId2"/>
    <p:sldId id="336" r:id="rId3"/>
    <p:sldId id="343" r:id="rId4"/>
    <p:sldId id="344" r:id="rId5"/>
    <p:sldId id="345" r:id="rId6"/>
    <p:sldId id="346" r:id="rId7"/>
    <p:sldId id="347" r:id="rId8"/>
    <p:sldId id="348" r:id="rId9"/>
    <p:sldId id="354" r:id="rId10"/>
    <p:sldId id="350" r:id="rId11"/>
    <p:sldId id="352" r:id="rId12"/>
    <p:sldId id="257" r:id="rId13"/>
    <p:sldId id="351" r:id="rId14"/>
    <p:sldId id="353" r:id="rId15"/>
    <p:sldId id="279" r:id="rId16"/>
    <p:sldId id="322" r:id="rId17"/>
    <p:sldId id="323" r:id="rId18"/>
    <p:sldId id="324" r:id="rId19"/>
    <p:sldId id="325" r:id="rId20"/>
    <p:sldId id="326" r:id="rId21"/>
    <p:sldId id="328" r:id="rId22"/>
    <p:sldId id="327" r:id="rId23"/>
    <p:sldId id="329" r:id="rId24"/>
    <p:sldId id="330" r:id="rId25"/>
    <p:sldId id="261" r:id="rId26"/>
    <p:sldId id="355" r:id="rId27"/>
    <p:sldId id="358" r:id="rId28"/>
    <p:sldId id="267" r:id="rId29"/>
    <p:sldId id="269" r:id="rId30"/>
    <p:sldId id="370" r:id="rId31"/>
    <p:sldId id="374" r:id="rId32"/>
    <p:sldId id="266" r:id="rId33"/>
    <p:sldId id="375" r:id="rId34"/>
    <p:sldId id="376" r:id="rId35"/>
    <p:sldId id="371" r:id="rId36"/>
    <p:sldId id="299" r:id="rId37"/>
    <p:sldId id="372" r:id="rId38"/>
    <p:sldId id="300" r:id="rId39"/>
    <p:sldId id="367" r:id="rId40"/>
    <p:sldId id="301" r:id="rId41"/>
    <p:sldId id="297" r:id="rId42"/>
    <p:sldId id="368" r:id="rId43"/>
    <p:sldId id="298" r:id="rId44"/>
    <p:sldId id="307" r:id="rId45"/>
    <p:sldId id="305" r:id="rId46"/>
    <p:sldId id="373" r:id="rId47"/>
    <p:sldId id="359" r:id="rId48"/>
    <p:sldId id="377" r:id="rId49"/>
    <p:sldId id="360" r:id="rId50"/>
    <p:sldId id="312" r:id="rId51"/>
    <p:sldId id="314" r:id="rId52"/>
    <p:sldId id="333" r:id="rId53"/>
    <p:sldId id="378" r:id="rId54"/>
    <p:sldId id="362" r:id="rId55"/>
    <p:sldId id="363" r:id="rId56"/>
    <p:sldId id="364" r:id="rId57"/>
    <p:sldId id="365"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 Smith" initials="K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1E5C"/>
    <a:srgbClr val="420000"/>
    <a:srgbClr val="24321A"/>
    <a:srgbClr val="77A756"/>
    <a:srgbClr val="66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4" autoAdjust="0"/>
    <p:restoredTop sz="73796" autoAdjust="0"/>
  </p:normalViewPr>
  <p:slideViewPr>
    <p:cSldViewPr snapToGrid="0">
      <p:cViewPr varScale="1">
        <p:scale>
          <a:sx n="81" d="100"/>
          <a:sy n="81" d="100"/>
        </p:scale>
        <p:origin x="1704" y="90"/>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306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819332-99D2-4C11-8605-962A689FDC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DD4384-A4E1-42BB-B309-D275D36188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08923-B778-4666-811A-8414A11A8B43}" type="datetimeFigureOut">
              <a:rPr lang="en-US" smtClean="0"/>
              <a:t>11/14/2019</a:t>
            </a:fld>
            <a:endParaRPr lang="en-US"/>
          </a:p>
        </p:txBody>
      </p:sp>
      <p:sp>
        <p:nvSpPr>
          <p:cNvPr id="4" name="Footer Placeholder 3">
            <a:extLst>
              <a:ext uri="{FF2B5EF4-FFF2-40B4-BE49-F238E27FC236}">
                <a16:creationId xmlns:a16="http://schemas.microsoft.com/office/drawing/2014/main" id="{9613327E-569F-462E-AE08-7EA0FDF510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09EA7C-2E54-4F55-83CF-A17FA49276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5C0C39-11E5-4DD9-BE4E-548B9076D55F}" type="slidenum">
              <a:rPr lang="en-US" smtClean="0"/>
              <a:t>‹#›</a:t>
            </a:fld>
            <a:endParaRPr lang="en-US"/>
          </a:p>
        </p:txBody>
      </p:sp>
    </p:spTree>
    <p:extLst>
      <p:ext uri="{BB962C8B-B14F-4D97-AF65-F5344CB8AC3E}">
        <p14:creationId xmlns:p14="http://schemas.microsoft.com/office/powerpoint/2010/main" val="2496435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2064E6-E519-4891-8375-286A093A1D96}" type="datetimeFigureOut">
              <a:rPr lang="en-US" smtClean="0"/>
              <a:t>11/14/2019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BC6A1-8937-4C88-A18E-C663B79A30F9}" type="slidenum">
              <a:rPr lang="en-US" smtClean="0"/>
              <a:t>‹#›</a:t>
            </a:fld>
            <a:endParaRPr lang="en-US"/>
          </a:p>
        </p:txBody>
      </p:sp>
    </p:spTree>
    <p:extLst>
      <p:ext uri="{BB962C8B-B14F-4D97-AF65-F5344CB8AC3E}">
        <p14:creationId xmlns:p14="http://schemas.microsoft.com/office/powerpoint/2010/main" val="372486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get into “Labs”, I want to start with a bit of a “status update” with personal finance education. There is a problem of engagement in high schools – particularly in teaching personal finance, economics, and business topics. Just about everyone agrees that these “should” be part of the curriculum, but very few schools need to start.</a:t>
            </a:r>
          </a:p>
          <a:p>
            <a:endParaRPr lang="en-US" dirty="0"/>
          </a:p>
          <a:p>
            <a:r>
              <a:rPr lang="en-US" dirty="0"/>
              <a:t>This isn’t a new problem – it was the central focus all the way back into the 40’s. Educators and parents were both frustrated by the school system putting students either on the “college track”, (a lot of classwork focusing on abstract math, literature, and history) or “trades” track (focusing on preparing students to enter a trade). The criticism was that these tracks were not engaging for the average student, and did not prepare them for live after graduating high school – personal budgeting, insurance, taxation, how to get a job, how to conduct themselves at work, and generally transitioning from adolescence into adulthood.</a:t>
            </a:r>
          </a:p>
        </p:txBody>
      </p:sp>
      <p:sp>
        <p:nvSpPr>
          <p:cNvPr id="4" name="Slide Number Placeholder 3"/>
          <p:cNvSpPr>
            <a:spLocks noGrp="1"/>
          </p:cNvSpPr>
          <p:nvPr>
            <p:ph type="sldNum" sz="quarter" idx="5"/>
          </p:nvPr>
        </p:nvSpPr>
        <p:spPr/>
        <p:txBody>
          <a:bodyPr/>
          <a:lstStyle/>
          <a:p>
            <a:fld id="{FAABC6A1-8937-4C88-A18E-C663B79A30F9}" type="slidenum">
              <a:rPr lang="en-US" smtClean="0"/>
              <a:t>4</a:t>
            </a:fld>
            <a:endParaRPr lang="en-US"/>
          </a:p>
        </p:txBody>
      </p:sp>
    </p:spTree>
    <p:extLst>
      <p:ext uri="{BB962C8B-B14F-4D97-AF65-F5344CB8AC3E}">
        <p14:creationId xmlns:p14="http://schemas.microsoft.com/office/powerpoint/2010/main" val="2488822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where that experiential component and “lab” come back into play – the best ways to approach these topics NEEDS to be flexible because there isn’t even consistency in “who is teaching this class” – every state and every district has some variation</a:t>
            </a:r>
          </a:p>
        </p:txBody>
      </p:sp>
      <p:sp>
        <p:nvSpPr>
          <p:cNvPr id="4" name="Slide Number Placeholder 3"/>
          <p:cNvSpPr>
            <a:spLocks noGrp="1"/>
          </p:cNvSpPr>
          <p:nvPr>
            <p:ph type="sldNum" sz="quarter" idx="5"/>
          </p:nvPr>
        </p:nvSpPr>
        <p:spPr/>
        <p:txBody>
          <a:bodyPr/>
          <a:lstStyle/>
          <a:p>
            <a:fld id="{FAABC6A1-8937-4C88-A18E-C663B79A30F9}" type="slidenum">
              <a:rPr lang="en-US" smtClean="0"/>
              <a:t>25</a:t>
            </a:fld>
            <a:endParaRPr lang="en-US"/>
          </a:p>
        </p:txBody>
      </p:sp>
    </p:spTree>
    <p:extLst>
      <p:ext uri="{BB962C8B-B14F-4D97-AF65-F5344CB8AC3E}">
        <p14:creationId xmlns:p14="http://schemas.microsoft.com/office/powerpoint/2010/main" val="3860769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real game-changer, and one of the most important drivers in making stock games an important cornerstone between subjects.</a:t>
            </a:r>
          </a:p>
          <a:p>
            <a:endParaRPr lang="en-US" dirty="0"/>
          </a:p>
          <a:p>
            <a:r>
              <a:rPr lang="en-US" dirty="0"/>
              <a:t>With our games, teachers can add what we call “Assignments” to their class. This involves watching videos, reading articles, using interactive calculators, and other activities, all built right into the stock game. There are over 300 activities available, and each one is aligned to different standards across all 6 subjects.</a:t>
            </a:r>
          </a:p>
          <a:p>
            <a:endParaRPr lang="en-US" dirty="0"/>
          </a:p>
          <a:p>
            <a:r>
              <a:rPr lang="en-US" dirty="0"/>
              <a:t>For the teacher, we organize them by subject to make it easy to find the topics that match what you cover in class each week. This doesn’t mean you are limited – Personal Finance teachers can include Accounting topics, Management teachers can include Economics lessons, and all points in between.</a:t>
            </a:r>
          </a:p>
          <a:p>
            <a:endParaRPr lang="en-US" dirty="0"/>
          </a:p>
          <a:p>
            <a:r>
              <a:rPr lang="en-US" dirty="0"/>
              <a:t>This is a truly powerful way to reinforce the learning between classes. It is 100% web-based, so teachers can have students work on these activities in class, or have them just as homework assignments. Since teachers have the whole gamut available, it lets them grab related topics from other subjects and add them as supplements to their own classes, with just one click.</a:t>
            </a:r>
          </a:p>
          <a:p>
            <a:endParaRPr lang="en-US" dirty="0"/>
          </a:p>
          <a:p>
            <a:r>
              <a:rPr lang="en-US" dirty="0"/>
              <a:t>It stays extremely interactive with students too – they get a progress bar and prompt every time they log in showing the activities their teacher wants them to do each week. Teachers can even make more than one assignment at a time, so there can be some “Required” activities for this week, plus some “Optional” supplements.</a:t>
            </a:r>
          </a:p>
          <a:p>
            <a:endParaRPr lang="en-US" dirty="0"/>
          </a:p>
          <a:p>
            <a:r>
              <a:rPr lang="en-US" dirty="0"/>
              <a:t>All the tutorials on how to actually manage a portfolio are also built in as a “Getting Started” recommended assignment. This means teachers can literally take two minutes to set their class rules, one more minute to enable the “Getting Started” pack of activities, and set their students loose as a homework assignment – no class time required.</a:t>
            </a:r>
          </a:p>
        </p:txBody>
      </p:sp>
      <p:sp>
        <p:nvSpPr>
          <p:cNvPr id="4" name="Slide Number Placeholder 3"/>
          <p:cNvSpPr>
            <a:spLocks noGrp="1"/>
          </p:cNvSpPr>
          <p:nvPr>
            <p:ph type="sldNum" sz="quarter" idx="5"/>
          </p:nvPr>
        </p:nvSpPr>
        <p:spPr/>
        <p:txBody>
          <a:bodyPr/>
          <a:lstStyle/>
          <a:p>
            <a:fld id="{FAABC6A1-8937-4C88-A18E-C663B79A30F9}" type="slidenum">
              <a:rPr lang="en-US" smtClean="0"/>
              <a:t>28</a:t>
            </a:fld>
            <a:endParaRPr lang="en-US"/>
          </a:p>
        </p:txBody>
      </p:sp>
    </p:spTree>
    <p:extLst>
      <p:ext uri="{BB962C8B-B14F-4D97-AF65-F5344CB8AC3E}">
        <p14:creationId xmlns:p14="http://schemas.microsoft.com/office/powerpoint/2010/main" val="137567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important part – remember those 300 activities I said were aligned to standards? We take it a step farther – each one ends with a built-in assessment. This is usually a pop quiz between 3 and 5 questions, and the teacher can choose whether students can retry the quizzes for a higher score, or if it saves their first try to a grade book.</a:t>
            </a:r>
          </a:p>
          <a:p>
            <a:endParaRPr lang="en-US" dirty="0"/>
          </a:p>
          <a:p>
            <a:r>
              <a:rPr lang="en-US" dirty="0"/>
              <a:t>All student activities in the platform are logged and trackable. You can see what stocks were the most popular last week, and use that as a jumping off point for class discussions. If you want to give class participation bonuses, you can award students extra cash in their accounts. </a:t>
            </a:r>
          </a:p>
          <a:p>
            <a:endParaRPr lang="en-US" dirty="0"/>
          </a:p>
          <a:p>
            <a:r>
              <a:rPr lang="en-US" dirty="0"/>
              <a:t>And of course this is all real-time. All the stock prices, all the ranking values, and all points in between are using live market data to keep students fully engrossed both in the class itself, and the world around them.</a:t>
            </a:r>
          </a:p>
        </p:txBody>
      </p:sp>
      <p:sp>
        <p:nvSpPr>
          <p:cNvPr id="4" name="Slide Number Placeholder 3"/>
          <p:cNvSpPr>
            <a:spLocks noGrp="1"/>
          </p:cNvSpPr>
          <p:nvPr>
            <p:ph type="sldNum" sz="quarter" idx="5"/>
          </p:nvPr>
        </p:nvSpPr>
        <p:spPr/>
        <p:txBody>
          <a:bodyPr/>
          <a:lstStyle/>
          <a:p>
            <a:fld id="{FAABC6A1-8937-4C88-A18E-C663B79A30F9}" type="slidenum">
              <a:rPr lang="en-US" smtClean="0"/>
              <a:t>29</a:t>
            </a:fld>
            <a:endParaRPr lang="en-US"/>
          </a:p>
        </p:txBody>
      </p:sp>
    </p:spTree>
    <p:extLst>
      <p:ext uri="{BB962C8B-B14F-4D97-AF65-F5344CB8AC3E}">
        <p14:creationId xmlns:p14="http://schemas.microsoft.com/office/powerpoint/2010/main" val="360335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 games are not in a vacuum. The reason we keep up with all these trends is because we’re excited to see how our tools are used, why they work, and encourage more schools to get involved.</a:t>
            </a:r>
          </a:p>
          <a:p>
            <a:endParaRPr lang="en-US" dirty="0"/>
          </a:p>
          <a:p>
            <a:r>
              <a:rPr lang="en-US" dirty="0"/>
              <a:t>What we have been working on is taking all of these best practices and lessons learned, and building it directly into the stock game, so teachers can skip all the heavy lifting.</a:t>
            </a:r>
          </a:p>
          <a:p>
            <a:endParaRPr lang="en-US" dirty="0"/>
          </a:p>
          <a:p>
            <a:r>
              <a:rPr lang="en-US" dirty="0"/>
              <a:t>The first way we do this is putting the note-taking directly into the trading flow. Teachers can require students to take notes with every trade explaining their rationale, and relate these decisions back to classroom topics. Students and teachers can both see their trading diaries, which is an excellent way to get started on end-of-semester reports relating each decision back to class.</a:t>
            </a:r>
          </a:p>
          <a:p>
            <a:endParaRPr lang="en-US" dirty="0"/>
          </a:p>
          <a:p>
            <a:r>
              <a:rPr lang="en-US" dirty="0"/>
              <a:t>Students can never edit their notes, but they can add more later to old trades</a:t>
            </a:r>
          </a:p>
        </p:txBody>
      </p:sp>
      <p:sp>
        <p:nvSpPr>
          <p:cNvPr id="4" name="Slide Number Placeholder 3"/>
          <p:cNvSpPr>
            <a:spLocks noGrp="1"/>
          </p:cNvSpPr>
          <p:nvPr>
            <p:ph type="sldNum" sz="quarter" idx="5"/>
          </p:nvPr>
        </p:nvSpPr>
        <p:spPr/>
        <p:txBody>
          <a:bodyPr/>
          <a:lstStyle/>
          <a:p>
            <a:fld id="{FAABC6A1-8937-4C88-A18E-C663B79A30F9}" type="slidenum">
              <a:rPr lang="en-US" smtClean="0"/>
              <a:t>30</a:t>
            </a:fld>
            <a:endParaRPr lang="en-US"/>
          </a:p>
        </p:txBody>
      </p:sp>
    </p:spTree>
    <p:extLst>
      <p:ext uri="{BB962C8B-B14F-4D97-AF65-F5344CB8AC3E}">
        <p14:creationId xmlns:p14="http://schemas.microsoft.com/office/powerpoint/2010/main" val="3887628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real game-changer, and one of the most important drivers in making stock games an important cornerstone between subjects.</a:t>
            </a:r>
          </a:p>
          <a:p>
            <a:endParaRPr lang="en-US" dirty="0"/>
          </a:p>
          <a:p>
            <a:r>
              <a:rPr lang="en-US" dirty="0"/>
              <a:t>With our games, teachers can add what we call “Assignments” to their class. This involves watching videos, reading articles, using interactive calculators, and other activities, all built right into the stock game. There are over 300 activities available, and each one is aligned to different standards across all 6 subjects.</a:t>
            </a:r>
          </a:p>
          <a:p>
            <a:endParaRPr lang="en-US" dirty="0"/>
          </a:p>
          <a:p>
            <a:r>
              <a:rPr lang="en-US" dirty="0"/>
              <a:t>For the teacher, we organize them by subject to make it easy to find the topics that match what you cover in class each week. This doesn’t mean you are limited – Personal Finance teachers can include Accounting topics, Management teachers can include Economics lessons, and all points in between.</a:t>
            </a:r>
          </a:p>
          <a:p>
            <a:endParaRPr lang="en-US" dirty="0"/>
          </a:p>
          <a:p>
            <a:r>
              <a:rPr lang="en-US" dirty="0"/>
              <a:t>This is a truly powerful way to reinforce the learning between classes. It is 100% web-based, so teachers can have students work on these activities in class, or have them just as homework assignments. Since teachers have the whole gamut available, it lets them grab related topics from other subjects and add them as supplements to their own classes, with just one click.</a:t>
            </a:r>
          </a:p>
          <a:p>
            <a:endParaRPr lang="en-US" dirty="0"/>
          </a:p>
          <a:p>
            <a:r>
              <a:rPr lang="en-US" dirty="0"/>
              <a:t>It stays extremely interactive with students too – they get a progress bar and prompt every time they log in showing the activities their teacher wants them to do each week. Teachers can even make more than one assignment at a time, so there can be some “Required” activities for this week, plus some “Optional” supplements.</a:t>
            </a:r>
          </a:p>
          <a:p>
            <a:endParaRPr lang="en-US" dirty="0"/>
          </a:p>
          <a:p>
            <a:r>
              <a:rPr lang="en-US" dirty="0"/>
              <a:t>All the tutorials on how to actually manage a portfolio are also built in as a “Getting Started” recommended assignment. This means teachers can literally take two minutes to set their class rules, one more minute to enable the “Getting Started” pack of activities, and set their students loose as a homework assignment – no class time required.</a:t>
            </a:r>
          </a:p>
        </p:txBody>
      </p:sp>
      <p:sp>
        <p:nvSpPr>
          <p:cNvPr id="4" name="Slide Number Placeholder 3"/>
          <p:cNvSpPr>
            <a:spLocks noGrp="1"/>
          </p:cNvSpPr>
          <p:nvPr>
            <p:ph type="sldNum" sz="quarter" idx="5"/>
          </p:nvPr>
        </p:nvSpPr>
        <p:spPr/>
        <p:txBody>
          <a:bodyPr/>
          <a:lstStyle/>
          <a:p>
            <a:fld id="{FAABC6A1-8937-4C88-A18E-C663B79A30F9}" type="slidenum">
              <a:rPr lang="en-US" smtClean="0"/>
              <a:t>31</a:t>
            </a:fld>
            <a:endParaRPr lang="en-US"/>
          </a:p>
        </p:txBody>
      </p:sp>
    </p:spTree>
    <p:extLst>
      <p:ext uri="{BB962C8B-B14F-4D97-AF65-F5344CB8AC3E}">
        <p14:creationId xmlns:p14="http://schemas.microsoft.com/office/powerpoint/2010/main" val="229165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 games are not in a vacuum. The reason we keep up with all these trends is because we’re excited to see how our tools are used, why they work, and encourage more schools to get involved.</a:t>
            </a:r>
          </a:p>
          <a:p>
            <a:endParaRPr lang="en-US" dirty="0"/>
          </a:p>
          <a:p>
            <a:r>
              <a:rPr lang="en-US" dirty="0"/>
              <a:t>What we have been working on is taking all of these best practices and lessons learned, and building it directly into the stock game, so teachers can skip all the heavy lifting.</a:t>
            </a:r>
          </a:p>
          <a:p>
            <a:endParaRPr lang="en-US" dirty="0"/>
          </a:p>
          <a:p>
            <a:r>
              <a:rPr lang="en-US" dirty="0"/>
              <a:t>The first way we do this is putting the note-taking directly into the trading flow. Teachers can require students to take notes with every trade explaining their rationale, and relate these decisions back to classroom topics. Students and teachers can both see their trading diaries, which is an excellent way to get started on end-of-semester reports relating each decision back to class.</a:t>
            </a:r>
          </a:p>
          <a:p>
            <a:endParaRPr lang="en-US" dirty="0"/>
          </a:p>
          <a:p>
            <a:r>
              <a:rPr lang="en-US" dirty="0"/>
              <a:t>Students can never edit their notes, but they can add more later to old trades</a:t>
            </a:r>
          </a:p>
        </p:txBody>
      </p:sp>
      <p:sp>
        <p:nvSpPr>
          <p:cNvPr id="4" name="Slide Number Placeholder 3"/>
          <p:cNvSpPr>
            <a:spLocks noGrp="1"/>
          </p:cNvSpPr>
          <p:nvPr>
            <p:ph type="sldNum" sz="quarter" idx="5"/>
          </p:nvPr>
        </p:nvSpPr>
        <p:spPr/>
        <p:txBody>
          <a:bodyPr/>
          <a:lstStyle/>
          <a:p>
            <a:fld id="{FAABC6A1-8937-4C88-A18E-C663B79A30F9}" type="slidenum">
              <a:rPr lang="en-US" smtClean="0"/>
              <a:t>32</a:t>
            </a:fld>
            <a:endParaRPr lang="en-US"/>
          </a:p>
        </p:txBody>
      </p:sp>
    </p:spTree>
    <p:extLst>
      <p:ext uri="{BB962C8B-B14F-4D97-AF65-F5344CB8AC3E}">
        <p14:creationId xmlns:p14="http://schemas.microsoft.com/office/powerpoint/2010/main" val="3403236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important part – remember those 300 activities I said were aligned to standards? We take it a step farther – each one ends with a built-in assessment. This is usually a pop quiz between 3 and 5 questions, and the teacher can choose whether students can retry the quizzes for a higher score, or if it saves their first try to a grade book.</a:t>
            </a:r>
          </a:p>
          <a:p>
            <a:endParaRPr lang="en-US" dirty="0"/>
          </a:p>
          <a:p>
            <a:r>
              <a:rPr lang="en-US" dirty="0"/>
              <a:t>All student activities in the platform are logged and trackable. You can see what stocks were the most popular last week, and use that as a jumping off point for class discussions. If you want to give class participation bonuses, you can award students extra cash in their accounts. </a:t>
            </a:r>
          </a:p>
          <a:p>
            <a:endParaRPr lang="en-US" dirty="0"/>
          </a:p>
          <a:p>
            <a:r>
              <a:rPr lang="en-US" dirty="0"/>
              <a:t>And of course this is all real-time. All the stock prices, all the ranking values, and all points in between are using live market data to keep students fully engrossed both in the class itself, and the world around them.</a:t>
            </a:r>
          </a:p>
        </p:txBody>
      </p:sp>
      <p:sp>
        <p:nvSpPr>
          <p:cNvPr id="4" name="Slide Number Placeholder 3"/>
          <p:cNvSpPr>
            <a:spLocks noGrp="1"/>
          </p:cNvSpPr>
          <p:nvPr>
            <p:ph type="sldNum" sz="quarter" idx="5"/>
          </p:nvPr>
        </p:nvSpPr>
        <p:spPr/>
        <p:txBody>
          <a:bodyPr/>
          <a:lstStyle/>
          <a:p>
            <a:fld id="{FAABC6A1-8937-4C88-A18E-C663B79A30F9}" type="slidenum">
              <a:rPr lang="en-US" smtClean="0"/>
              <a:t>33</a:t>
            </a:fld>
            <a:endParaRPr lang="en-US"/>
          </a:p>
        </p:txBody>
      </p:sp>
    </p:spTree>
    <p:extLst>
      <p:ext uri="{BB962C8B-B14F-4D97-AF65-F5344CB8AC3E}">
        <p14:creationId xmlns:p14="http://schemas.microsoft.com/office/powerpoint/2010/main" val="3603358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important part – remember those 300 activities I said were aligned to standards? We take it a step farther – each one ends with a built-in assessment. This is usually a pop quiz between 3 and 5 questions, and the teacher can choose whether students can retry the quizzes for a higher score, or if it saves their first try to a grade book.</a:t>
            </a:r>
          </a:p>
          <a:p>
            <a:endParaRPr lang="en-US" dirty="0"/>
          </a:p>
          <a:p>
            <a:r>
              <a:rPr lang="en-US" dirty="0"/>
              <a:t>All student activities in the platform are logged and trackable. You can see what stocks were the most popular last week, and use that as a jumping off point for class discussions. If you want to give class participation bonuses, you can award students extra cash in their accounts. </a:t>
            </a:r>
          </a:p>
          <a:p>
            <a:endParaRPr lang="en-US" dirty="0"/>
          </a:p>
          <a:p>
            <a:r>
              <a:rPr lang="en-US" dirty="0"/>
              <a:t>And of course this is all real-time. All the stock prices, all the ranking values, and all points in between are using live market data to keep students fully engrossed both in the class itself, and the world around them.</a:t>
            </a:r>
          </a:p>
        </p:txBody>
      </p:sp>
      <p:sp>
        <p:nvSpPr>
          <p:cNvPr id="4" name="Slide Number Placeholder 3"/>
          <p:cNvSpPr>
            <a:spLocks noGrp="1"/>
          </p:cNvSpPr>
          <p:nvPr>
            <p:ph type="sldNum" sz="quarter" idx="5"/>
          </p:nvPr>
        </p:nvSpPr>
        <p:spPr/>
        <p:txBody>
          <a:bodyPr/>
          <a:lstStyle/>
          <a:p>
            <a:fld id="{FAABC6A1-8937-4C88-A18E-C663B79A30F9}" type="slidenum">
              <a:rPr lang="en-US" smtClean="0"/>
              <a:t>34</a:t>
            </a:fld>
            <a:endParaRPr lang="en-US"/>
          </a:p>
        </p:txBody>
      </p:sp>
    </p:spTree>
    <p:extLst>
      <p:ext uri="{BB962C8B-B14F-4D97-AF65-F5344CB8AC3E}">
        <p14:creationId xmlns:p14="http://schemas.microsoft.com/office/powerpoint/2010/main" val="3603358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important part – remember those 300 activities I said were aligned to standards? We take it a step farther – each one ends with a built-in assessment. This is usually a pop quiz between 3 and 5 questions, and the teacher can choose whether students can retry the quizzes for a higher score, or if it saves their first try to a grade book.</a:t>
            </a:r>
          </a:p>
          <a:p>
            <a:endParaRPr lang="en-US" dirty="0"/>
          </a:p>
          <a:p>
            <a:r>
              <a:rPr lang="en-US" dirty="0"/>
              <a:t>All student activities in the platform are logged and trackable. You can see what stocks were the most popular last week, and use that as a jumping off point for class discussions. If you want to give class participation bonuses, you can award students extra cash in their accounts. </a:t>
            </a:r>
          </a:p>
          <a:p>
            <a:endParaRPr lang="en-US" dirty="0"/>
          </a:p>
          <a:p>
            <a:r>
              <a:rPr lang="en-US" dirty="0"/>
              <a:t>And of course this is all real-time. All the stock prices, all the ranking values, and all points in between are using live market data to keep students fully engrossed both in the class itself, and the world around them.</a:t>
            </a:r>
          </a:p>
        </p:txBody>
      </p:sp>
      <p:sp>
        <p:nvSpPr>
          <p:cNvPr id="4" name="Slide Number Placeholder 3"/>
          <p:cNvSpPr>
            <a:spLocks noGrp="1"/>
          </p:cNvSpPr>
          <p:nvPr>
            <p:ph type="sldNum" sz="quarter" idx="5"/>
          </p:nvPr>
        </p:nvSpPr>
        <p:spPr/>
        <p:txBody>
          <a:bodyPr/>
          <a:lstStyle/>
          <a:p>
            <a:fld id="{FAABC6A1-8937-4C88-A18E-C663B79A30F9}" type="slidenum">
              <a:rPr lang="en-US" smtClean="0"/>
              <a:t>35</a:t>
            </a:fld>
            <a:endParaRPr lang="en-US"/>
          </a:p>
        </p:txBody>
      </p:sp>
    </p:spTree>
    <p:extLst>
      <p:ext uri="{BB962C8B-B14F-4D97-AF65-F5344CB8AC3E}">
        <p14:creationId xmlns:p14="http://schemas.microsoft.com/office/powerpoint/2010/main" val="863911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AE2CE-C843-4B22-B3FE-2610741433C9}" type="slidenum">
              <a:rPr lang="en-US" smtClean="0"/>
              <a:t>44</a:t>
            </a:fld>
            <a:endParaRPr lang="en-US"/>
          </a:p>
        </p:txBody>
      </p:sp>
    </p:spTree>
    <p:extLst>
      <p:ext uri="{BB962C8B-B14F-4D97-AF65-F5344CB8AC3E}">
        <p14:creationId xmlns:p14="http://schemas.microsoft.com/office/powerpoint/2010/main" val="1989734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created a new paradigm in schools – the “Life Adjustment Education”. This was a big deal – the concept was developed and started to be implemented in a piecemeal fashion between 1947 and 1956. It was extremely popular with parents who grew up during the great depression because of the focus on “life skills”.</a:t>
            </a:r>
          </a:p>
          <a:p>
            <a:endParaRPr lang="en-US" dirty="0"/>
          </a:p>
          <a:p>
            <a:r>
              <a:rPr lang="en-US" dirty="0"/>
              <a:t>However, in 1957, this was abruptly stopped, and the national education focus immediately switched gears, and most of the work was abandoned. The reason: Sputnik</a:t>
            </a:r>
          </a:p>
          <a:p>
            <a:endParaRPr lang="en-US" dirty="0"/>
          </a:p>
        </p:txBody>
      </p:sp>
      <p:sp>
        <p:nvSpPr>
          <p:cNvPr id="4" name="Slide Number Placeholder 3"/>
          <p:cNvSpPr>
            <a:spLocks noGrp="1"/>
          </p:cNvSpPr>
          <p:nvPr>
            <p:ph type="sldNum" sz="quarter" idx="5"/>
          </p:nvPr>
        </p:nvSpPr>
        <p:spPr/>
        <p:txBody>
          <a:bodyPr/>
          <a:lstStyle/>
          <a:p>
            <a:fld id="{FAABC6A1-8937-4C88-A18E-C663B79A30F9}" type="slidenum">
              <a:rPr lang="en-US" smtClean="0"/>
              <a:t>5</a:t>
            </a:fld>
            <a:endParaRPr lang="en-US"/>
          </a:p>
        </p:txBody>
      </p:sp>
    </p:spTree>
    <p:extLst>
      <p:ext uri="{BB962C8B-B14F-4D97-AF65-F5344CB8AC3E}">
        <p14:creationId xmlns:p14="http://schemas.microsoft.com/office/powerpoint/2010/main" val="3395440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AE2CE-C843-4B22-B3FE-2610741433C9}" type="slidenum">
              <a:rPr lang="en-US" smtClean="0"/>
              <a:t>45</a:t>
            </a:fld>
            <a:endParaRPr lang="en-US"/>
          </a:p>
        </p:txBody>
      </p:sp>
    </p:spTree>
    <p:extLst>
      <p:ext uri="{BB962C8B-B14F-4D97-AF65-F5344CB8AC3E}">
        <p14:creationId xmlns:p14="http://schemas.microsoft.com/office/powerpoint/2010/main" val="2917536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AE2CE-C843-4B22-B3FE-2610741433C9}" type="slidenum">
              <a:rPr lang="en-US" smtClean="0"/>
              <a:t>46</a:t>
            </a:fld>
            <a:endParaRPr lang="en-US"/>
          </a:p>
        </p:txBody>
      </p:sp>
    </p:spTree>
    <p:extLst>
      <p:ext uri="{BB962C8B-B14F-4D97-AF65-F5344CB8AC3E}">
        <p14:creationId xmlns:p14="http://schemas.microsoft.com/office/powerpoint/2010/main" val="3190805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 games are not in a vacuum. The reason we keep up with all these trends is because we’re excited to see how our tools are used, why they work, and encourage more schools to get involved.</a:t>
            </a:r>
          </a:p>
          <a:p>
            <a:endParaRPr lang="en-US" dirty="0"/>
          </a:p>
          <a:p>
            <a:r>
              <a:rPr lang="en-US" dirty="0"/>
              <a:t>What we have been working on is taking all of these best practices and lessons learned, and building it directly into the stock game, so teachers can skip all the heavy lifting.</a:t>
            </a:r>
          </a:p>
          <a:p>
            <a:endParaRPr lang="en-US" dirty="0"/>
          </a:p>
          <a:p>
            <a:r>
              <a:rPr lang="en-US" dirty="0"/>
              <a:t>The first way we do this is putting the note-taking directly into the trading flow. Teachers can require students to take notes with every trade explaining their rationale, and relate these decisions back to classroom topics. Students and teachers can both see their trading diaries, which is an excellent way to get started on end-of-semester reports relating each decision back to class.</a:t>
            </a:r>
          </a:p>
          <a:p>
            <a:endParaRPr lang="en-US" dirty="0"/>
          </a:p>
          <a:p>
            <a:r>
              <a:rPr lang="en-US" dirty="0"/>
              <a:t>Students can never edit their notes, but they can add more later to old trades</a:t>
            </a:r>
          </a:p>
        </p:txBody>
      </p:sp>
      <p:sp>
        <p:nvSpPr>
          <p:cNvPr id="4" name="Slide Number Placeholder 3"/>
          <p:cNvSpPr>
            <a:spLocks noGrp="1"/>
          </p:cNvSpPr>
          <p:nvPr>
            <p:ph type="sldNum" sz="quarter" idx="5"/>
          </p:nvPr>
        </p:nvSpPr>
        <p:spPr/>
        <p:txBody>
          <a:bodyPr/>
          <a:lstStyle/>
          <a:p>
            <a:fld id="{FAABC6A1-8937-4C88-A18E-C663B79A30F9}" type="slidenum">
              <a:rPr lang="en-US" smtClean="0"/>
              <a:t>47</a:t>
            </a:fld>
            <a:endParaRPr lang="en-US"/>
          </a:p>
        </p:txBody>
      </p:sp>
    </p:spTree>
    <p:extLst>
      <p:ext uri="{BB962C8B-B14F-4D97-AF65-F5344CB8AC3E}">
        <p14:creationId xmlns:p14="http://schemas.microsoft.com/office/powerpoint/2010/main" val="3403236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 games are not in a vacuum. The reason we keep up with all these trends is because we’re excited to see how our tools are used, why they work, and encourage more schools to get involved.</a:t>
            </a:r>
          </a:p>
          <a:p>
            <a:endParaRPr lang="en-US" dirty="0"/>
          </a:p>
          <a:p>
            <a:r>
              <a:rPr lang="en-US" dirty="0"/>
              <a:t>What we have been working on is taking all of these best practices and lessons learned, and building it directly into the stock game, so teachers can skip all the heavy lifting.</a:t>
            </a:r>
          </a:p>
          <a:p>
            <a:endParaRPr lang="en-US" dirty="0"/>
          </a:p>
          <a:p>
            <a:r>
              <a:rPr lang="en-US" dirty="0"/>
              <a:t>The first way we do this is putting the note-taking directly into the trading flow. Teachers can require students to take notes with every trade explaining their rationale, and relate these decisions back to classroom topics. Students and teachers can both see their trading diaries, which is an excellent way to get started on end-of-semester reports relating each decision back to class.</a:t>
            </a:r>
          </a:p>
          <a:p>
            <a:endParaRPr lang="en-US" dirty="0"/>
          </a:p>
          <a:p>
            <a:r>
              <a:rPr lang="en-US" dirty="0"/>
              <a:t>Students can never edit their notes, but they can add more later to old trades</a:t>
            </a:r>
          </a:p>
        </p:txBody>
      </p:sp>
      <p:sp>
        <p:nvSpPr>
          <p:cNvPr id="4" name="Slide Number Placeholder 3"/>
          <p:cNvSpPr>
            <a:spLocks noGrp="1"/>
          </p:cNvSpPr>
          <p:nvPr>
            <p:ph type="sldNum" sz="quarter" idx="5"/>
          </p:nvPr>
        </p:nvSpPr>
        <p:spPr/>
        <p:txBody>
          <a:bodyPr/>
          <a:lstStyle/>
          <a:p>
            <a:fld id="{FAABC6A1-8937-4C88-A18E-C663B79A30F9}" type="slidenum">
              <a:rPr lang="en-US" smtClean="0"/>
              <a:t>48</a:t>
            </a:fld>
            <a:endParaRPr lang="en-US"/>
          </a:p>
        </p:txBody>
      </p:sp>
    </p:spTree>
    <p:extLst>
      <p:ext uri="{BB962C8B-B14F-4D97-AF65-F5344CB8AC3E}">
        <p14:creationId xmlns:p14="http://schemas.microsoft.com/office/powerpoint/2010/main" val="3403236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 games are not in a vacuum. The reason we keep up with all these trends is because we’re excited to see how our tools are used, why they work, and encourage more schools to get involved.</a:t>
            </a:r>
          </a:p>
          <a:p>
            <a:endParaRPr lang="en-US" dirty="0"/>
          </a:p>
          <a:p>
            <a:r>
              <a:rPr lang="en-US" dirty="0"/>
              <a:t>What we have been working on is taking all of these best practices and lessons learned, and building it directly into the stock game, so teachers can skip all the heavy lifting.</a:t>
            </a:r>
          </a:p>
          <a:p>
            <a:endParaRPr lang="en-US" dirty="0"/>
          </a:p>
          <a:p>
            <a:r>
              <a:rPr lang="en-US" dirty="0"/>
              <a:t>The first way we do this is putting the note-taking directly into the trading flow. Teachers can require students to take notes with every trade explaining their rationale, and relate these decisions back to classroom topics. Students and teachers can both see their trading diaries, which is an excellent way to get started on end-of-semester reports relating each decision back to class.</a:t>
            </a:r>
          </a:p>
          <a:p>
            <a:endParaRPr lang="en-US" dirty="0"/>
          </a:p>
          <a:p>
            <a:r>
              <a:rPr lang="en-US" dirty="0"/>
              <a:t>Students can never edit their notes, but they can add more later to old trades</a:t>
            </a:r>
          </a:p>
        </p:txBody>
      </p:sp>
      <p:sp>
        <p:nvSpPr>
          <p:cNvPr id="4" name="Slide Number Placeholder 3"/>
          <p:cNvSpPr>
            <a:spLocks noGrp="1"/>
          </p:cNvSpPr>
          <p:nvPr>
            <p:ph type="sldNum" sz="quarter" idx="5"/>
          </p:nvPr>
        </p:nvSpPr>
        <p:spPr/>
        <p:txBody>
          <a:bodyPr/>
          <a:lstStyle/>
          <a:p>
            <a:fld id="{FAABC6A1-8937-4C88-A18E-C663B79A30F9}" type="slidenum">
              <a:rPr lang="en-US" smtClean="0"/>
              <a:t>49</a:t>
            </a:fld>
            <a:endParaRPr lang="en-US"/>
          </a:p>
        </p:txBody>
      </p:sp>
    </p:spTree>
    <p:extLst>
      <p:ext uri="{BB962C8B-B14F-4D97-AF65-F5344CB8AC3E}">
        <p14:creationId xmlns:p14="http://schemas.microsoft.com/office/powerpoint/2010/main" val="3403236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launch of Sputnik caused a panic in the US education system, and the national priorities immediately shifted to producing more STEM graduates to compete with the Russian’s supposed “edge”. National money poured in – while some high schools had lab spaces before, this is when they became a feature of every school</a:t>
            </a:r>
          </a:p>
        </p:txBody>
      </p:sp>
      <p:sp>
        <p:nvSpPr>
          <p:cNvPr id="4" name="Slide Number Placeholder 3"/>
          <p:cNvSpPr>
            <a:spLocks noGrp="1"/>
          </p:cNvSpPr>
          <p:nvPr>
            <p:ph type="sldNum" sz="quarter" idx="5"/>
          </p:nvPr>
        </p:nvSpPr>
        <p:spPr/>
        <p:txBody>
          <a:bodyPr/>
          <a:lstStyle/>
          <a:p>
            <a:fld id="{FAABC6A1-8937-4C88-A18E-C663B79A30F9}" type="slidenum">
              <a:rPr lang="en-US" smtClean="0"/>
              <a:t>6</a:t>
            </a:fld>
            <a:endParaRPr lang="en-US"/>
          </a:p>
        </p:txBody>
      </p:sp>
    </p:spTree>
    <p:extLst>
      <p:ext uri="{BB962C8B-B14F-4D97-AF65-F5344CB8AC3E}">
        <p14:creationId xmlns:p14="http://schemas.microsoft.com/office/powerpoint/2010/main" val="1435166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standardized “Lab” was part of a curriculum package promoted by the National Science Foundation, which included fairly radical overhauls of several core subjects – Biology, Physics, Chemistry, and Math. They centrally developed curriculum guidelines and textbooks, which then were filtered down to teachers.</a:t>
            </a:r>
          </a:p>
          <a:p>
            <a:endParaRPr lang="en-US" dirty="0"/>
          </a:p>
          <a:p>
            <a:r>
              <a:rPr lang="en-US" dirty="0"/>
              <a:t>Now, when we think about education reform in the 60’s, we can see a couple clear winners and losers</a:t>
            </a:r>
          </a:p>
        </p:txBody>
      </p:sp>
      <p:sp>
        <p:nvSpPr>
          <p:cNvPr id="4" name="Slide Number Placeholder 3"/>
          <p:cNvSpPr>
            <a:spLocks noGrp="1"/>
          </p:cNvSpPr>
          <p:nvPr>
            <p:ph type="sldNum" sz="quarter" idx="5"/>
          </p:nvPr>
        </p:nvSpPr>
        <p:spPr/>
        <p:txBody>
          <a:bodyPr/>
          <a:lstStyle/>
          <a:p>
            <a:fld id="{FAABC6A1-8937-4C88-A18E-C663B79A30F9}" type="slidenum">
              <a:rPr lang="en-US" smtClean="0"/>
              <a:t>7</a:t>
            </a:fld>
            <a:endParaRPr lang="en-US"/>
          </a:p>
        </p:txBody>
      </p:sp>
    </p:spTree>
    <p:extLst>
      <p:ext uri="{BB962C8B-B14F-4D97-AF65-F5344CB8AC3E}">
        <p14:creationId xmlns:p14="http://schemas.microsoft.com/office/powerpoint/2010/main" val="2341708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 sciences did fairly well. The NSF produced “Teacher-proofed” lessons to launch the program – both by having lots of video reels produced and distributed but also by having an extremely strong focus on experiential learning in a Lab. This was followed up with teacher training programs and a wider range of curriculum developed through the 60’s and 70’s – once there were enough qualified teachers to drop some of the film reels.</a:t>
            </a:r>
          </a:p>
          <a:p>
            <a:endParaRPr lang="en-US" dirty="0"/>
          </a:p>
          <a:p>
            <a:r>
              <a:rPr lang="en-US" dirty="0"/>
              <a:t>This contrasts to “New Math”, which is pretty much the poster child for failure in education reform. New math came from the same conceptual framework as the developments in the hard sciences, but with some key differences:</a:t>
            </a:r>
          </a:p>
          <a:p>
            <a:pPr marL="171450" indent="-171450">
              <a:buFont typeface="Arial" panose="020B0604020202020204" pitchFamily="34" charset="0"/>
              <a:buChar char="•"/>
            </a:pPr>
            <a:r>
              <a:rPr lang="en-US" dirty="0"/>
              <a:t>There was no “Lab”, - still bored high school students in a classroom</a:t>
            </a:r>
          </a:p>
          <a:p>
            <a:pPr marL="171450" indent="-171450">
              <a:buFont typeface="Arial" panose="020B0604020202020204" pitchFamily="34" charset="0"/>
              <a:buChar char="•"/>
            </a:pPr>
            <a:r>
              <a:rPr lang="en-US" dirty="0"/>
              <a:t>There was no “Teacher Proofing” – the curriculum didn’t include the same kinds of pre-packaged lessons that teachers could “set and forget”, and it was not followed up with appropriate teacher training to get them up to speed.</a:t>
            </a:r>
          </a:p>
          <a:p>
            <a:pPr marL="171450" indent="-171450">
              <a:buFont typeface="Arial" panose="020B0604020202020204" pitchFamily="34" charset="0"/>
              <a:buChar char="•"/>
            </a:pPr>
            <a:r>
              <a:rPr lang="en-US" dirty="0"/>
              <a:t>And there were unhappy parents. When a parent visited their kid’s school, they can see the chemistry lab, they can see the biology lab and understand immediately what their students were learning – even if the parents didn’t know that material themselves. This did not carry over into math – as far as parents were concerned, schools just made everything harder for no reason.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Math had plenty more reforms afterward, but the real winners were the lab-based, </a:t>
            </a:r>
            <a:r>
              <a:rPr lang="en-US" dirty="0" err="1"/>
              <a:t>experientally</a:t>
            </a:r>
            <a:r>
              <a:rPr lang="en-US" dirty="0"/>
              <a:t>-focused “hard sciences”.</a:t>
            </a:r>
          </a:p>
        </p:txBody>
      </p:sp>
      <p:sp>
        <p:nvSpPr>
          <p:cNvPr id="4" name="Slide Number Placeholder 3"/>
          <p:cNvSpPr>
            <a:spLocks noGrp="1"/>
          </p:cNvSpPr>
          <p:nvPr>
            <p:ph type="sldNum" sz="quarter" idx="5"/>
          </p:nvPr>
        </p:nvSpPr>
        <p:spPr/>
        <p:txBody>
          <a:bodyPr/>
          <a:lstStyle/>
          <a:p>
            <a:fld id="{FAABC6A1-8937-4C88-A18E-C663B79A30F9}" type="slidenum">
              <a:rPr lang="en-US" smtClean="0"/>
              <a:t>8</a:t>
            </a:fld>
            <a:endParaRPr lang="en-US"/>
          </a:p>
        </p:txBody>
      </p:sp>
    </p:spTree>
    <p:extLst>
      <p:ext uri="{BB962C8B-B14F-4D97-AF65-F5344CB8AC3E}">
        <p14:creationId xmlns:p14="http://schemas.microsoft.com/office/powerpoint/2010/main" val="2291821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forward to today – we have a new crisis. The original reasons for pushing for “life adjustment education” never went away, and the financial stability of young people is getting worse. As a country, we’ve begun to recognize this, and more time, money, and effort is being spent to fix it. More and more states are mandating economic and personal finance education, CTE programs are growing and expanding their business programs because those are the skills that are widely transferrable between jobs and whole industries.</a:t>
            </a:r>
          </a:p>
        </p:txBody>
      </p:sp>
      <p:sp>
        <p:nvSpPr>
          <p:cNvPr id="4" name="Slide Number Placeholder 3"/>
          <p:cNvSpPr>
            <a:spLocks noGrp="1"/>
          </p:cNvSpPr>
          <p:nvPr>
            <p:ph type="sldNum" sz="quarter" idx="5"/>
          </p:nvPr>
        </p:nvSpPr>
        <p:spPr/>
        <p:txBody>
          <a:bodyPr/>
          <a:lstStyle/>
          <a:p>
            <a:fld id="{FAABC6A1-8937-4C88-A18E-C663B79A30F9}" type="slidenum">
              <a:rPr lang="en-US" smtClean="0"/>
              <a:t>10</a:t>
            </a:fld>
            <a:endParaRPr lang="en-US"/>
          </a:p>
        </p:txBody>
      </p:sp>
    </p:spTree>
    <p:extLst>
      <p:ext uri="{BB962C8B-B14F-4D97-AF65-F5344CB8AC3E}">
        <p14:creationId xmlns:p14="http://schemas.microsoft.com/office/powerpoint/2010/main" val="394413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“Coach” problem. Like I said at the beginning, we’ve been at this for 30 years, and work with tens of thousands of teachers each year. And we see a similar trend every time a new school district starts mandating “Personal Finance” or “Economics” be taught as a class – they take a teacher from somewhere else and add it to their plate. If we look at first-time teacher usernames, the most common theme is “Coach” – teachers reshuffle staff away from PE and extracurriculars to cover the new subject requirement.</a:t>
            </a:r>
          </a:p>
        </p:txBody>
      </p:sp>
      <p:sp>
        <p:nvSpPr>
          <p:cNvPr id="4" name="Slide Number Placeholder 3"/>
          <p:cNvSpPr>
            <a:spLocks noGrp="1"/>
          </p:cNvSpPr>
          <p:nvPr>
            <p:ph type="sldNum" sz="quarter" idx="5"/>
          </p:nvPr>
        </p:nvSpPr>
        <p:spPr/>
        <p:txBody>
          <a:bodyPr/>
          <a:lstStyle/>
          <a:p>
            <a:fld id="{FAABC6A1-8937-4C88-A18E-C663B79A30F9}" type="slidenum">
              <a:rPr lang="en-US" smtClean="0"/>
              <a:t>11</a:t>
            </a:fld>
            <a:endParaRPr lang="en-US"/>
          </a:p>
        </p:txBody>
      </p:sp>
    </p:spTree>
    <p:extLst>
      <p:ext uri="{BB962C8B-B14F-4D97-AF65-F5344CB8AC3E}">
        <p14:creationId xmlns:p14="http://schemas.microsoft.com/office/powerpoint/2010/main" val="2546507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is no standardization on how this is handled. Every subject in the “Financial Literacy” umbrella has multiple sets of standards published by organizations fighting the same donation dollars. When states adopt standards themselves, they also make tons of changes – I’ve never seen two states that have the same sets of standards for what should be included in a “personal finance” or even “Accounting” class.</a:t>
            </a:r>
          </a:p>
          <a:p>
            <a:br>
              <a:rPr lang="en-US" dirty="0"/>
            </a:br>
            <a:r>
              <a:rPr lang="en-US" dirty="0"/>
              <a:t>There are basically 4 big players on the national stage, and I make it my business to keep tabs on their recommendations. </a:t>
            </a:r>
          </a:p>
          <a:p>
            <a:endParaRPr lang="en-US" dirty="0"/>
          </a:p>
          <a:p>
            <a:r>
              <a:rPr lang="en-US" dirty="0"/>
              <a:t>For Personal Finance, the biggest name is the Jumpstart Coalition, which has been working since the 90’s to develop and propagate standards for Personal Finance at the national level. Most states that follow National standards are working off the Jumpstart recommendations.</a:t>
            </a:r>
          </a:p>
          <a:p>
            <a:endParaRPr lang="en-US" dirty="0"/>
          </a:p>
          <a:p>
            <a:r>
              <a:rPr lang="en-US" dirty="0"/>
              <a:t>For Economics, the Council for Economic Education is the big player, and have been for over 70 years. They made big pushes since the 90’s to make Economics a required class in high schools, and did a lot of good work getting most states more or less on the same page</a:t>
            </a:r>
          </a:p>
          <a:p>
            <a:endParaRPr lang="en-US" dirty="0"/>
          </a:p>
          <a:p>
            <a:r>
              <a:rPr lang="en-US" dirty="0"/>
              <a:t>Business is a bit muddier. I tend to focus on the National Business Education Association, which publishes a comprehensive set of standards just focused on the business topics. Advance CTE also publishes their own standards – I don’t refer to them quite as often because their scope is so much bigger (covering basically all CTE), but there is a lot of overlap between the two.</a:t>
            </a:r>
          </a:p>
          <a:p>
            <a:endParaRPr lang="en-US" dirty="0"/>
          </a:p>
          <a:p>
            <a:r>
              <a:rPr lang="en-US" dirty="0"/>
              <a:t>The big problem here is in the small notes – all three of these big players are focused on improving </a:t>
            </a:r>
            <a:r>
              <a:rPr lang="en-US" dirty="0" err="1"/>
              <a:t>FinLit</a:t>
            </a:r>
            <a:r>
              <a:rPr lang="en-US" dirty="0"/>
              <a:t>, but they really don’t seem to like each other. </a:t>
            </a:r>
          </a:p>
          <a:p>
            <a:endParaRPr lang="en-US" dirty="0"/>
          </a:p>
          <a:p>
            <a:r>
              <a:rPr lang="en-US" dirty="0"/>
              <a:t>Jumpstart has been publishing their </a:t>
            </a:r>
            <a:r>
              <a:rPr lang="en-US" dirty="0" err="1"/>
              <a:t>pfin</a:t>
            </a:r>
            <a:r>
              <a:rPr lang="en-US" dirty="0"/>
              <a:t> standards since the 90s, and have a huge level of penetration in the states. I have no idea why the Council for Economic Education started publishing another competing set of standards in 2013, because it is out of their wheelhouse and just makes the mission of both organizations more difficult.</a:t>
            </a:r>
          </a:p>
          <a:p>
            <a:endParaRPr lang="en-US" dirty="0"/>
          </a:p>
          <a:p>
            <a:r>
              <a:rPr lang="en-US" dirty="0"/>
              <a:t>NBEA has a lot of penetration with business teachers, but as far as I can tell, they don’t talk to either of the big players. For some reason, they decided to also publish their own set of National Standards for both Personal Finance and Economics – again jumping out of their comfort zone to step on the toes of the other big players.</a:t>
            </a:r>
          </a:p>
          <a:p>
            <a:endParaRPr lang="en-US" dirty="0"/>
          </a:p>
          <a:p>
            <a:endParaRPr lang="en-US" dirty="0"/>
          </a:p>
          <a:p>
            <a:r>
              <a:rPr lang="en-US" dirty="0"/>
              <a:t>So this really presents a pretty clear picture of both a pretty serious problem, but also gives individual districts and states a really powerful hint on the best way to approach teaching all 6 subjects. The Economic promoters and Business promoters both feel comfortable sticking their fingers in the Personal Finance pie because the way these subjects need to be approached by the teachers is all heavily interrelated.</a:t>
            </a:r>
          </a:p>
        </p:txBody>
      </p:sp>
      <p:sp>
        <p:nvSpPr>
          <p:cNvPr id="4" name="Slide Number Placeholder 3"/>
          <p:cNvSpPr>
            <a:spLocks noGrp="1"/>
          </p:cNvSpPr>
          <p:nvPr>
            <p:ph type="sldNum" sz="quarter" idx="5"/>
          </p:nvPr>
        </p:nvSpPr>
        <p:spPr/>
        <p:txBody>
          <a:bodyPr/>
          <a:lstStyle/>
          <a:p>
            <a:fld id="{FAABC6A1-8937-4C88-A18E-C663B79A30F9}" type="slidenum">
              <a:rPr lang="en-US" smtClean="0"/>
              <a:t>12</a:t>
            </a:fld>
            <a:endParaRPr lang="en-US"/>
          </a:p>
        </p:txBody>
      </p:sp>
    </p:spTree>
    <p:extLst>
      <p:ext uri="{BB962C8B-B14F-4D97-AF65-F5344CB8AC3E}">
        <p14:creationId xmlns:p14="http://schemas.microsoft.com/office/powerpoint/2010/main" val="2979037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 to look at the National level of what the biggest names in financial literacy are suggesting, and how these play off each other.</a:t>
            </a:r>
            <a:br>
              <a:rPr lang="en-US" dirty="0"/>
            </a:br>
            <a:br>
              <a:rPr lang="en-US" dirty="0"/>
            </a:br>
            <a:r>
              <a:rPr lang="en-US" dirty="0"/>
              <a:t>There are basically 4 big players on the national stage, and I make it my business to keep tabs on their recommendations. </a:t>
            </a:r>
          </a:p>
          <a:p>
            <a:endParaRPr lang="en-US" dirty="0"/>
          </a:p>
          <a:p>
            <a:r>
              <a:rPr lang="en-US" dirty="0"/>
              <a:t>For Personal Finance, the biggest name is the Jumpstart Coalition, which has been working since the 90’s to develop and propagate standards for Personal Finance at the national level. Most states that follow National standards are working off the Jumpstart recommendations.</a:t>
            </a:r>
          </a:p>
          <a:p>
            <a:endParaRPr lang="en-US" dirty="0"/>
          </a:p>
          <a:p>
            <a:r>
              <a:rPr lang="en-US" dirty="0"/>
              <a:t>For Economics, the Council for Economic Education is the big player, and have been for over 70 years. They made big pushes since the 90’s to make Economics a required class in high schools, and did a lot of good work getting most states more or less on the same page</a:t>
            </a:r>
          </a:p>
          <a:p>
            <a:endParaRPr lang="en-US" dirty="0"/>
          </a:p>
          <a:p>
            <a:r>
              <a:rPr lang="en-US" dirty="0"/>
              <a:t>Business is a bit muddier. I tend to focus on the National Business Education Association, which publishes a comprehensive set of standards just focused on the business topics. Advance CTE also publishes their own standards – I don’t refer to them quite as often because their scope is so much bigger (covering basically all CTE), but there is a lot of overlap between the two.</a:t>
            </a:r>
          </a:p>
          <a:p>
            <a:endParaRPr lang="en-US" dirty="0"/>
          </a:p>
          <a:p>
            <a:r>
              <a:rPr lang="en-US" dirty="0"/>
              <a:t>The big problem here is in the small notes – all three of these big players are focused on improving </a:t>
            </a:r>
            <a:r>
              <a:rPr lang="en-US" dirty="0" err="1"/>
              <a:t>FinLit</a:t>
            </a:r>
            <a:r>
              <a:rPr lang="en-US" dirty="0"/>
              <a:t>, but they really don’t seem to like each other. </a:t>
            </a:r>
          </a:p>
          <a:p>
            <a:endParaRPr lang="en-US" dirty="0"/>
          </a:p>
          <a:p>
            <a:r>
              <a:rPr lang="en-US" dirty="0"/>
              <a:t>Jumpstart has been publishing their </a:t>
            </a:r>
            <a:r>
              <a:rPr lang="en-US" dirty="0" err="1"/>
              <a:t>pfin</a:t>
            </a:r>
            <a:r>
              <a:rPr lang="en-US" dirty="0"/>
              <a:t> standards since the 90s, and have a huge level of penetration in the states. I have no idea why the Council for Economic Education started publishing another competing set of standards in 2013, because it is out of their wheelhouse and just makes the mission of both organizations more difficult.</a:t>
            </a:r>
          </a:p>
          <a:p>
            <a:endParaRPr lang="en-US" dirty="0"/>
          </a:p>
          <a:p>
            <a:r>
              <a:rPr lang="en-US" dirty="0"/>
              <a:t>NBEA has a lot of penetration with business teachers, but as far as I can tell, they don’t talk to either of the big players. For some reason, they decided to also publish their own set of National Standards for both Personal Finance and Economics – again jumping out of their comfort zone to step on the toes of the other big players.</a:t>
            </a:r>
          </a:p>
          <a:p>
            <a:endParaRPr lang="en-US" dirty="0"/>
          </a:p>
          <a:p>
            <a:endParaRPr lang="en-US" dirty="0"/>
          </a:p>
          <a:p>
            <a:r>
              <a:rPr lang="en-US" dirty="0"/>
              <a:t>So this really presents a pretty clear picture of both a pretty serious problem, but also gives individual districts and states a really powerful hint on the best way to approach teaching all 6 subjects. The Economic promoters and Business promoters both feel comfortable sticking their fingers in the Personal Finance pie because the way these subjects need to be approached by the teachers is all heavily interrelated.</a:t>
            </a:r>
          </a:p>
        </p:txBody>
      </p:sp>
      <p:sp>
        <p:nvSpPr>
          <p:cNvPr id="4" name="Slide Number Placeholder 3"/>
          <p:cNvSpPr>
            <a:spLocks noGrp="1"/>
          </p:cNvSpPr>
          <p:nvPr>
            <p:ph type="sldNum" sz="quarter" idx="5"/>
          </p:nvPr>
        </p:nvSpPr>
        <p:spPr/>
        <p:txBody>
          <a:bodyPr/>
          <a:lstStyle/>
          <a:p>
            <a:fld id="{FAABC6A1-8937-4C88-A18E-C663B79A30F9}" type="slidenum">
              <a:rPr lang="en-US" smtClean="0"/>
              <a:t>13</a:t>
            </a:fld>
            <a:endParaRPr lang="en-US"/>
          </a:p>
        </p:txBody>
      </p:sp>
    </p:spTree>
    <p:extLst>
      <p:ext uri="{BB962C8B-B14F-4D97-AF65-F5344CB8AC3E}">
        <p14:creationId xmlns:p14="http://schemas.microsoft.com/office/powerpoint/2010/main" val="297903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362978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627421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713561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11/14/2019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334125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951443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125374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1613762"/>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p:spPr>
        <p:style>
          <a:lnRef idx="3">
            <a:schemeClr val="lt1"/>
          </a:lnRef>
          <a:fillRef idx="1">
            <a:schemeClr val="accent3"/>
          </a:fillRef>
          <a:effectRef idx="1">
            <a:schemeClr val="accent3"/>
          </a:effectRef>
          <a:fontRef idx="minor">
            <a:schemeClr val="lt1"/>
          </a:fontRef>
        </p:style>
      </p:sp>
      <p:sp>
        <p:nvSpPr>
          <p:cNvPr id="2" name="Title 1"/>
          <p:cNvSpPr>
            <a:spLocks noGrp="1"/>
          </p:cNvSpPr>
          <p:nvPr>
            <p:ph type="title"/>
          </p:nvPr>
        </p:nvSpPr>
        <p:spPr>
          <a:xfrm>
            <a:off x="837911" y="0"/>
            <a:ext cx="10571998" cy="970450"/>
          </a:xfrm>
        </p:spPr>
        <p:txBody>
          <a:bodyPr/>
          <a:lstStyle>
            <a:lvl1pPr>
              <a:defRPr>
                <a:latin typeface="Roboto Slab" pitchFamily="2" charset="0"/>
                <a:ea typeface="Roboto Slab" pitchFamily="2" charset="0"/>
              </a:defRPr>
            </a:lvl1pPr>
          </a:lstStyle>
          <a:p>
            <a:r>
              <a:rPr lang="en-US" dirty="0"/>
              <a:t>Click to edit Master title style</a:t>
            </a:r>
          </a:p>
        </p:txBody>
      </p:sp>
      <p:sp>
        <p:nvSpPr>
          <p:cNvPr id="3" name="Content Placeholder 2"/>
          <p:cNvSpPr>
            <a:spLocks noGrp="1"/>
          </p:cNvSpPr>
          <p:nvPr>
            <p:ph idx="1"/>
          </p:nvPr>
        </p:nvSpPr>
        <p:spPr>
          <a:xfrm>
            <a:off x="790800" y="1482579"/>
            <a:ext cx="10554574" cy="4756090"/>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714536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5373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13952" y="0"/>
            <a:ext cx="12192000" cy="1660854"/>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p:spPr>
        <p:style>
          <a:lnRef idx="3">
            <a:schemeClr val="lt1"/>
          </a:lnRef>
          <a:fillRef idx="1">
            <a:schemeClr val="accent3"/>
          </a:fillRef>
          <a:effectRef idx="1">
            <a:schemeClr val="accent3"/>
          </a:effectRef>
          <a:fontRef idx="minor">
            <a:schemeClr val="lt1"/>
          </a:fontRef>
        </p:style>
      </p:sp>
      <p:sp>
        <p:nvSpPr>
          <p:cNvPr id="2" name="Title 1"/>
          <p:cNvSpPr>
            <a:spLocks noGrp="1"/>
          </p:cNvSpPr>
          <p:nvPr>
            <p:ph type="title"/>
          </p:nvPr>
        </p:nvSpPr>
        <p:spPr>
          <a:xfrm>
            <a:off x="810000" y="154091"/>
            <a:ext cx="10571998" cy="970450"/>
          </a:xfrm>
        </p:spPr>
        <p:txBody>
          <a:bodyPr/>
          <a:lstStyle>
            <a:lvl1pPr>
              <a:defRPr>
                <a:latin typeface="Roboto Slab" pitchFamily="2" charset="0"/>
                <a:ea typeface="Roboto Slab" pitchFamily="2" charset="0"/>
              </a:defRPr>
            </a:lvl1pPr>
          </a:lstStyle>
          <a:p>
            <a:r>
              <a:rPr lang="en-US" dirty="0"/>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7415" y="2222287"/>
            <a:ext cx="5194583" cy="3638764"/>
          </a:xfrm>
        </p:spPr>
        <p:txBody>
          <a:bodyPr>
            <a:normAutofit/>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7302355-E14B-8545-A8F8-0FE83CC9D524}" type="datetimeFigureOut">
              <a:rPr lang="en-US" smtClean="0"/>
              <a:pPr/>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851153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4C0A1CF-D013-4571-90F4-1114D909F213}"/>
              </a:ext>
            </a:extLst>
          </p:cNvPr>
          <p:cNvSpPr/>
          <p:nvPr userDrawn="1"/>
        </p:nvSpPr>
        <p:spPr bwMode="auto">
          <a:xfrm>
            <a:off x="-13952" y="0"/>
            <a:ext cx="12192000" cy="1660854"/>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p:spPr>
        <p:style>
          <a:lnRef idx="3">
            <a:schemeClr val="lt1"/>
          </a:lnRef>
          <a:fillRef idx="1">
            <a:schemeClr val="accent3"/>
          </a:fillRef>
          <a:effectRef idx="1">
            <a:schemeClr val="accent3"/>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58237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57874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78977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678331"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97398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11/14/2019</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3453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D1E5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11/14/2019</a:t>
            </a:fld>
            <a:endParaRPr lang="en-US" dirty="0"/>
          </a:p>
        </p:txBody>
      </p:sp>
      <p:pic>
        <p:nvPicPr>
          <p:cNvPr id="7" name="Picture 6">
            <a:extLst>
              <a:ext uri="{FF2B5EF4-FFF2-40B4-BE49-F238E27FC236}">
                <a16:creationId xmlns:a16="http://schemas.microsoft.com/office/drawing/2014/main" id="{D45BB951-C240-4865-A3A6-5537E5A24C38}"/>
              </a:ext>
            </a:extLst>
          </p:cNvPr>
          <p:cNvPicPr>
            <a:picLocks noChangeAspect="1"/>
          </p:cNvPicPr>
          <p:nvPr userDrawn="1"/>
        </p:nvPicPr>
        <p:blipFill>
          <a:blip r:embed="rId16"/>
          <a:stretch>
            <a:fillRect/>
          </a:stretch>
        </p:blipFill>
        <p:spPr>
          <a:xfrm>
            <a:off x="10081587" y="6127015"/>
            <a:ext cx="1998767" cy="730985"/>
          </a:xfrm>
          <a:prstGeom prst="rect">
            <a:avLst/>
          </a:prstGeom>
        </p:spPr>
      </p:pic>
    </p:spTree>
    <p:extLst>
      <p:ext uri="{BB962C8B-B14F-4D97-AF65-F5344CB8AC3E}">
        <p14:creationId xmlns:p14="http://schemas.microsoft.com/office/powerpoint/2010/main" val="1038241631"/>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ransition spd="slow">
    <p:push dir="u"/>
  </p:transition>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9422" y="5873119"/>
            <a:ext cx="11037247" cy="73866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lIns="121917" tIns="60958" rIns="121917" bIns="60958" rtlCol="0">
            <a:spAutoFit/>
          </a:bodyPr>
          <a:lstStyle/>
          <a:p>
            <a:pPr algn="ctr"/>
            <a:r>
              <a:rPr lang="en-CA" sz="2000" dirty="0"/>
              <a:t>The </a:t>
            </a:r>
            <a:r>
              <a:rPr lang="en-CA" sz="2000" i="1" dirty="0">
                <a:solidFill>
                  <a:srgbClr val="FF0000"/>
                </a:solidFill>
              </a:rPr>
              <a:t>NEW</a:t>
            </a:r>
            <a:r>
              <a:rPr lang="en-CA" sz="2000" dirty="0"/>
              <a:t> Way to Teach </a:t>
            </a:r>
          </a:p>
          <a:p>
            <a:pPr algn="ctr"/>
            <a:r>
              <a:rPr lang="en-CA" sz="2000" dirty="0"/>
              <a:t>Business, Personal Finance, &amp; Economics</a:t>
            </a:r>
            <a:endParaRPr lang="en-CA" sz="2800" dirty="0"/>
          </a:p>
        </p:txBody>
      </p:sp>
      <p:sp>
        <p:nvSpPr>
          <p:cNvPr id="5" name="Title 1">
            <a:extLst>
              <a:ext uri="{FF2B5EF4-FFF2-40B4-BE49-F238E27FC236}">
                <a16:creationId xmlns:a16="http://schemas.microsoft.com/office/drawing/2014/main" id="{9483453A-F6F5-421F-B1C2-98C6FB9EBC13}"/>
              </a:ext>
            </a:extLst>
          </p:cNvPr>
          <p:cNvSpPr txBox="1">
            <a:spLocks/>
          </p:cNvSpPr>
          <p:nvPr/>
        </p:nvSpPr>
        <p:spPr>
          <a:xfrm>
            <a:off x="438540" y="1446245"/>
            <a:ext cx="3620276" cy="364723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0" dirty="0">
                <a:latin typeface="Roboto" panose="02000000000000000000" pitchFamily="2" charset="0"/>
                <a:ea typeface="Roboto" panose="02000000000000000000" pitchFamily="2" charset="0"/>
              </a:rPr>
              <a:t>Many schools have Biology Labs, but does yours have a </a:t>
            </a:r>
            <a:r>
              <a:rPr lang="en-US" sz="2800" dirty="0">
                <a:latin typeface="Roboto" panose="02000000000000000000" pitchFamily="2" charset="0"/>
                <a:ea typeface="Roboto" panose="02000000000000000000" pitchFamily="2" charset="0"/>
              </a:rPr>
              <a:t>Personal Finance Lab</a:t>
            </a:r>
            <a:r>
              <a:rPr lang="en-US" sz="2800" b="0" dirty="0">
                <a:latin typeface="Roboto" panose="02000000000000000000" pitchFamily="2" charset="0"/>
                <a:ea typeface="Roboto" panose="02000000000000000000" pitchFamily="2" charset="0"/>
              </a:rPr>
              <a:t>?</a:t>
            </a:r>
          </a:p>
        </p:txBody>
      </p:sp>
      <p:pic>
        <p:nvPicPr>
          <p:cNvPr id="6" name="Picture 5">
            <a:extLst>
              <a:ext uri="{FF2B5EF4-FFF2-40B4-BE49-F238E27FC236}">
                <a16:creationId xmlns:a16="http://schemas.microsoft.com/office/drawing/2014/main" id="{A5FD67DF-E7BF-40CC-9771-4B36D3F572ED}"/>
              </a:ext>
            </a:extLst>
          </p:cNvPr>
          <p:cNvPicPr>
            <a:picLocks noChangeAspect="1"/>
          </p:cNvPicPr>
          <p:nvPr/>
        </p:nvPicPr>
        <p:blipFill rotWithShape="1">
          <a:blip r:embed="rId2"/>
          <a:srcRect l="352" t="13797" r="7441" b="36179"/>
          <a:stretch/>
        </p:blipFill>
        <p:spPr>
          <a:xfrm>
            <a:off x="4727899" y="567301"/>
            <a:ext cx="6492240" cy="4663440"/>
          </a:xfrm>
          <a:prstGeom prst="rect">
            <a:avLst/>
          </a:prstGeom>
        </p:spPr>
      </p:pic>
    </p:spTree>
    <p:extLst>
      <p:ext uri="{BB962C8B-B14F-4D97-AF65-F5344CB8AC3E}">
        <p14:creationId xmlns:p14="http://schemas.microsoft.com/office/powerpoint/2010/main" val="152391465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3">
            <a:extLst>
              <a:ext uri="{28A0092B-C50C-407E-A947-70E740481C1C}">
                <a14:useLocalDpi xmlns:a14="http://schemas.microsoft.com/office/drawing/2010/main" val="0"/>
              </a:ext>
            </a:extLst>
          </a:blip>
          <a:srcRect r="42579"/>
          <a:stretch/>
        </p:blipFill>
        <p:spPr bwMode="auto">
          <a:xfrm>
            <a:off x="4096139" y="1846325"/>
            <a:ext cx="7051980" cy="2082654"/>
          </a:xfrm>
          <a:prstGeom prst="rect">
            <a:avLst/>
          </a:prstGeom>
          <a:noFill/>
          <a:ln w="28575">
            <a:solidFill>
              <a:srgbClr val="0070C0"/>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494523" y="4135740"/>
            <a:ext cx="7536310" cy="2341106"/>
          </a:xfrm>
          <a:prstGeom prst="rect">
            <a:avLst/>
          </a:prstGeom>
        </p:spPr>
      </p:pic>
      <p:pic>
        <p:nvPicPr>
          <p:cNvPr id="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01609" y="3042276"/>
            <a:ext cx="3673130" cy="2890878"/>
          </a:xfrm>
          <a:prstGeom prst="rect">
            <a:avLst/>
          </a:prstGeom>
          <a:noFill/>
          <a:ln w="28575">
            <a:solidFill>
              <a:srgbClr val="0070C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Oval 9"/>
          <p:cNvSpPr/>
          <p:nvPr/>
        </p:nvSpPr>
        <p:spPr>
          <a:xfrm>
            <a:off x="1157588" y="5699214"/>
            <a:ext cx="4215970" cy="6563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a:p>
        </p:txBody>
      </p:sp>
      <p:sp>
        <p:nvSpPr>
          <p:cNvPr id="12" name="Title 1">
            <a:extLst>
              <a:ext uri="{FF2B5EF4-FFF2-40B4-BE49-F238E27FC236}">
                <a16:creationId xmlns:a16="http://schemas.microsoft.com/office/drawing/2014/main" id="{C7A10CF0-30F4-4655-8CFA-B0DABDE1C6C8}"/>
              </a:ext>
            </a:extLst>
          </p:cNvPr>
          <p:cNvSpPr>
            <a:spLocks noGrp="1"/>
          </p:cNvSpPr>
          <p:nvPr>
            <p:ph type="title"/>
          </p:nvPr>
        </p:nvSpPr>
        <p:spPr>
          <a:xfrm>
            <a:off x="837911" y="0"/>
            <a:ext cx="10571998" cy="970450"/>
          </a:xfrm>
        </p:spPr>
        <p:txBody>
          <a:bodyPr/>
          <a:lstStyle/>
          <a:p>
            <a:r>
              <a:rPr lang="en-US" dirty="0"/>
              <a:t>Fast Forward To Today</a:t>
            </a:r>
            <a:r>
              <a:rPr lang="is-IS" dirty="0"/>
              <a:t>…</a:t>
            </a:r>
            <a:endParaRPr lang="en-US" dirty="0"/>
          </a:p>
        </p:txBody>
      </p:sp>
    </p:spTree>
    <p:extLst>
      <p:ext uri="{BB962C8B-B14F-4D97-AF65-F5344CB8AC3E}">
        <p14:creationId xmlns:p14="http://schemas.microsoft.com/office/powerpoint/2010/main" val="3335578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161C-3529-459E-B1C2-52D569BD568A}"/>
              </a:ext>
            </a:extLst>
          </p:cNvPr>
          <p:cNvSpPr>
            <a:spLocks noGrp="1"/>
          </p:cNvSpPr>
          <p:nvPr>
            <p:ph type="title"/>
          </p:nvPr>
        </p:nvSpPr>
        <p:spPr/>
        <p:txBody>
          <a:bodyPr/>
          <a:lstStyle/>
          <a:p>
            <a:r>
              <a:rPr lang="en-US" dirty="0"/>
              <a:t>The “Coach” Problem</a:t>
            </a:r>
          </a:p>
        </p:txBody>
      </p:sp>
      <p:sp>
        <p:nvSpPr>
          <p:cNvPr id="4" name="Content Placeholder 3">
            <a:extLst>
              <a:ext uri="{FF2B5EF4-FFF2-40B4-BE49-F238E27FC236}">
                <a16:creationId xmlns:a16="http://schemas.microsoft.com/office/drawing/2014/main" id="{B6163283-F8EC-4C6C-B318-F9095A26D76A}"/>
              </a:ext>
            </a:extLst>
          </p:cNvPr>
          <p:cNvSpPr>
            <a:spLocks noGrp="1"/>
          </p:cNvSpPr>
          <p:nvPr>
            <p:ph sz="half" idx="1"/>
          </p:nvPr>
        </p:nvSpPr>
        <p:spPr/>
        <p:txBody>
          <a:bodyPr/>
          <a:lstStyle/>
          <a:p>
            <a:r>
              <a:rPr lang="en-US" dirty="0"/>
              <a:t>State passes requirement that Personal Finance or Economics be taught in schools</a:t>
            </a:r>
          </a:p>
          <a:p>
            <a:endParaRPr lang="en-US" dirty="0"/>
          </a:p>
          <a:p>
            <a:r>
              <a:rPr lang="en-US" dirty="0"/>
              <a:t>…But no (or very little) funding is allocated to support it</a:t>
            </a:r>
          </a:p>
          <a:p>
            <a:endParaRPr lang="en-US" dirty="0"/>
          </a:p>
          <a:p>
            <a:r>
              <a:rPr lang="en-US" dirty="0"/>
              <a:t>Schools do not have resources to hire new teacher (and very few may even exist), so “Coach” gets an extra class to teach – with whatever resources they can find</a:t>
            </a:r>
          </a:p>
        </p:txBody>
      </p:sp>
      <p:pic>
        <p:nvPicPr>
          <p:cNvPr id="9" name="Content Placeholder 8" descr="A person playing a game of baseball&#10;&#10;Description automatically generated">
            <a:extLst>
              <a:ext uri="{FF2B5EF4-FFF2-40B4-BE49-F238E27FC236}">
                <a16:creationId xmlns:a16="http://schemas.microsoft.com/office/drawing/2014/main" id="{C8A01306-B893-4592-AD62-C15F07117969}"/>
              </a:ext>
            </a:extLst>
          </p:cNvPr>
          <p:cNvPicPr>
            <a:picLocks noGrp="1" noChangeAspect="1"/>
          </p:cNvPicPr>
          <p:nvPr>
            <p:ph sz="half" idx="2"/>
          </p:nvPr>
        </p:nvPicPr>
        <p:blipFill>
          <a:blip r:embed="rId3"/>
          <a:stretch>
            <a:fillRect/>
          </a:stretch>
        </p:blipFill>
        <p:spPr>
          <a:xfrm>
            <a:off x="7529804" y="2651376"/>
            <a:ext cx="2790618" cy="2790618"/>
          </a:xfrm>
        </p:spPr>
      </p:pic>
    </p:spTree>
    <p:extLst>
      <p:ext uri="{BB962C8B-B14F-4D97-AF65-F5344CB8AC3E}">
        <p14:creationId xmlns:p14="http://schemas.microsoft.com/office/powerpoint/2010/main" val="235603857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453A-F6F5-421F-B1C2-98C6FB9EBC13}"/>
              </a:ext>
            </a:extLst>
          </p:cNvPr>
          <p:cNvSpPr>
            <a:spLocks noGrp="1"/>
          </p:cNvSpPr>
          <p:nvPr>
            <p:ph type="title"/>
          </p:nvPr>
        </p:nvSpPr>
        <p:spPr>
          <a:xfrm>
            <a:off x="238119" y="0"/>
            <a:ext cx="11694266" cy="970450"/>
          </a:xfrm>
        </p:spPr>
        <p:txBody>
          <a:bodyPr/>
          <a:lstStyle/>
          <a:p>
            <a:r>
              <a:rPr lang="en-US" dirty="0"/>
              <a:t>Why this is so Hard: Many Different Standards</a:t>
            </a:r>
          </a:p>
        </p:txBody>
      </p:sp>
      <p:sp>
        <p:nvSpPr>
          <p:cNvPr id="3" name="Content Placeholder 2">
            <a:extLst>
              <a:ext uri="{FF2B5EF4-FFF2-40B4-BE49-F238E27FC236}">
                <a16:creationId xmlns:a16="http://schemas.microsoft.com/office/drawing/2014/main" id="{A2611871-CA0C-4762-9F7B-977441142871}"/>
              </a:ext>
            </a:extLst>
          </p:cNvPr>
          <p:cNvSpPr>
            <a:spLocks noGrp="1"/>
          </p:cNvSpPr>
          <p:nvPr>
            <p:ph idx="1"/>
          </p:nvPr>
        </p:nvSpPr>
        <p:spPr/>
        <p:txBody>
          <a:bodyPr>
            <a:noAutofit/>
          </a:bodyPr>
          <a:lstStyle/>
          <a:p>
            <a:r>
              <a:rPr lang="en-US" sz="2400" dirty="0"/>
              <a:t>Personal Finance / Financial Literacy: Jumpstart Coalition</a:t>
            </a:r>
          </a:p>
          <a:p>
            <a:pPr lvl="1"/>
            <a:r>
              <a:rPr lang="en-US" sz="2000" dirty="0"/>
              <a:t>Other standards published by NBEA and Council on Economic Education</a:t>
            </a:r>
            <a:endParaRPr lang="en-US" sz="2400" dirty="0"/>
          </a:p>
          <a:p>
            <a:r>
              <a:rPr lang="en-US" sz="2400" dirty="0"/>
              <a:t>Economics: Council for Economic Education</a:t>
            </a:r>
          </a:p>
          <a:p>
            <a:pPr lvl="1"/>
            <a:r>
              <a:rPr lang="en-US" sz="2000" dirty="0"/>
              <a:t>Other standards published by NBEA</a:t>
            </a:r>
            <a:endParaRPr lang="en-US" sz="2400" dirty="0"/>
          </a:p>
          <a:p>
            <a:r>
              <a:rPr lang="en-US" sz="2400" dirty="0"/>
              <a:t>Business: National Business Education Association</a:t>
            </a:r>
          </a:p>
          <a:p>
            <a:pPr lvl="2"/>
            <a:r>
              <a:rPr lang="en-US" sz="1800" dirty="0"/>
              <a:t>Accounting</a:t>
            </a:r>
          </a:p>
          <a:p>
            <a:pPr lvl="2"/>
            <a:r>
              <a:rPr lang="en-US" sz="1800" dirty="0"/>
              <a:t>Management</a:t>
            </a:r>
          </a:p>
          <a:p>
            <a:pPr lvl="2"/>
            <a:r>
              <a:rPr lang="en-US" sz="1800" dirty="0"/>
              <a:t>Marketing</a:t>
            </a:r>
          </a:p>
          <a:p>
            <a:pPr lvl="1"/>
            <a:r>
              <a:rPr lang="en-US" sz="2000" dirty="0"/>
              <a:t>Also Standards Published by Advance CTE</a:t>
            </a:r>
          </a:p>
          <a:p>
            <a:r>
              <a:rPr lang="en-US" sz="2200" dirty="0"/>
              <a:t>…Plus dozens of state standards!</a:t>
            </a:r>
          </a:p>
        </p:txBody>
      </p:sp>
    </p:spTree>
    <p:extLst>
      <p:ext uri="{BB962C8B-B14F-4D97-AF65-F5344CB8AC3E}">
        <p14:creationId xmlns:p14="http://schemas.microsoft.com/office/powerpoint/2010/main" val="675766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453A-F6F5-421F-B1C2-98C6FB9EBC13}"/>
              </a:ext>
            </a:extLst>
          </p:cNvPr>
          <p:cNvSpPr>
            <a:spLocks noGrp="1"/>
          </p:cNvSpPr>
          <p:nvPr>
            <p:ph type="title"/>
          </p:nvPr>
        </p:nvSpPr>
        <p:spPr>
          <a:xfrm>
            <a:off x="238119" y="0"/>
            <a:ext cx="11694266" cy="970450"/>
          </a:xfrm>
        </p:spPr>
        <p:txBody>
          <a:bodyPr/>
          <a:lstStyle/>
          <a:p>
            <a:r>
              <a:rPr lang="en-US" dirty="0"/>
              <a:t>State Level Variations in Requirements</a:t>
            </a:r>
            <a:r>
              <a:rPr lang="is-IS" dirty="0"/>
              <a:t>…</a:t>
            </a:r>
            <a:endParaRPr lang="en-US" dirty="0"/>
          </a:p>
        </p:txBody>
      </p:sp>
      <p:sp>
        <p:nvSpPr>
          <p:cNvPr id="5" name="Text Placeholder 5">
            <a:extLst>
              <a:ext uri="{FF2B5EF4-FFF2-40B4-BE49-F238E27FC236}">
                <a16:creationId xmlns:a16="http://schemas.microsoft.com/office/drawing/2014/main" id="{05452223-E3E4-4612-9683-A8805444941B}"/>
              </a:ext>
            </a:extLst>
          </p:cNvPr>
          <p:cNvSpPr txBox="1">
            <a:spLocks/>
          </p:cNvSpPr>
          <p:nvPr/>
        </p:nvSpPr>
        <p:spPr>
          <a:xfrm>
            <a:off x="550319" y="2166758"/>
            <a:ext cx="3021626" cy="576262"/>
          </a:xfrm>
          <a:prstGeom prst="rect">
            <a:avLst/>
          </a:prstGeom>
          <a:effectLst>
            <a:outerShdw blurRad="50800" dir="14400000">
              <a:srgbClr val="000000">
                <a:alpha val="40000"/>
              </a:srgbClr>
            </a:outerShdw>
          </a:effectLst>
        </p:spPr>
        <p:txBody>
          <a:bodyPr vert="horz" lIns="91440" tIns="45720" rIns="91440" bIns="45720" rtlCol="0" anchor="ct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None/>
            </a:pPr>
            <a:r>
              <a:rPr lang="en-US" sz="3200" dirty="0">
                <a:latin typeface="Roboto" panose="02000000000000000000" pitchFamily="2" charset="0"/>
                <a:ea typeface="Roboto" panose="02000000000000000000" pitchFamily="2" charset="0"/>
              </a:rPr>
              <a:t>   California</a:t>
            </a:r>
          </a:p>
        </p:txBody>
      </p:sp>
      <p:pic>
        <p:nvPicPr>
          <p:cNvPr id="6" name="Picture 2" descr="https://content.personalfinancelab.com/wp-content/uploads/california.png">
            <a:extLst>
              <a:ext uri="{FF2B5EF4-FFF2-40B4-BE49-F238E27FC236}">
                <a16:creationId xmlns:a16="http://schemas.microsoft.com/office/drawing/2014/main" id="{B99AB566-A40C-43E7-A5BF-8C21DFAA87A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226336" y="2907075"/>
            <a:ext cx="1251834" cy="124894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https://content.personalfinancelab.com/wp-content/uploads/texas.png">
            <a:extLst>
              <a:ext uri="{FF2B5EF4-FFF2-40B4-BE49-F238E27FC236}">
                <a16:creationId xmlns:a16="http://schemas.microsoft.com/office/drawing/2014/main" id="{923731D5-06E1-4920-B327-C3A97A1CB0C0}"/>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5273059" y="2883902"/>
            <a:ext cx="1251834" cy="1248943"/>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 Placeholder 5">
            <a:extLst>
              <a:ext uri="{FF2B5EF4-FFF2-40B4-BE49-F238E27FC236}">
                <a16:creationId xmlns:a16="http://schemas.microsoft.com/office/drawing/2014/main" id="{4DBDE063-AF43-41DA-89DA-9075938B2735}"/>
              </a:ext>
            </a:extLst>
          </p:cNvPr>
          <p:cNvSpPr txBox="1">
            <a:spLocks/>
          </p:cNvSpPr>
          <p:nvPr/>
        </p:nvSpPr>
        <p:spPr>
          <a:xfrm>
            <a:off x="4048332" y="2186262"/>
            <a:ext cx="3701288" cy="576262"/>
          </a:xfrm>
          <a:prstGeom prst="rect">
            <a:avLst/>
          </a:prstGeom>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r>
              <a:rPr lang="en-US" sz="3200" dirty="0">
                <a:latin typeface="Roboto" panose="02000000000000000000" pitchFamily="2" charset="0"/>
                <a:ea typeface="Roboto" panose="02000000000000000000" pitchFamily="2" charset="0"/>
              </a:rPr>
              <a:t>Texas</a:t>
            </a:r>
          </a:p>
        </p:txBody>
      </p:sp>
      <p:sp>
        <p:nvSpPr>
          <p:cNvPr id="9" name="Text Placeholder 5">
            <a:extLst>
              <a:ext uri="{FF2B5EF4-FFF2-40B4-BE49-F238E27FC236}">
                <a16:creationId xmlns:a16="http://schemas.microsoft.com/office/drawing/2014/main" id="{919157B4-26AB-4367-925E-FFF3C4398C79}"/>
              </a:ext>
            </a:extLst>
          </p:cNvPr>
          <p:cNvSpPr txBox="1">
            <a:spLocks/>
          </p:cNvSpPr>
          <p:nvPr/>
        </p:nvSpPr>
        <p:spPr>
          <a:xfrm>
            <a:off x="7940393" y="2174875"/>
            <a:ext cx="3701288" cy="576262"/>
          </a:xfrm>
          <a:prstGeom prst="rect">
            <a:avLst/>
          </a:prstGeom>
          <a:effectLst>
            <a:outerShdw blurRad="50800" dir="14400000">
              <a:srgbClr val="000000">
                <a:alpha val="40000"/>
              </a:srgbClr>
            </a:outerShdw>
          </a:effectLst>
        </p:spPr>
        <p:txBody>
          <a:bodyPr vert="horz" lIns="91440" tIns="45720" rIns="91440" bIns="45720" rtlCol="0" anchor="b">
            <a:noAutofit/>
          </a:bodyPr>
          <a:lstStyle>
            <a:lvl1pPr marL="0" indent="0" algn="ctr" defTabSz="457200" rtl="0" eaLnBrk="1" latinLnBrk="0" hangingPunct="1">
              <a:spcBef>
                <a:spcPct val="20000"/>
              </a:spcBef>
              <a:spcAft>
                <a:spcPts val="600"/>
              </a:spcAft>
              <a:buClr>
                <a:schemeClr val="accent1"/>
              </a:buClr>
              <a:buFont typeface="Wingdings 2" charset="2"/>
              <a:buNone/>
              <a:defRPr sz="2000" b="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2000" b="1"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800" b="1"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600" b="1" kern="1200">
                <a:solidFill>
                  <a:schemeClr val="tx1"/>
                </a:solidFill>
                <a:latin typeface="+mn-lt"/>
                <a:ea typeface="+mn-ea"/>
                <a:cs typeface="+mn-cs"/>
              </a:defRPr>
            </a:lvl9pPr>
          </a:lstStyle>
          <a:p>
            <a:r>
              <a:rPr lang="en-US" sz="3200" dirty="0">
                <a:latin typeface="Roboto" panose="02000000000000000000" pitchFamily="2" charset="0"/>
                <a:ea typeface="Roboto" panose="02000000000000000000" pitchFamily="2" charset="0"/>
              </a:rPr>
              <a:t>Utah</a:t>
            </a:r>
          </a:p>
        </p:txBody>
      </p:sp>
      <p:sp>
        <p:nvSpPr>
          <p:cNvPr id="10" name="TextBox 9">
            <a:extLst>
              <a:ext uri="{FF2B5EF4-FFF2-40B4-BE49-F238E27FC236}">
                <a16:creationId xmlns:a16="http://schemas.microsoft.com/office/drawing/2014/main" id="{9730D64B-5F29-4C14-B281-B3492C93D74A}"/>
              </a:ext>
            </a:extLst>
          </p:cNvPr>
          <p:cNvSpPr txBox="1"/>
          <p:nvPr/>
        </p:nvSpPr>
        <p:spPr>
          <a:xfrm>
            <a:off x="0" y="4320073"/>
            <a:ext cx="4245355" cy="1477328"/>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Roboto" panose="02000000000000000000" pitchFamily="2" charset="0"/>
                <a:ea typeface="Roboto" panose="02000000000000000000" pitchFamily="2" charset="0"/>
              </a:rPr>
              <a:t>PFin</a:t>
            </a:r>
            <a:r>
              <a:rPr lang="en-US" dirty="0">
                <a:latin typeface="Roboto" panose="02000000000000000000" pitchFamily="2" charset="0"/>
                <a:ea typeface="Roboto" panose="02000000000000000000" pitchFamily="2" charset="0"/>
              </a:rPr>
              <a:t> – No State Standards</a:t>
            </a:r>
          </a:p>
          <a:p>
            <a:pPr marL="285750" indent="-285750">
              <a:buFont typeface="Arial" panose="020B0604020202020204" pitchFamily="34" charset="0"/>
              <a:buChar char="•"/>
            </a:pP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Econ – Required Class</a:t>
            </a:r>
          </a:p>
          <a:p>
            <a:pPr marL="285750" indent="-285750">
              <a:buFont typeface="Arial" panose="020B0604020202020204" pitchFamily="34" charset="0"/>
              <a:buChar char="•"/>
            </a:pP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Financial Literacy School Rank: </a:t>
            </a:r>
            <a:r>
              <a:rPr lang="en-US" b="1" dirty="0">
                <a:latin typeface="Roboto" panose="02000000000000000000" pitchFamily="2" charset="0"/>
                <a:ea typeface="Roboto" panose="02000000000000000000" pitchFamily="2" charset="0"/>
              </a:rPr>
              <a:t>F</a:t>
            </a:r>
          </a:p>
        </p:txBody>
      </p:sp>
      <p:sp>
        <p:nvSpPr>
          <p:cNvPr id="11" name="TextBox 10">
            <a:extLst>
              <a:ext uri="{FF2B5EF4-FFF2-40B4-BE49-F238E27FC236}">
                <a16:creationId xmlns:a16="http://schemas.microsoft.com/office/drawing/2014/main" id="{B0B8E4E7-7762-4B01-AECF-649B2AC5053F}"/>
              </a:ext>
            </a:extLst>
          </p:cNvPr>
          <p:cNvSpPr txBox="1"/>
          <p:nvPr/>
        </p:nvSpPr>
        <p:spPr>
          <a:xfrm>
            <a:off x="3900835" y="4320073"/>
            <a:ext cx="4248584" cy="1477328"/>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Roboto" panose="02000000000000000000" pitchFamily="2" charset="0"/>
                <a:ea typeface="Roboto" panose="02000000000000000000" pitchFamily="2" charset="0"/>
              </a:rPr>
              <a:t>PFin</a:t>
            </a:r>
            <a:r>
              <a:rPr lang="en-US" dirty="0">
                <a:latin typeface="Roboto" panose="02000000000000000000" pitchFamily="2" charset="0"/>
                <a:ea typeface="Roboto" panose="02000000000000000000" pitchFamily="2" charset="0"/>
              </a:rPr>
              <a:t> – Required Standards + Testing</a:t>
            </a:r>
          </a:p>
          <a:p>
            <a:pPr marL="285750" indent="-285750">
              <a:buFont typeface="Arial" panose="020B0604020202020204" pitchFamily="34" charset="0"/>
              <a:buChar char="•"/>
            </a:pP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Econ – Required Class + Testing</a:t>
            </a:r>
          </a:p>
          <a:p>
            <a:pPr marL="285750" indent="-285750">
              <a:buFont typeface="Arial" panose="020B0604020202020204" pitchFamily="34" charset="0"/>
              <a:buChar char="•"/>
            </a:pP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Financial Literacy School Rank: B</a:t>
            </a:r>
          </a:p>
        </p:txBody>
      </p:sp>
      <p:sp>
        <p:nvSpPr>
          <p:cNvPr id="12" name="TextBox 11">
            <a:extLst>
              <a:ext uri="{FF2B5EF4-FFF2-40B4-BE49-F238E27FC236}">
                <a16:creationId xmlns:a16="http://schemas.microsoft.com/office/drawing/2014/main" id="{595ECB49-C105-4DD7-9D5C-75951C4DC59D}"/>
              </a:ext>
            </a:extLst>
          </p:cNvPr>
          <p:cNvSpPr txBox="1"/>
          <p:nvPr/>
        </p:nvSpPr>
        <p:spPr>
          <a:xfrm>
            <a:off x="8071404" y="4320073"/>
            <a:ext cx="4120596" cy="1477328"/>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Roboto" panose="02000000000000000000" pitchFamily="2" charset="0"/>
                <a:ea typeface="Roboto" panose="02000000000000000000" pitchFamily="2" charset="0"/>
              </a:rPr>
              <a:t>PFin</a:t>
            </a:r>
            <a:r>
              <a:rPr lang="en-US" dirty="0">
                <a:latin typeface="Roboto" panose="02000000000000000000" pitchFamily="2" charset="0"/>
                <a:ea typeface="Roboto" panose="02000000000000000000" pitchFamily="2" charset="0"/>
              </a:rPr>
              <a:t> – Required Class + Testing</a:t>
            </a:r>
          </a:p>
          <a:p>
            <a:pPr marL="285750" indent="-285750">
              <a:buFont typeface="Arial" panose="020B0604020202020204" pitchFamily="34" charset="0"/>
              <a:buChar char="•"/>
            </a:pP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Econ – Required Class + Testing</a:t>
            </a:r>
          </a:p>
          <a:p>
            <a:pPr marL="285750" indent="-285750">
              <a:buFont typeface="Arial" panose="020B0604020202020204" pitchFamily="34" charset="0"/>
              <a:buChar char="•"/>
            </a:pPr>
            <a:endParaRPr lang="en-US"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Financial Literacy School Rank: A</a:t>
            </a:r>
          </a:p>
        </p:txBody>
      </p:sp>
      <p:pic>
        <p:nvPicPr>
          <p:cNvPr id="13" name="Picture 12">
            <a:extLst>
              <a:ext uri="{FF2B5EF4-FFF2-40B4-BE49-F238E27FC236}">
                <a16:creationId xmlns:a16="http://schemas.microsoft.com/office/drawing/2014/main" id="{18339C08-2719-4B5C-B041-54298989AD62}"/>
              </a:ext>
            </a:extLst>
          </p:cNvPr>
          <p:cNvPicPr>
            <a:picLocks noChangeAspect="1"/>
          </p:cNvPicPr>
          <p:nvPr/>
        </p:nvPicPr>
        <p:blipFill>
          <a:blip r:embed="rId5"/>
          <a:stretch>
            <a:fillRect/>
          </a:stretch>
        </p:blipFill>
        <p:spPr>
          <a:xfrm>
            <a:off x="9209144" y="2907075"/>
            <a:ext cx="1205382" cy="1202598"/>
          </a:xfrm>
          <a:prstGeom prst="rect">
            <a:avLst/>
          </a:prstGeom>
        </p:spPr>
      </p:pic>
    </p:spTree>
    <p:extLst>
      <p:ext uri="{BB962C8B-B14F-4D97-AF65-F5344CB8AC3E}">
        <p14:creationId xmlns:p14="http://schemas.microsoft.com/office/powerpoint/2010/main" val="327166115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7A10CF0-30F4-4655-8CFA-B0DABDE1C6C8}"/>
              </a:ext>
            </a:extLst>
          </p:cNvPr>
          <p:cNvSpPr>
            <a:spLocks noGrp="1"/>
          </p:cNvSpPr>
          <p:nvPr>
            <p:ph type="title"/>
          </p:nvPr>
        </p:nvSpPr>
        <p:spPr>
          <a:xfrm>
            <a:off x="837911" y="0"/>
            <a:ext cx="10571998" cy="970450"/>
          </a:xfrm>
        </p:spPr>
        <p:txBody>
          <a:bodyPr/>
          <a:lstStyle/>
          <a:p>
            <a:r>
              <a:rPr lang="en-US" dirty="0"/>
              <a:t>Learning From History</a:t>
            </a:r>
          </a:p>
        </p:txBody>
      </p:sp>
      <p:sp>
        <p:nvSpPr>
          <p:cNvPr id="4" name="Title 1">
            <a:extLst>
              <a:ext uri="{FF2B5EF4-FFF2-40B4-BE49-F238E27FC236}">
                <a16:creationId xmlns:a16="http://schemas.microsoft.com/office/drawing/2014/main" id="{9483453A-F6F5-421F-B1C2-98C6FB9EBC13}"/>
              </a:ext>
            </a:extLst>
          </p:cNvPr>
          <p:cNvSpPr txBox="1">
            <a:spLocks/>
          </p:cNvSpPr>
          <p:nvPr/>
        </p:nvSpPr>
        <p:spPr>
          <a:xfrm>
            <a:off x="0" y="2096200"/>
            <a:ext cx="12004896" cy="3104904"/>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dirty="0"/>
          </a:p>
          <a:p>
            <a:pPr algn="ctr"/>
            <a:r>
              <a:rPr lang="en-US" dirty="0"/>
              <a:t>Business and Personal Finance teachers are realizing that</a:t>
            </a:r>
            <a:r>
              <a:rPr lang="is-IS" dirty="0"/>
              <a:t>…</a:t>
            </a:r>
            <a:endParaRPr lang="en-US" dirty="0"/>
          </a:p>
        </p:txBody>
      </p:sp>
    </p:spTree>
    <p:extLst>
      <p:ext uri="{BB962C8B-B14F-4D97-AF65-F5344CB8AC3E}">
        <p14:creationId xmlns:p14="http://schemas.microsoft.com/office/powerpoint/2010/main" val="33482667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72708" y="1"/>
            <a:ext cx="9319292" cy="6858000"/>
          </a:xfrm>
          <a:prstGeom prst="rect">
            <a:avLst/>
          </a:prstGeom>
        </p:spPr>
      </p:pic>
      <p:sp>
        <p:nvSpPr>
          <p:cNvPr id="7" name="Title 1">
            <a:extLst>
              <a:ext uri="{FF2B5EF4-FFF2-40B4-BE49-F238E27FC236}">
                <a16:creationId xmlns:a16="http://schemas.microsoft.com/office/drawing/2014/main" id="{9483453A-F6F5-421F-B1C2-98C6FB9EBC13}"/>
              </a:ext>
            </a:extLst>
          </p:cNvPr>
          <p:cNvSpPr txBox="1">
            <a:spLocks/>
          </p:cNvSpPr>
          <p:nvPr/>
        </p:nvSpPr>
        <p:spPr>
          <a:xfrm>
            <a:off x="335903" y="634481"/>
            <a:ext cx="2323322" cy="4739951"/>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0" dirty="0"/>
              <a:t>Many High Schools have </a:t>
            </a:r>
            <a:r>
              <a:rPr lang="en-US" sz="3200" dirty="0"/>
              <a:t>Chemistry Labs</a:t>
            </a:r>
            <a:r>
              <a:rPr lang="is-IS" sz="3200" dirty="0"/>
              <a:t>…</a:t>
            </a:r>
            <a:endParaRPr lang="en-US" sz="3200" dirty="0"/>
          </a:p>
        </p:txBody>
      </p:sp>
    </p:spTree>
    <p:extLst>
      <p:ext uri="{BB962C8B-B14F-4D97-AF65-F5344CB8AC3E}">
        <p14:creationId xmlns:p14="http://schemas.microsoft.com/office/powerpoint/2010/main" val="271766834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83453A-F6F5-421F-B1C2-98C6FB9EBC13}"/>
              </a:ext>
            </a:extLst>
          </p:cNvPr>
          <p:cNvSpPr txBox="1">
            <a:spLocks/>
          </p:cNvSpPr>
          <p:nvPr/>
        </p:nvSpPr>
        <p:spPr>
          <a:xfrm>
            <a:off x="438539" y="905068"/>
            <a:ext cx="2481943" cy="3161731"/>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s-IS" sz="2800" b="0" dirty="0"/>
              <a:t>… </a:t>
            </a:r>
            <a:r>
              <a:rPr lang="en-US" sz="2800" b="0" dirty="0"/>
              <a:t>Many High Schools have </a:t>
            </a:r>
            <a:r>
              <a:rPr lang="en-US" sz="2800" dirty="0"/>
              <a:t>Biology</a:t>
            </a:r>
          </a:p>
          <a:p>
            <a:pPr algn="ctr"/>
            <a:r>
              <a:rPr lang="en-US" sz="2800" dirty="0"/>
              <a:t>Labs</a:t>
            </a:r>
            <a:r>
              <a:rPr lang="is-IS" sz="2800" dirty="0"/>
              <a:t>…</a:t>
            </a:r>
            <a:endParaRPr lang="en-US" sz="2800" dirty="0"/>
          </a:p>
        </p:txBody>
      </p:sp>
      <p:pic>
        <p:nvPicPr>
          <p:cNvPr id="4" name="Picture 3"/>
          <p:cNvPicPr>
            <a:picLocks noChangeAspect="1"/>
          </p:cNvPicPr>
          <p:nvPr/>
        </p:nvPicPr>
        <p:blipFill rotWithShape="1">
          <a:blip r:embed="rId2"/>
          <a:srcRect l="3592" r="3228"/>
          <a:stretch/>
        </p:blipFill>
        <p:spPr>
          <a:xfrm>
            <a:off x="3311688" y="0"/>
            <a:ext cx="8880312" cy="6858000"/>
          </a:xfrm>
          <a:prstGeom prst="rect">
            <a:avLst/>
          </a:prstGeom>
        </p:spPr>
      </p:pic>
    </p:spTree>
    <p:extLst>
      <p:ext uri="{BB962C8B-B14F-4D97-AF65-F5344CB8AC3E}">
        <p14:creationId xmlns:p14="http://schemas.microsoft.com/office/powerpoint/2010/main" val="147285240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83453A-F6F5-421F-B1C2-98C6FB9EBC13}"/>
              </a:ext>
            </a:extLst>
          </p:cNvPr>
          <p:cNvSpPr txBox="1">
            <a:spLocks/>
          </p:cNvSpPr>
          <p:nvPr/>
        </p:nvSpPr>
        <p:spPr>
          <a:xfrm>
            <a:off x="233264" y="447868"/>
            <a:ext cx="2578965" cy="3618931"/>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s-IS" sz="3200" b="0" dirty="0"/>
              <a:t>… </a:t>
            </a:r>
            <a:r>
              <a:rPr lang="en-US" sz="3200" b="0" dirty="0"/>
              <a:t>Many High Schools have </a:t>
            </a:r>
          </a:p>
          <a:p>
            <a:pPr algn="ctr"/>
            <a:r>
              <a:rPr lang="en-US" sz="3200" dirty="0"/>
              <a:t>Auto</a:t>
            </a:r>
          </a:p>
          <a:p>
            <a:pPr algn="ctr"/>
            <a:r>
              <a:rPr lang="en-US" sz="3200" dirty="0"/>
              <a:t>Shops</a:t>
            </a:r>
            <a:r>
              <a:rPr lang="is-IS" sz="3200" dirty="0"/>
              <a:t>…</a:t>
            </a:r>
            <a:endParaRPr lang="en-US" sz="3200" dirty="0"/>
          </a:p>
        </p:txBody>
      </p:sp>
      <p:pic>
        <p:nvPicPr>
          <p:cNvPr id="5" name="Picture 4"/>
          <p:cNvPicPr>
            <a:picLocks noChangeAspect="1"/>
          </p:cNvPicPr>
          <p:nvPr/>
        </p:nvPicPr>
        <p:blipFill rotWithShape="1">
          <a:blip r:embed="rId2"/>
          <a:srcRect l="6406" t="5185" r="-213" b="5926"/>
          <a:stretch/>
        </p:blipFill>
        <p:spPr>
          <a:xfrm>
            <a:off x="3054141" y="0"/>
            <a:ext cx="9137859" cy="6858000"/>
          </a:xfrm>
          <a:prstGeom prst="rect">
            <a:avLst/>
          </a:prstGeom>
        </p:spPr>
      </p:pic>
    </p:spTree>
    <p:extLst>
      <p:ext uri="{BB962C8B-B14F-4D97-AF65-F5344CB8AC3E}">
        <p14:creationId xmlns:p14="http://schemas.microsoft.com/office/powerpoint/2010/main" val="402341210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83453A-F6F5-421F-B1C2-98C6FB9EBC13}"/>
              </a:ext>
            </a:extLst>
          </p:cNvPr>
          <p:cNvSpPr txBox="1">
            <a:spLocks/>
          </p:cNvSpPr>
          <p:nvPr/>
        </p:nvSpPr>
        <p:spPr>
          <a:xfrm>
            <a:off x="205272" y="634481"/>
            <a:ext cx="2373691" cy="3450980"/>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s-IS" sz="3200" dirty="0"/>
              <a:t>…</a:t>
            </a:r>
            <a:r>
              <a:rPr lang="en-US" sz="3200" b="0" dirty="0"/>
              <a:t>Many High Schools have </a:t>
            </a:r>
            <a:r>
              <a:rPr lang="en-US" sz="3200" dirty="0"/>
              <a:t>Culinary Art Labs</a:t>
            </a:r>
            <a:r>
              <a:rPr lang="is-IS" sz="3200" dirty="0"/>
              <a:t>…</a:t>
            </a:r>
            <a:endParaRPr lang="en-US" sz="3200" dirty="0"/>
          </a:p>
        </p:txBody>
      </p:sp>
      <p:pic>
        <p:nvPicPr>
          <p:cNvPr id="4" name="Picture 3"/>
          <p:cNvPicPr>
            <a:picLocks noChangeAspect="1"/>
          </p:cNvPicPr>
          <p:nvPr/>
        </p:nvPicPr>
        <p:blipFill rotWithShape="1">
          <a:blip r:embed="rId2"/>
          <a:srcRect r="7270"/>
          <a:stretch/>
        </p:blipFill>
        <p:spPr>
          <a:xfrm>
            <a:off x="2866400" y="1"/>
            <a:ext cx="9325600" cy="6858000"/>
          </a:xfrm>
          <a:prstGeom prst="rect">
            <a:avLst/>
          </a:prstGeom>
        </p:spPr>
      </p:pic>
    </p:spTree>
    <p:extLst>
      <p:ext uri="{BB962C8B-B14F-4D97-AF65-F5344CB8AC3E}">
        <p14:creationId xmlns:p14="http://schemas.microsoft.com/office/powerpoint/2010/main" val="386968717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83453A-F6F5-421F-B1C2-98C6FB9EBC13}"/>
              </a:ext>
            </a:extLst>
          </p:cNvPr>
          <p:cNvSpPr txBox="1">
            <a:spLocks/>
          </p:cNvSpPr>
          <p:nvPr/>
        </p:nvSpPr>
        <p:spPr>
          <a:xfrm>
            <a:off x="279918" y="662472"/>
            <a:ext cx="2556588" cy="4991739"/>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s-IS" sz="3200" b="0" dirty="0"/>
              <a:t>…And </a:t>
            </a:r>
            <a:r>
              <a:rPr lang="en-US" sz="3200" b="0" dirty="0"/>
              <a:t>Now High Schools are Adding </a:t>
            </a:r>
            <a:r>
              <a:rPr lang="en-US" sz="3200" dirty="0"/>
              <a:t>Personal Finance Labs!</a:t>
            </a:r>
          </a:p>
        </p:txBody>
      </p:sp>
      <p:pic>
        <p:nvPicPr>
          <p:cNvPr id="5" name="Picture 2" descr="High School Finance Lab P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840" y="0"/>
            <a:ext cx="908816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6028462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0CF0-30F4-4655-8CFA-B0DABDE1C6C8}"/>
              </a:ext>
            </a:extLst>
          </p:cNvPr>
          <p:cNvSpPr>
            <a:spLocks noGrp="1"/>
          </p:cNvSpPr>
          <p:nvPr>
            <p:ph type="title"/>
          </p:nvPr>
        </p:nvSpPr>
        <p:spPr/>
        <p:txBody>
          <a:bodyPr/>
          <a:lstStyle/>
          <a:p>
            <a:r>
              <a:rPr lang="en-US" dirty="0"/>
              <a:t>What We Will Cover</a:t>
            </a:r>
          </a:p>
        </p:txBody>
      </p:sp>
      <p:sp>
        <p:nvSpPr>
          <p:cNvPr id="3" name="Content Placeholder 2">
            <a:extLst>
              <a:ext uri="{FF2B5EF4-FFF2-40B4-BE49-F238E27FC236}">
                <a16:creationId xmlns:a16="http://schemas.microsoft.com/office/drawing/2014/main" id="{A1706733-5944-4BDA-A6F0-A3202D36B3F7}"/>
              </a:ext>
            </a:extLst>
          </p:cNvPr>
          <p:cNvSpPr>
            <a:spLocks noGrp="1"/>
          </p:cNvSpPr>
          <p:nvPr>
            <p:ph idx="1"/>
          </p:nvPr>
        </p:nvSpPr>
        <p:spPr/>
        <p:txBody>
          <a:bodyPr/>
          <a:lstStyle/>
          <a:p>
            <a:r>
              <a:rPr lang="en-US" dirty="0"/>
              <a:t>Introduction &amp; Background to our Company (Stock-Trak Inc.) and website (</a:t>
            </a:r>
            <a:r>
              <a:rPr lang="en-US" dirty="0" err="1"/>
              <a:t>PersonalFinanceLab.com</a:t>
            </a:r>
            <a:r>
              <a:rPr lang="en-US" dirty="0"/>
              <a:t>)</a:t>
            </a:r>
          </a:p>
          <a:p>
            <a:endParaRPr lang="en-US" dirty="0"/>
          </a:p>
          <a:p>
            <a:r>
              <a:rPr lang="en-US" dirty="0"/>
              <a:t>The “Lab” Concept</a:t>
            </a:r>
          </a:p>
          <a:p>
            <a:endParaRPr lang="en-US" dirty="0"/>
          </a:p>
          <a:p>
            <a:r>
              <a:rPr lang="en-US" dirty="0"/>
              <a:t>Current Status of Financial Literacy Education (Personal Finance, Economics, Business curriculum) </a:t>
            </a:r>
          </a:p>
          <a:p>
            <a:endParaRPr lang="en-US" dirty="0"/>
          </a:p>
          <a:p>
            <a:r>
              <a:rPr lang="en-US" dirty="0"/>
              <a:t>Trends and Best Practices</a:t>
            </a:r>
          </a:p>
          <a:p>
            <a:pPr lvl="1"/>
            <a:r>
              <a:rPr lang="en-US" dirty="0"/>
              <a:t>What is a Personal Finance Lab</a:t>
            </a:r>
          </a:p>
          <a:p>
            <a:pPr lvl="1"/>
            <a:r>
              <a:rPr lang="en-US" dirty="0"/>
              <a:t>What Subjects can be Taught in a Lab</a:t>
            </a:r>
          </a:p>
          <a:p>
            <a:pPr lvl="1"/>
            <a:r>
              <a:rPr lang="en-US" dirty="0"/>
              <a:t>How to Build a Lab and Approximate Costs</a:t>
            </a:r>
          </a:p>
        </p:txBody>
      </p:sp>
    </p:spTree>
    <p:extLst>
      <p:ext uri="{BB962C8B-B14F-4D97-AF65-F5344CB8AC3E}">
        <p14:creationId xmlns:p14="http://schemas.microsoft.com/office/powerpoint/2010/main" val="941031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83453A-F6F5-421F-B1C2-98C6FB9EBC13}"/>
              </a:ext>
            </a:extLst>
          </p:cNvPr>
          <p:cNvSpPr txBox="1">
            <a:spLocks/>
          </p:cNvSpPr>
          <p:nvPr/>
        </p:nvSpPr>
        <p:spPr>
          <a:xfrm>
            <a:off x="466530" y="550506"/>
            <a:ext cx="2345699" cy="5103706"/>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Turning </a:t>
            </a:r>
          </a:p>
          <a:p>
            <a:pPr algn="ctr"/>
            <a:r>
              <a:rPr lang="en-US" dirty="0"/>
              <a:t>This</a:t>
            </a:r>
            <a:r>
              <a:rPr lang="is-IS" dirty="0"/>
              <a:t>…</a:t>
            </a:r>
            <a:endParaRPr lang="en-US" dirty="0"/>
          </a:p>
        </p:txBody>
      </p:sp>
      <p:pic>
        <p:nvPicPr>
          <p:cNvPr id="4" name="Picture 3"/>
          <p:cNvPicPr>
            <a:picLocks noChangeAspect="1"/>
          </p:cNvPicPr>
          <p:nvPr/>
        </p:nvPicPr>
        <p:blipFill>
          <a:blip r:embed="rId2"/>
          <a:stretch>
            <a:fillRect/>
          </a:stretch>
        </p:blipFill>
        <p:spPr>
          <a:xfrm>
            <a:off x="3311174" y="-15627"/>
            <a:ext cx="9035409" cy="6873627"/>
          </a:xfrm>
          <a:prstGeom prst="rect">
            <a:avLst/>
          </a:prstGeom>
        </p:spPr>
      </p:pic>
    </p:spTree>
    <p:extLst>
      <p:ext uri="{BB962C8B-B14F-4D97-AF65-F5344CB8AC3E}">
        <p14:creationId xmlns:p14="http://schemas.microsoft.com/office/powerpoint/2010/main" val="305896109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83453A-F6F5-421F-B1C2-98C6FB9EBC13}"/>
              </a:ext>
            </a:extLst>
          </p:cNvPr>
          <p:cNvSpPr txBox="1">
            <a:spLocks/>
          </p:cNvSpPr>
          <p:nvPr/>
        </p:nvSpPr>
        <p:spPr>
          <a:xfrm>
            <a:off x="373224" y="522514"/>
            <a:ext cx="2439006" cy="5131698"/>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and</a:t>
            </a:r>
          </a:p>
          <a:p>
            <a:pPr algn="ctr"/>
            <a:r>
              <a:rPr lang="en-US" dirty="0"/>
              <a:t>This</a:t>
            </a:r>
            <a:r>
              <a:rPr lang="is-IS" dirty="0"/>
              <a:t>…</a:t>
            </a:r>
            <a:endParaRPr lang="en-US" dirty="0"/>
          </a:p>
        </p:txBody>
      </p:sp>
      <p:pic>
        <p:nvPicPr>
          <p:cNvPr id="5" name="Picture 4"/>
          <p:cNvPicPr>
            <a:picLocks noChangeAspect="1"/>
          </p:cNvPicPr>
          <p:nvPr/>
        </p:nvPicPr>
        <p:blipFill>
          <a:blip r:embed="rId2"/>
          <a:stretch>
            <a:fillRect/>
          </a:stretch>
        </p:blipFill>
        <p:spPr>
          <a:xfrm>
            <a:off x="3308991" y="0"/>
            <a:ext cx="8883009" cy="6858000"/>
          </a:xfrm>
          <a:prstGeom prst="rect">
            <a:avLst/>
          </a:prstGeom>
        </p:spPr>
      </p:pic>
    </p:spTree>
    <p:extLst>
      <p:ext uri="{BB962C8B-B14F-4D97-AF65-F5344CB8AC3E}">
        <p14:creationId xmlns:p14="http://schemas.microsoft.com/office/powerpoint/2010/main" val="65838131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83453A-F6F5-421F-B1C2-98C6FB9EBC13}"/>
              </a:ext>
            </a:extLst>
          </p:cNvPr>
          <p:cNvSpPr txBox="1">
            <a:spLocks/>
          </p:cNvSpPr>
          <p:nvPr/>
        </p:nvSpPr>
        <p:spPr>
          <a:xfrm>
            <a:off x="354562" y="718456"/>
            <a:ext cx="2043405" cy="4935755"/>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s-IS" dirty="0"/>
              <a:t>…Into </a:t>
            </a:r>
          </a:p>
          <a:p>
            <a:pPr algn="ctr"/>
            <a:r>
              <a:rPr lang="is-IS" dirty="0"/>
              <a:t>This!</a:t>
            </a:r>
            <a:endParaRPr lang="en-US" dirty="0"/>
          </a:p>
        </p:txBody>
      </p:sp>
      <p:pic>
        <p:nvPicPr>
          <p:cNvPr id="4" name="Picture 2" descr="High School Finance Lab"/>
          <p:cNvPicPr>
            <a:picLocks noChangeAspect="1" noChangeArrowheads="1"/>
          </p:cNvPicPr>
          <p:nvPr/>
        </p:nvPicPr>
        <p:blipFill rotWithShape="1">
          <a:blip r:embed="rId2">
            <a:extLst>
              <a:ext uri="{28A0092B-C50C-407E-A947-70E740481C1C}">
                <a14:useLocalDpi xmlns:a14="http://schemas.microsoft.com/office/drawing/2010/main" val="0"/>
              </a:ext>
            </a:extLst>
          </a:blip>
          <a:srcRect r="4451"/>
          <a:stretch/>
        </p:blipFill>
        <p:spPr bwMode="auto">
          <a:xfrm>
            <a:off x="2654253" y="438503"/>
            <a:ext cx="9418626" cy="5495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5323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83453A-F6F5-421F-B1C2-98C6FB9EBC13}"/>
              </a:ext>
            </a:extLst>
          </p:cNvPr>
          <p:cNvSpPr txBox="1">
            <a:spLocks/>
          </p:cNvSpPr>
          <p:nvPr/>
        </p:nvSpPr>
        <p:spPr>
          <a:xfrm>
            <a:off x="233264" y="961053"/>
            <a:ext cx="2062067" cy="4693158"/>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s-IS" dirty="0"/>
              <a:t>…And</a:t>
            </a:r>
          </a:p>
          <a:p>
            <a:pPr algn="ctr"/>
            <a:r>
              <a:rPr lang="is-IS" dirty="0"/>
              <a:t>This...</a:t>
            </a:r>
            <a:endParaRPr lang="en-US" dirty="0"/>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27" r="5867" b="19078"/>
          <a:stretch/>
        </p:blipFill>
        <p:spPr bwMode="auto">
          <a:xfrm>
            <a:off x="2579159" y="1"/>
            <a:ext cx="961284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3549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83453A-F6F5-421F-B1C2-98C6FB9EBC13}"/>
              </a:ext>
            </a:extLst>
          </p:cNvPr>
          <p:cNvSpPr txBox="1">
            <a:spLocks/>
          </p:cNvSpPr>
          <p:nvPr/>
        </p:nvSpPr>
        <p:spPr>
          <a:xfrm>
            <a:off x="447869" y="1045028"/>
            <a:ext cx="2015414" cy="4609183"/>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s-IS" dirty="0"/>
              <a:t>…And</a:t>
            </a:r>
          </a:p>
          <a:p>
            <a:pPr algn="ctr"/>
            <a:r>
              <a:rPr lang="is-IS" dirty="0"/>
              <a:t>This...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230" y="0"/>
            <a:ext cx="9379769" cy="685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36229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F7466B-D3EC-4DE2-B5E8-F2840C1386D9}"/>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419966565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0A23-54CC-49C8-A980-932A33E89A56}"/>
              </a:ext>
            </a:extLst>
          </p:cNvPr>
          <p:cNvSpPr>
            <a:spLocks noGrp="1"/>
          </p:cNvSpPr>
          <p:nvPr>
            <p:ph type="title"/>
          </p:nvPr>
        </p:nvSpPr>
        <p:spPr/>
        <p:txBody>
          <a:bodyPr/>
          <a:lstStyle/>
          <a:p>
            <a:r>
              <a:rPr lang="en-US" dirty="0"/>
              <a:t>Essential Lab Components</a:t>
            </a:r>
          </a:p>
        </p:txBody>
      </p:sp>
      <p:sp>
        <p:nvSpPr>
          <p:cNvPr id="3" name="Content Placeholder 2">
            <a:extLst>
              <a:ext uri="{FF2B5EF4-FFF2-40B4-BE49-F238E27FC236}">
                <a16:creationId xmlns:a16="http://schemas.microsoft.com/office/drawing/2014/main" id="{BF311C82-3480-4041-9E70-8C853B1A403D}"/>
              </a:ext>
            </a:extLst>
          </p:cNvPr>
          <p:cNvSpPr>
            <a:spLocks noGrp="1"/>
          </p:cNvSpPr>
          <p:nvPr>
            <p:ph idx="1"/>
          </p:nvPr>
        </p:nvSpPr>
        <p:spPr>
          <a:xfrm>
            <a:off x="790800" y="1482579"/>
            <a:ext cx="6505739" cy="4756090"/>
          </a:xfrm>
        </p:spPr>
        <p:txBody>
          <a:bodyPr>
            <a:normAutofit/>
          </a:bodyPr>
          <a:lstStyle/>
          <a:p>
            <a:r>
              <a:rPr lang="en-US" sz="2800" dirty="0"/>
              <a:t>Flexible Curriculum</a:t>
            </a:r>
          </a:p>
          <a:p>
            <a:endParaRPr lang="en-US" sz="2800" dirty="0"/>
          </a:p>
          <a:p>
            <a:r>
              <a:rPr lang="en-US" sz="2800" dirty="0"/>
              <a:t>Experiential Games</a:t>
            </a:r>
          </a:p>
          <a:p>
            <a:endParaRPr lang="en-US" sz="2800" dirty="0"/>
          </a:p>
          <a:p>
            <a:r>
              <a:rPr lang="en-US" sz="2800" dirty="0"/>
              <a:t>Hardware</a:t>
            </a:r>
          </a:p>
        </p:txBody>
      </p:sp>
      <p:pic>
        <p:nvPicPr>
          <p:cNvPr id="4" name="Picture 3">
            <a:extLst>
              <a:ext uri="{FF2B5EF4-FFF2-40B4-BE49-F238E27FC236}">
                <a16:creationId xmlns:a16="http://schemas.microsoft.com/office/drawing/2014/main" id="{BBFE5FFF-142A-4216-AD7A-8D22729C02EB}"/>
              </a:ext>
            </a:extLst>
          </p:cNvPr>
          <p:cNvPicPr>
            <a:picLocks noChangeAspect="1"/>
          </p:cNvPicPr>
          <p:nvPr/>
        </p:nvPicPr>
        <p:blipFill>
          <a:blip r:embed="rId2"/>
          <a:stretch>
            <a:fillRect/>
          </a:stretch>
        </p:blipFill>
        <p:spPr>
          <a:xfrm>
            <a:off x="6157432" y="2176082"/>
            <a:ext cx="2944469" cy="24387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04C89A3-3594-4950-B122-374499AFAE47}"/>
              </a:ext>
            </a:extLst>
          </p:cNvPr>
          <p:cNvPicPr>
            <a:picLocks noChangeAspect="1"/>
          </p:cNvPicPr>
          <p:nvPr/>
        </p:nvPicPr>
        <p:blipFill>
          <a:blip r:embed="rId3"/>
          <a:stretch>
            <a:fillRect/>
          </a:stretch>
        </p:blipFill>
        <p:spPr>
          <a:xfrm>
            <a:off x="8801359" y="1652985"/>
            <a:ext cx="2435835" cy="17760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7DE8F7-4278-4100-B94C-3ADBC1CABA88}"/>
              </a:ext>
            </a:extLst>
          </p:cNvPr>
          <p:cNvPicPr>
            <a:picLocks noChangeAspect="1"/>
          </p:cNvPicPr>
          <p:nvPr/>
        </p:nvPicPr>
        <p:blipFill>
          <a:blip r:embed="rId4"/>
          <a:stretch>
            <a:fillRect/>
          </a:stretch>
        </p:blipFill>
        <p:spPr>
          <a:xfrm>
            <a:off x="5543534" y="2723609"/>
            <a:ext cx="3170153" cy="15353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6">
            <a:extLst>
              <a:ext uri="{FF2B5EF4-FFF2-40B4-BE49-F238E27FC236}">
                <a16:creationId xmlns:a16="http://schemas.microsoft.com/office/drawing/2014/main" id="{485F6B9D-0D0D-4D5E-88AF-820D9A2F26A9}"/>
              </a:ext>
            </a:extLst>
          </p:cNvPr>
          <p:cNvPicPr>
            <a:picLocks noChangeAspect="1"/>
          </p:cNvPicPr>
          <p:nvPr/>
        </p:nvPicPr>
        <p:blipFill>
          <a:blip r:embed="rId5"/>
          <a:stretch>
            <a:fillRect/>
          </a:stretch>
        </p:blipFill>
        <p:spPr>
          <a:xfrm>
            <a:off x="8024327" y="3051822"/>
            <a:ext cx="3712512" cy="2655247"/>
          </a:xfrm>
          <a:prstGeom prst="rect">
            <a:avLst/>
          </a:prstGeom>
        </p:spPr>
      </p:pic>
      <p:pic>
        <p:nvPicPr>
          <p:cNvPr id="8" name="Picture 3">
            <a:extLst>
              <a:ext uri="{FF2B5EF4-FFF2-40B4-BE49-F238E27FC236}">
                <a16:creationId xmlns:a16="http://schemas.microsoft.com/office/drawing/2014/main" id="{CB4BDB39-A93E-4067-B234-F546D57A831C}"/>
              </a:ext>
            </a:extLst>
          </p:cNvPr>
          <p:cNvPicPr>
            <a:picLocks noChangeArrowheads="1"/>
          </p:cNvPicPr>
          <p:nvPr/>
        </p:nvPicPr>
        <p:blipFill>
          <a:blip r:embed="rId6">
            <a:extLst>
              <a:ext uri="{28A0092B-C50C-407E-A947-70E740481C1C}">
                <a14:useLocalDpi xmlns:a14="http://schemas.microsoft.com/office/drawing/2010/main" val="0"/>
              </a:ext>
            </a:extLst>
          </a:blip>
          <a:srcRect l="31865"/>
          <a:stretch>
            <a:fillRect/>
          </a:stretch>
        </p:blipFill>
        <p:spPr bwMode="auto">
          <a:xfrm>
            <a:off x="5175827" y="4065575"/>
            <a:ext cx="4241424" cy="2722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62696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EA0C5-0010-44C3-A8AC-8A94769EF8A4}"/>
              </a:ext>
            </a:extLst>
          </p:cNvPr>
          <p:cNvSpPr>
            <a:spLocks noGrp="1"/>
          </p:cNvSpPr>
          <p:nvPr>
            <p:ph type="title"/>
          </p:nvPr>
        </p:nvSpPr>
        <p:spPr/>
        <p:txBody>
          <a:bodyPr/>
          <a:lstStyle/>
          <a:p>
            <a:r>
              <a:rPr lang="en-US" dirty="0"/>
              <a:t>Introducing PersonalFinanceLab.com</a:t>
            </a:r>
          </a:p>
        </p:txBody>
      </p:sp>
      <p:sp>
        <p:nvSpPr>
          <p:cNvPr id="7" name="Content Placeholder 6">
            <a:extLst>
              <a:ext uri="{FF2B5EF4-FFF2-40B4-BE49-F238E27FC236}">
                <a16:creationId xmlns:a16="http://schemas.microsoft.com/office/drawing/2014/main" id="{4B54D852-440A-470C-8B64-D7A48FDEA4D7}"/>
              </a:ext>
            </a:extLst>
          </p:cNvPr>
          <p:cNvSpPr>
            <a:spLocks noGrp="1"/>
          </p:cNvSpPr>
          <p:nvPr>
            <p:ph idx="1"/>
          </p:nvPr>
        </p:nvSpPr>
        <p:spPr/>
        <p:txBody>
          <a:bodyPr/>
          <a:lstStyle/>
          <a:p>
            <a:pPr fontAlgn="base">
              <a:lnSpc>
                <a:spcPct val="120000"/>
              </a:lnSpc>
              <a:spcBef>
                <a:spcPts val="600"/>
              </a:spcBef>
              <a:spcAft>
                <a:spcPct val="0"/>
              </a:spcAft>
              <a:defRPr/>
            </a:pPr>
            <a:r>
              <a:rPr lang="en-US" dirty="0"/>
              <a:t>Combines a customizable Stock Game and Budgeting Game with embedded curriculum for:</a:t>
            </a:r>
          </a:p>
          <a:p>
            <a:pPr marL="380990" indent="-380990" fontAlgn="base">
              <a:lnSpc>
                <a:spcPct val="120000"/>
              </a:lnSpc>
              <a:spcBef>
                <a:spcPts val="600"/>
              </a:spcBef>
              <a:spcAft>
                <a:spcPct val="0"/>
              </a:spcAft>
              <a:buFont typeface="Arial" panose="020B0604020202020204" pitchFamily="34" charset="0"/>
              <a:buChar char="•"/>
              <a:defRPr/>
            </a:pPr>
            <a:r>
              <a:rPr lang="en-US" dirty="0"/>
              <a:t>Business</a:t>
            </a:r>
          </a:p>
          <a:p>
            <a:pPr marL="380990" indent="-380990" fontAlgn="base">
              <a:lnSpc>
                <a:spcPct val="120000"/>
              </a:lnSpc>
              <a:spcBef>
                <a:spcPts val="600"/>
              </a:spcBef>
              <a:spcAft>
                <a:spcPct val="0"/>
              </a:spcAft>
              <a:buFont typeface="Arial" panose="020B0604020202020204" pitchFamily="34" charset="0"/>
              <a:buChar char="•"/>
              <a:defRPr/>
            </a:pPr>
            <a:r>
              <a:rPr lang="en-US" dirty="0"/>
              <a:t>Personal Finance</a:t>
            </a:r>
          </a:p>
          <a:p>
            <a:pPr marL="380990" indent="-380990" fontAlgn="base">
              <a:lnSpc>
                <a:spcPct val="120000"/>
              </a:lnSpc>
              <a:spcBef>
                <a:spcPts val="600"/>
              </a:spcBef>
              <a:spcAft>
                <a:spcPct val="0"/>
              </a:spcAft>
              <a:buFont typeface="Arial" panose="020B0604020202020204" pitchFamily="34" charset="0"/>
              <a:buChar char="•"/>
              <a:defRPr/>
            </a:pPr>
            <a:r>
              <a:rPr lang="en-US" dirty="0"/>
              <a:t>Economics</a:t>
            </a:r>
          </a:p>
          <a:p>
            <a:pPr marL="380990" indent="-380990" fontAlgn="base">
              <a:lnSpc>
                <a:spcPct val="120000"/>
              </a:lnSpc>
              <a:spcBef>
                <a:spcPts val="600"/>
              </a:spcBef>
              <a:spcAft>
                <a:spcPct val="0"/>
              </a:spcAft>
              <a:buFont typeface="Arial" panose="020B0604020202020204" pitchFamily="34" charset="0"/>
              <a:buChar char="•"/>
              <a:defRPr/>
            </a:pPr>
            <a:r>
              <a:rPr lang="en-US" dirty="0"/>
              <a:t>Social Studies, and</a:t>
            </a:r>
          </a:p>
          <a:p>
            <a:pPr marL="380990" indent="-380990" fontAlgn="base">
              <a:lnSpc>
                <a:spcPct val="120000"/>
              </a:lnSpc>
              <a:spcBef>
                <a:spcPts val="600"/>
              </a:spcBef>
              <a:spcAft>
                <a:spcPct val="0"/>
              </a:spcAft>
              <a:buFont typeface="Arial" panose="020B0604020202020204" pitchFamily="34" charset="0"/>
              <a:buChar char="•"/>
              <a:defRPr/>
            </a:pPr>
            <a:r>
              <a:rPr lang="en-US" dirty="0"/>
              <a:t>Math</a:t>
            </a:r>
          </a:p>
          <a:p>
            <a:endParaRPr lang="en-US" dirty="0"/>
          </a:p>
        </p:txBody>
      </p:sp>
    </p:spTree>
    <p:extLst>
      <p:ext uri="{BB962C8B-B14F-4D97-AF65-F5344CB8AC3E}">
        <p14:creationId xmlns:p14="http://schemas.microsoft.com/office/powerpoint/2010/main" val="404826115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FF5009-BB0C-45DE-9AEF-03DBB7E5A416}"/>
              </a:ext>
            </a:extLst>
          </p:cNvPr>
          <p:cNvSpPr>
            <a:spLocks noGrp="1"/>
          </p:cNvSpPr>
          <p:nvPr>
            <p:ph sz="half" idx="1"/>
          </p:nvPr>
        </p:nvSpPr>
        <p:spPr>
          <a:xfrm>
            <a:off x="326094" y="2222287"/>
            <a:ext cx="4749759" cy="3638763"/>
          </a:xfrm>
        </p:spPr>
        <p:txBody>
          <a:bodyPr>
            <a:noAutofit/>
          </a:bodyPr>
          <a:lstStyle/>
          <a:p>
            <a:r>
              <a:rPr lang="en-US" sz="2400" b="1" dirty="0"/>
              <a:t>Built-In Lessons</a:t>
            </a:r>
          </a:p>
          <a:p>
            <a:pPr lvl="1"/>
            <a:r>
              <a:rPr lang="en-US" sz="2000" dirty="0"/>
              <a:t>Integrated videos, articles, and calculators</a:t>
            </a:r>
          </a:p>
          <a:p>
            <a:pPr lvl="1"/>
            <a:endParaRPr lang="en-US" sz="2000" dirty="0"/>
          </a:p>
          <a:p>
            <a:pPr lvl="1"/>
            <a:r>
              <a:rPr lang="en-US" sz="2000" dirty="0"/>
              <a:t>Wide library available – 300 lessons crossing all 6 subjects</a:t>
            </a:r>
          </a:p>
          <a:p>
            <a:pPr lvl="1"/>
            <a:endParaRPr lang="en-US" sz="2000" dirty="0"/>
          </a:p>
          <a:p>
            <a:pPr lvl="1"/>
            <a:r>
              <a:rPr lang="en-US" sz="2000" dirty="0"/>
              <a:t>Teachers can mix and match – pick topics for this week, plus supplements from other subjects that help drive lessons home</a:t>
            </a:r>
          </a:p>
        </p:txBody>
      </p:sp>
      <p:sp>
        <p:nvSpPr>
          <p:cNvPr id="6"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err="1"/>
              <a:t>PersonalFinanceLab.com</a:t>
            </a:r>
            <a:r>
              <a:rPr lang="en-US" dirty="0"/>
              <a:t> Features</a:t>
            </a:r>
          </a:p>
        </p:txBody>
      </p:sp>
      <p:pic>
        <p:nvPicPr>
          <p:cNvPr id="7" name="Content Placeholder 6">
            <a:extLst>
              <a:ext uri="{FF2B5EF4-FFF2-40B4-BE49-F238E27FC236}">
                <a16:creationId xmlns:a16="http://schemas.microsoft.com/office/drawing/2014/main" id="{3725672E-F614-49E3-B33C-A34F0369FBA0}"/>
              </a:ext>
            </a:extLst>
          </p:cNvPr>
          <p:cNvPicPr>
            <a:picLocks noGrp="1" noChangeAspect="1"/>
          </p:cNvPicPr>
          <p:nvPr>
            <p:ph sz="half" idx="2"/>
          </p:nvPr>
        </p:nvPicPr>
        <p:blipFill>
          <a:blip r:embed="rId3"/>
          <a:stretch>
            <a:fillRect/>
          </a:stretch>
        </p:blipFill>
        <p:spPr>
          <a:xfrm>
            <a:off x="5156155" y="1825853"/>
            <a:ext cx="7035845" cy="5032147"/>
          </a:xfrm>
          <a:prstGeom prst="rect">
            <a:avLst/>
          </a:prstGeom>
        </p:spPr>
      </p:pic>
    </p:spTree>
    <p:extLst>
      <p:ext uri="{BB962C8B-B14F-4D97-AF65-F5344CB8AC3E}">
        <p14:creationId xmlns:p14="http://schemas.microsoft.com/office/powerpoint/2010/main" val="376784103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2F8D2-887C-4C09-AB1E-11B5127B929D}"/>
              </a:ext>
            </a:extLst>
          </p:cNvPr>
          <p:cNvSpPr>
            <a:spLocks noGrp="1"/>
          </p:cNvSpPr>
          <p:nvPr>
            <p:ph sz="half" idx="1"/>
          </p:nvPr>
        </p:nvSpPr>
        <p:spPr>
          <a:xfrm>
            <a:off x="173591" y="1718392"/>
            <a:ext cx="5185873" cy="4872543"/>
          </a:xfrm>
        </p:spPr>
        <p:txBody>
          <a:bodyPr>
            <a:noAutofit/>
          </a:bodyPr>
          <a:lstStyle/>
          <a:p>
            <a:r>
              <a:rPr lang="en-US" sz="2400" b="1" dirty="0"/>
              <a:t>Built-In Assessments</a:t>
            </a:r>
          </a:p>
          <a:p>
            <a:pPr lvl="1"/>
            <a:r>
              <a:rPr lang="en-US" sz="2000" dirty="0"/>
              <a:t>Self-grading pop quizzes, saving student’s scores with real-time progress reports</a:t>
            </a:r>
          </a:p>
          <a:p>
            <a:pPr lvl="1"/>
            <a:endParaRPr lang="en-US" sz="2000" dirty="0"/>
          </a:p>
          <a:p>
            <a:r>
              <a:rPr lang="en-US" sz="2400" b="1" dirty="0"/>
              <a:t>Teacher Reports</a:t>
            </a:r>
          </a:p>
          <a:p>
            <a:pPr lvl="1"/>
            <a:r>
              <a:rPr lang="en-US" sz="2000" dirty="0"/>
              <a:t>Full activity logs for each student, one-glance class status, and automated grade books</a:t>
            </a:r>
          </a:p>
        </p:txBody>
      </p:sp>
      <p:pic>
        <p:nvPicPr>
          <p:cNvPr id="7" name="Content Placeholder 6">
            <a:extLst>
              <a:ext uri="{FF2B5EF4-FFF2-40B4-BE49-F238E27FC236}">
                <a16:creationId xmlns:a16="http://schemas.microsoft.com/office/drawing/2014/main" id="{D19A0AB2-0442-43BB-AFCA-585BC59D7BF9}"/>
              </a:ext>
            </a:extLst>
          </p:cNvPr>
          <p:cNvPicPr>
            <a:picLocks noGrp="1" noChangeAspect="1"/>
          </p:cNvPicPr>
          <p:nvPr>
            <p:ph sz="half" idx="2"/>
          </p:nvPr>
        </p:nvPicPr>
        <p:blipFill rotWithShape="1">
          <a:blip r:embed="rId3"/>
          <a:srcRect r="2090"/>
          <a:stretch/>
        </p:blipFill>
        <p:spPr>
          <a:xfrm>
            <a:off x="5425548" y="2371998"/>
            <a:ext cx="6224113" cy="3021096"/>
          </a:xfrm>
          <a:prstGeom prst="rect">
            <a:avLst/>
          </a:prstGeom>
        </p:spPr>
      </p:pic>
      <p:sp>
        <p:nvSpPr>
          <p:cNvPr id="6"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err="1"/>
              <a:t>PersonalFinanceLab.com</a:t>
            </a:r>
            <a:r>
              <a:rPr lang="en-US" dirty="0"/>
              <a:t> Features</a:t>
            </a:r>
          </a:p>
        </p:txBody>
      </p:sp>
    </p:spTree>
    <p:extLst>
      <p:ext uri="{BB962C8B-B14F-4D97-AF65-F5344CB8AC3E}">
        <p14:creationId xmlns:p14="http://schemas.microsoft.com/office/powerpoint/2010/main" val="417350956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641216" y="1994617"/>
            <a:ext cx="11074400" cy="300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defRPr/>
            </a:pPr>
            <a:r>
              <a:rPr lang="en-US" sz="1800" dirty="0">
                <a:latin typeface="+mn-lt"/>
                <a:cs typeface="+mn-cs"/>
              </a:rPr>
              <a:t>Kevin Smith, Research and Operations Specialist</a:t>
            </a:r>
          </a:p>
          <a:p>
            <a:pPr algn="ctr" fontAlgn="base">
              <a:spcBef>
                <a:spcPct val="50000"/>
              </a:spcBef>
              <a:spcAft>
                <a:spcPct val="0"/>
              </a:spcAft>
              <a:defRPr/>
            </a:pPr>
            <a:endParaRPr lang="en-US" sz="1100" dirty="0">
              <a:latin typeface="+mn-lt"/>
              <a:cs typeface="+mn-cs"/>
            </a:endParaRPr>
          </a:p>
          <a:p>
            <a:pPr indent="-342891" fontAlgn="base">
              <a:spcBef>
                <a:spcPct val="50000"/>
              </a:spcBef>
              <a:spcAft>
                <a:spcPct val="0"/>
              </a:spcAft>
              <a:buFont typeface="Wingdings" panose="05000000000000000000" pitchFamily="2" charset="2"/>
              <a:buChar char="ü"/>
              <a:defRPr/>
            </a:pPr>
            <a:r>
              <a:rPr lang="en-US" sz="1800" dirty="0">
                <a:latin typeface="+mn-lt"/>
                <a:cs typeface="+mn-cs"/>
              </a:rPr>
              <a:t>The Leader in Stock Market Trading Simulations For High Schools, Middle Schools, and Universities Since </a:t>
            </a:r>
            <a:r>
              <a:rPr lang="en-US" sz="1800" b="1" dirty="0">
                <a:latin typeface="+mn-lt"/>
                <a:cs typeface="+mn-cs"/>
              </a:rPr>
              <a:t>1990</a:t>
            </a:r>
          </a:p>
          <a:p>
            <a:pPr indent="-342891" fontAlgn="base">
              <a:spcBef>
                <a:spcPct val="50000"/>
              </a:spcBef>
              <a:spcAft>
                <a:spcPct val="0"/>
              </a:spcAft>
              <a:buFont typeface="Wingdings" panose="05000000000000000000" pitchFamily="2" charset="2"/>
              <a:buChar char="ü"/>
              <a:defRPr/>
            </a:pPr>
            <a:r>
              <a:rPr lang="en-US" sz="1800" dirty="0">
                <a:latin typeface="+mn-lt"/>
                <a:cs typeface="+mn-cs"/>
              </a:rPr>
              <a:t>Family of Sites Were Used by over 750,000 students last year</a:t>
            </a:r>
          </a:p>
          <a:p>
            <a:pPr indent="-342891" fontAlgn="base">
              <a:spcBef>
                <a:spcPct val="50000"/>
              </a:spcBef>
              <a:spcAft>
                <a:spcPct val="0"/>
              </a:spcAft>
              <a:buFont typeface="Wingdings" panose="05000000000000000000" pitchFamily="2" charset="2"/>
              <a:buChar char="ü"/>
              <a:defRPr/>
            </a:pPr>
            <a:r>
              <a:rPr lang="en-US" sz="1800" dirty="0">
                <a:latin typeface="+mn-lt"/>
                <a:cs typeface="+mn-cs"/>
              </a:rPr>
              <a:t>19,600 contests created by 14,200 teachers last year</a:t>
            </a:r>
          </a:p>
          <a:p>
            <a:pPr indent="-342891" fontAlgn="base">
              <a:spcBef>
                <a:spcPct val="50000"/>
              </a:spcBef>
              <a:spcAft>
                <a:spcPct val="0"/>
              </a:spcAft>
              <a:buFont typeface="Wingdings" panose="05000000000000000000" pitchFamily="2" charset="2"/>
              <a:buChar char="ü"/>
              <a:defRPr/>
            </a:pPr>
            <a:r>
              <a:rPr lang="en-US" sz="1800" dirty="0">
                <a:latin typeface="+mn-lt"/>
                <a:cs typeface="+mn-cs"/>
              </a:rPr>
              <a:t>Over 8,000,000 students have used one of our various sites since </a:t>
            </a:r>
            <a:r>
              <a:rPr lang="en-US" sz="1800" b="1" dirty="0">
                <a:latin typeface="+mn-lt"/>
                <a:cs typeface="+mn-cs"/>
              </a:rPr>
              <a:t>1990</a:t>
            </a:r>
            <a:endParaRPr lang="en-US" sz="1800" dirty="0">
              <a:latin typeface="+mn-lt"/>
              <a:cs typeface="+mn-cs"/>
            </a:endParaRPr>
          </a:p>
          <a:p>
            <a:pPr algn="ctr" fontAlgn="base">
              <a:spcBef>
                <a:spcPct val="50000"/>
              </a:spcBef>
              <a:spcAft>
                <a:spcPct val="0"/>
              </a:spcAft>
              <a:defRPr/>
            </a:pPr>
            <a:endParaRPr lang="en-US" sz="1800" dirty="0">
              <a:solidFill>
                <a:schemeClr val="bg1"/>
              </a:solidFill>
              <a:latin typeface="+mn-lt"/>
              <a:cs typeface="+mn-cs"/>
            </a:endParaRPr>
          </a:p>
        </p:txBody>
      </p:sp>
      <p:pic>
        <p:nvPicPr>
          <p:cNvPr id="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81" y="5444155"/>
            <a:ext cx="1248664" cy="52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descr="ST_72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3" y="31591"/>
            <a:ext cx="6470651" cy="1274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1723268" y="5427555"/>
            <a:ext cx="1739605" cy="467839"/>
          </a:xfrm>
          <a:prstGeom prst="rect">
            <a:avLst/>
          </a:prstGeom>
        </p:spPr>
      </p:pic>
      <p:pic>
        <p:nvPicPr>
          <p:cNvPr id="10" name="Picture 9"/>
          <p:cNvPicPr>
            <a:picLocks noChangeAspect="1"/>
          </p:cNvPicPr>
          <p:nvPr/>
        </p:nvPicPr>
        <p:blipFill>
          <a:blip r:embed="rId5"/>
          <a:stretch>
            <a:fillRect/>
          </a:stretch>
        </p:blipFill>
        <p:spPr>
          <a:xfrm>
            <a:off x="7930587" y="5476858"/>
            <a:ext cx="1274949" cy="467839"/>
          </a:xfrm>
          <a:prstGeom prst="rect">
            <a:avLst/>
          </a:prstGeom>
        </p:spPr>
      </p:pic>
      <p:pic>
        <p:nvPicPr>
          <p:cNvPr id="11" name="Picture 10"/>
          <p:cNvPicPr>
            <a:picLocks noChangeAspect="1"/>
          </p:cNvPicPr>
          <p:nvPr/>
        </p:nvPicPr>
        <p:blipFill>
          <a:blip r:embed="rId6"/>
          <a:stretch>
            <a:fillRect/>
          </a:stretch>
        </p:blipFill>
        <p:spPr>
          <a:xfrm>
            <a:off x="3578180" y="5476858"/>
            <a:ext cx="2628304" cy="467839"/>
          </a:xfrm>
          <a:prstGeom prst="rect">
            <a:avLst/>
          </a:prstGeom>
        </p:spPr>
      </p:pic>
      <p:pic>
        <p:nvPicPr>
          <p:cNvPr id="12" name="Picture 11"/>
          <p:cNvPicPr>
            <a:picLocks noChangeAspect="1"/>
          </p:cNvPicPr>
          <p:nvPr/>
        </p:nvPicPr>
        <p:blipFill>
          <a:blip r:embed="rId7"/>
          <a:stretch>
            <a:fillRect/>
          </a:stretch>
        </p:blipFill>
        <p:spPr>
          <a:xfrm>
            <a:off x="6262256" y="5440617"/>
            <a:ext cx="1566731" cy="507127"/>
          </a:xfrm>
          <a:prstGeom prst="rect">
            <a:avLst/>
          </a:prstGeom>
        </p:spPr>
      </p:pic>
      <p:pic>
        <p:nvPicPr>
          <p:cNvPr id="13" name="Picture 12"/>
          <p:cNvPicPr>
            <a:picLocks noChangeAspect="1"/>
          </p:cNvPicPr>
          <p:nvPr/>
        </p:nvPicPr>
        <p:blipFill>
          <a:blip r:embed="rId8"/>
          <a:stretch>
            <a:fillRect/>
          </a:stretch>
        </p:blipFill>
        <p:spPr>
          <a:xfrm>
            <a:off x="9225856" y="5443661"/>
            <a:ext cx="2489760" cy="501035"/>
          </a:xfrm>
          <a:prstGeom prst="rect">
            <a:avLst/>
          </a:prstGeom>
        </p:spPr>
      </p:pic>
    </p:spTree>
    <p:extLst>
      <p:ext uri="{BB962C8B-B14F-4D97-AF65-F5344CB8AC3E}">
        <p14:creationId xmlns:p14="http://schemas.microsoft.com/office/powerpoint/2010/main" val="3592661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FF5009-BB0C-45DE-9AEF-03DBB7E5A416}"/>
              </a:ext>
            </a:extLst>
          </p:cNvPr>
          <p:cNvSpPr>
            <a:spLocks noGrp="1"/>
          </p:cNvSpPr>
          <p:nvPr>
            <p:ph sz="half" idx="1"/>
          </p:nvPr>
        </p:nvSpPr>
        <p:spPr>
          <a:xfrm>
            <a:off x="72792" y="2222287"/>
            <a:ext cx="5590921" cy="3638763"/>
          </a:xfrm>
        </p:spPr>
        <p:txBody>
          <a:bodyPr>
            <a:noAutofit/>
          </a:bodyPr>
          <a:lstStyle/>
          <a:p>
            <a:r>
              <a:rPr lang="en-US" sz="2000" b="1" dirty="0"/>
              <a:t>Budgeting Game</a:t>
            </a:r>
          </a:p>
          <a:p>
            <a:pPr lvl="1"/>
            <a:r>
              <a:rPr lang="en-US" sz="1800" dirty="0"/>
              <a:t>Students take the role of college student with a part-time job</a:t>
            </a:r>
          </a:p>
          <a:p>
            <a:pPr lvl="1"/>
            <a:endParaRPr lang="en-US" sz="1800" dirty="0"/>
          </a:p>
          <a:p>
            <a:pPr lvl="1"/>
            <a:r>
              <a:rPr lang="en-US" sz="1800" dirty="0"/>
              <a:t>Randomized events entice impactful decisions</a:t>
            </a:r>
          </a:p>
          <a:p>
            <a:pPr lvl="1"/>
            <a:endParaRPr lang="en-US" sz="1800" dirty="0"/>
          </a:p>
          <a:p>
            <a:pPr lvl="1"/>
            <a:r>
              <a:rPr lang="en-US" sz="1800" dirty="0"/>
              <a:t>Objectives are to build up credit score, transfer money to savings account, and maintain work/life/study balance</a:t>
            </a:r>
          </a:p>
        </p:txBody>
      </p:sp>
      <p:sp>
        <p:nvSpPr>
          <p:cNvPr id="8"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err="1"/>
              <a:t>PersonalFinanceLab.com</a:t>
            </a:r>
            <a:r>
              <a:rPr lang="en-US" dirty="0"/>
              <a:t> Features</a:t>
            </a:r>
          </a:p>
        </p:txBody>
      </p:sp>
      <p:pic>
        <p:nvPicPr>
          <p:cNvPr id="5" name="Content Placeholder 4">
            <a:extLst>
              <a:ext uri="{FF2B5EF4-FFF2-40B4-BE49-F238E27FC236}">
                <a16:creationId xmlns:a16="http://schemas.microsoft.com/office/drawing/2014/main" id="{30C39D52-DA63-4ED7-B2BF-2900B49F7935}"/>
              </a:ext>
            </a:extLst>
          </p:cNvPr>
          <p:cNvPicPr>
            <a:picLocks noGrp="1" noChangeAspect="1"/>
          </p:cNvPicPr>
          <p:nvPr>
            <p:ph sz="half" idx="2"/>
          </p:nvPr>
        </p:nvPicPr>
        <p:blipFill>
          <a:blip r:embed="rId3"/>
          <a:stretch>
            <a:fillRect/>
          </a:stretch>
        </p:blipFill>
        <p:spPr>
          <a:xfrm>
            <a:off x="6188075" y="2233955"/>
            <a:ext cx="5194300" cy="3615640"/>
          </a:xfrm>
          <a:prstGeom prst="rect">
            <a:avLst/>
          </a:prstGeom>
        </p:spPr>
      </p:pic>
    </p:spTree>
    <p:extLst>
      <p:ext uri="{BB962C8B-B14F-4D97-AF65-F5344CB8AC3E}">
        <p14:creationId xmlns:p14="http://schemas.microsoft.com/office/powerpoint/2010/main" val="224215014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FF5009-BB0C-45DE-9AEF-03DBB7E5A416}"/>
              </a:ext>
            </a:extLst>
          </p:cNvPr>
          <p:cNvSpPr>
            <a:spLocks noGrp="1"/>
          </p:cNvSpPr>
          <p:nvPr>
            <p:ph sz="half" idx="1"/>
          </p:nvPr>
        </p:nvSpPr>
        <p:spPr>
          <a:xfrm>
            <a:off x="326094" y="2222287"/>
            <a:ext cx="4749759" cy="3638763"/>
          </a:xfrm>
        </p:spPr>
        <p:txBody>
          <a:bodyPr>
            <a:noAutofit/>
          </a:bodyPr>
          <a:lstStyle/>
          <a:p>
            <a:r>
              <a:rPr lang="en-US" sz="2400" b="1" dirty="0"/>
              <a:t>Stock Market Game</a:t>
            </a:r>
          </a:p>
          <a:p>
            <a:pPr lvl="1"/>
            <a:r>
              <a:rPr lang="en-US" sz="2000" dirty="0"/>
              <a:t>Used by 15,000+ classes each year</a:t>
            </a:r>
          </a:p>
          <a:p>
            <a:pPr lvl="1"/>
            <a:endParaRPr lang="en-US" sz="2000" dirty="0"/>
          </a:p>
          <a:p>
            <a:pPr lvl="1"/>
            <a:r>
              <a:rPr lang="en-US" sz="2000" dirty="0"/>
              <a:t>Extremely easy to use, with built-in tutorials</a:t>
            </a:r>
          </a:p>
          <a:p>
            <a:pPr lvl="1"/>
            <a:endParaRPr lang="en-US" sz="2000" dirty="0"/>
          </a:p>
          <a:p>
            <a:pPr lvl="1"/>
            <a:r>
              <a:rPr lang="en-US" sz="2000" dirty="0"/>
              <a:t>Integrated research, class rankings, and exportable reports</a:t>
            </a:r>
          </a:p>
        </p:txBody>
      </p:sp>
      <p:sp>
        <p:nvSpPr>
          <p:cNvPr id="6"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err="1"/>
              <a:t>PersonalFinanceLab.com</a:t>
            </a:r>
            <a:r>
              <a:rPr lang="en-US" dirty="0"/>
              <a:t> Features</a:t>
            </a:r>
          </a:p>
        </p:txBody>
      </p:sp>
      <p:pic>
        <p:nvPicPr>
          <p:cNvPr id="8" name="Content Placeholder 7">
            <a:extLst>
              <a:ext uri="{FF2B5EF4-FFF2-40B4-BE49-F238E27FC236}">
                <a16:creationId xmlns:a16="http://schemas.microsoft.com/office/drawing/2014/main" id="{58A9E4E4-2D04-4AC7-B247-5632F0286EC7}"/>
              </a:ext>
            </a:extLst>
          </p:cNvPr>
          <p:cNvPicPr>
            <a:picLocks noGrp="1" noChangeAspect="1"/>
          </p:cNvPicPr>
          <p:nvPr>
            <p:ph sz="half" idx="2"/>
          </p:nvPr>
        </p:nvPicPr>
        <p:blipFill>
          <a:blip r:embed="rId3"/>
          <a:stretch>
            <a:fillRect/>
          </a:stretch>
        </p:blipFill>
        <p:spPr>
          <a:xfrm>
            <a:off x="5175580" y="2222287"/>
            <a:ext cx="6690326" cy="3449362"/>
          </a:xfrm>
          <a:prstGeom prst="rect">
            <a:avLst/>
          </a:prstGeom>
        </p:spPr>
      </p:pic>
    </p:spTree>
    <p:extLst>
      <p:ext uri="{BB962C8B-B14F-4D97-AF65-F5344CB8AC3E}">
        <p14:creationId xmlns:p14="http://schemas.microsoft.com/office/powerpoint/2010/main" val="148294461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FF5009-BB0C-45DE-9AEF-03DBB7E5A416}"/>
              </a:ext>
            </a:extLst>
          </p:cNvPr>
          <p:cNvSpPr>
            <a:spLocks noGrp="1"/>
          </p:cNvSpPr>
          <p:nvPr>
            <p:ph sz="half" idx="1"/>
          </p:nvPr>
        </p:nvSpPr>
        <p:spPr>
          <a:xfrm>
            <a:off x="72792" y="2222287"/>
            <a:ext cx="5590921" cy="3638763"/>
          </a:xfrm>
        </p:spPr>
        <p:txBody>
          <a:bodyPr>
            <a:noAutofit/>
          </a:bodyPr>
          <a:lstStyle/>
          <a:p>
            <a:r>
              <a:rPr lang="en-US" sz="2400" b="1" dirty="0"/>
              <a:t>Built-In Note Taking</a:t>
            </a:r>
          </a:p>
          <a:p>
            <a:pPr lvl="1"/>
            <a:r>
              <a:rPr lang="en-US" sz="2000" dirty="0"/>
              <a:t>Ask students directly when making trades to explain why this, but not that</a:t>
            </a:r>
          </a:p>
          <a:p>
            <a:pPr lvl="1"/>
            <a:endParaRPr lang="en-US" sz="2000" dirty="0"/>
          </a:p>
          <a:p>
            <a:pPr lvl="1"/>
            <a:r>
              <a:rPr lang="en-US" sz="2000" dirty="0"/>
              <a:t>This makes the relation back to class topics automatic</a:t>
            </a:r>
          </a:p>
          <a:p>
            <a:pPr lvl="1"/>
            <a:endParaRPr lang="en-US" sz="2000" dirty="0"/>
          </a:p>
          <a:p>
            <a:pPr lvl="1"/>
            <a:r>
              <a:rPr lang="en-US" sz="2000" dirty="0"/>
              <a:t>Students can’t edit their notes, but they can see them and add new ones</a:t>
            </a:r>
          </a:p>
        </p:txBody>
      </p:sp>
      <p:pic>
        <p:nvPicPr>
          <p:cNvPr id="6" name="Content Placeholder 5">
            <a:extLst>
              <a:ext uri="{FF2B5EF4-FFF2-40B4-BE49-F238E27FC236}">
                <a16:creationId xmlns:a16="http://schemas.microsoft.com/office/drawing/2014/main" id="{A85F749E-EC8A-42CE-B3EC-F59A886C0DD2}"/>
              </a:ext>
            </a:extLst>
          </p:cNvPr>
          <p:cNvPicPr>
            <a:picLocks noGrp="1" noChangeAspect="1"/>
          </p:cNvPicPr>
          <p:nvPr>
            <p:ph sz="half" idx="2"/>
          </p:nvPr>
        </p:nvPicPr>
        <p:blipFill>
          <a:blip r:embed="rId3"/>
          <a:stretch>
            <a:fillRect/>
          </a:stretch>
        </p:blipFill>
        <p:spPr>
          <a:xfrm>
            <a:off x="5961638" y="1799014"/>
            <a:ext cx="6230362" cy="5058986"/>
          </a:xfrm>
          <a:prstGeom prst="rect">
            <a:avLst/>
          </a:prstGeom>
        </p:spPr>
      </p:pic>
      <p:sp>
        <p:nvSpPr>
          <p:cNvPr id="8"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err="1"/>
              <a:t>PersonalFinanceLab.com</a:t>
            </a:r>
            <a:r>
              <a:rPr lang="en-US" dirty="0"/>
              <a:t> Features</a:t>
            </a:r>
          </a:p>
        </p:txBody>
      </p:sp>
    </p:spTree>
    <p:extLst>
      <p:ext uri="{BB962C8B-B14F-4D97-AF65-F5344CB8AC3E}">
        <p14:creationId xmlns:p14="http://schemas.microsoft.com/office/powerpoint/2010/main" val="169006554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err="1"/>
              <a:t>PersonalFinanceLab.com</a:t>
            </a:r>
            <a:r>
              <a:rPr lang="en-US" dirty="0"/>
              <a:t> Features</a:t>
            </a:r>
          </a:p>
        </p:txBody>
      </p:sp>
      <p:sp>
        <p:nvSpPr>
          <p:cNvPr id="8" name="Title 2">
            <a:extLst>
              <a:ext uri="{FF2B5EF4-FFF2-40B4-BE49-F238E27FC236}">
                <a16:creationId xmlns:a16="http://schemas.microsoft.com/office/drawing/2014/main" id="{5E03A48A-CD5F-4713-BAA0-3776BE93C6DA}"/>
              </a:ext>
            </a:extLst>
          </p:cNvPr>
          <p:cNvSpPr txBox="1">
            <a:spLocks/>
          </p:cNvSpPr>
          <p:nvPr/>
        </p:nvSpPr>
        <p:spPr>
          <a:xfrm>
            <a:off x="206255" y="1165479"/>
            <a:ext cx="4712882" cy="4906446"/>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atin typeface="+mn-lt"/>
              </a:rPr>
              <a:t>Lesson Plan: Buy What You Know!</a:t>
            </a:r>
          </a:p>
          <a:p>
            <a:endParaRPr lang="en-US" sz="3600" dirty="0">
              <a:latin typeface="+mn-lt"/>
            </a:endParaRPr>
          </a:p>
          <a:p>
            <a:r>
              <a:rPr lang="en-US" sz="3600" dirty="0">
                <a:latin typeface="+mn-lt"/>
              </a:rPr>
              <a:t>Show your students how to THINK about their spending habits!</a:t>
            </a:r>
          </a:p>
        </p:txBody>
      </p:sp>
      <p:sp>
        <p:nvSpPr>
          <p:cNvPr id="9" name="Content Placeholder 3">
            <a:extLst>
              <a:ext uri="{FF2B5EF4-FFF2-40B4-BE49-F238E27FC236}">
                <a16:creationId xmlns:a16="http://schemas.microsoft.com/office/drawing/2014/main" id="{F1775C93-F269-433C-884F-5941308DF43B}"/>
              </a:ext>
            </a:extLst>
          </p:cNvPr>
          <p:cNvSpPr>
            <a:spLocks noGrp="1"/>
          </p:cNvSpPr>
          <p:nvPr>
            <p:ph idx="1"/>
          </p:nvPr>
        </p:nvSpPr>
        <p:spPr>
          <a:xfrm>
            <a:off x="5541087" y="728268"/>
            <a:ext cx="6252633" cy="5414963"/>
          </a:xfrm>
        </p:spPr>
        <p:txBody>
          <a:bodyPr>
            <a:normAutofit/>
          </a:bodyPr>
          <a:lstStyle/>
          <a:p>
            <a:r>
              <a:rPr lang="en-US" sz="2400" dirty="0"/>
              <a:t>I’m going to the store to buy some food</a:t>
            </a:r>
          </a:p>
        </p:txBody>
      </p:sp>
    </p:spTree>
    <p:extLst>
      <p:ext uri="{BB962C8B-B14F-4D97-AF65-F5344CB8AC3E}">
        <p14:creationId xmlns:p14="http://schemas.microsoft.com/office/powerpoint/2010/main" val="8623551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err="1"/>
              <a:t>PersonalFinanceLab.com</a:t>
            </a:r>
            <a:r>
              <a:rPr lang="en-US" dirty="0"/>
              <a:t> Features</a:t>
            </a:r>
          </a:p>
        </p:txBody>
      </p:sp>
      <p:sp>
        <p:nvSpPr>
          <p:cNvPr id="8" name="Title 2">
            <a:extLst>
              <a:ext uri="{FF2B5EF4-FFF2-40B4-BE49-F238E27FC236}">
                <a16:creationId xmlns:a16="http://schemas.microsoft.com/office/drawing/2014/main" id="{5E03A48A-CD5F-4713-BAA0-3776BE93C6DA}"/>
              </a:ext>
            </a:extLst>
          </p:cNvPr>
          <p:cNvSpPr txBox="1">
            <a:spLocks/>
          </p:cNvSpPr>
          <p:nvPr/>
        </p:nvSpPr>
        <p:spPr>
          <a:xfrm>
            <a:off x="206255" y="1165479"/>
            <a:ext cx="4712882" cy="4906446"/>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atin typeface="+mn-lt"/>
              </a:rPr>
              <a:t>Lesson Plan: Buy What You Know!</a:t>
            </a:r>
          </a:p>
          <a:p>
            <a:endParaRPr lang="en-US" sz="3600" dirty="0">
              <a:latin typeface="+mn-lt"/>
            </a:endParaRPr>
          </a:p>
          <a:p>
            <a:r>
              <a:rPr lang="en-US" sz="3600" dirty="0">
                <a:latin typeface="+mn-lt"/>
              </a:rPr>
              <a:t>Show your students how to THINK about their spending habits!</a:t>
            </a:r>
          </a:p>
        </p:txBody>
      </p:sp>
      <p:sp>
        <p:nvSpPr>
          <p:cNvPr id="7" name="Content Placeholder 3">
            <a:extLst>
              <a:ext uri="{FF2B5EF4-FFF2-40B4-BE49-F238E27FC236}">
                <a16:creationId xmlns:a16="http://schemas.microsoft.com/office/drawing/2014/main" id="{F1775C93-F269-433C-884F-5941308DF43B}"/>
              </a:ext>
            </a:extLst>
          </p:cNvPr>
          <p:cNvSpPr>
            <a:spLocks noGrp="1"/>
          </p:cNvSpPr>
          <p:nvPr>
            <p:ph idx="1"/>
          </p:nvPr>
        </p:nvSpPr>
        <p:spPr>
          <a:xfrm>
            <a:off x="4697372" y="1292630"/>
            <a:ext cx="7494628" cy="5414963"/>
          </a:xfrm>
        </p:spPr>
        <p:txBody>
          <a:bodyPr>
            <a:noAutofit/>
          </a:bodyPr>
          <a:lstStyle/>
          <a:p>
            <a:r>
              <a:rPr lang="en-US" sz="2000" dirty="0"/>
              <a:t>I’m going outside in my </a:t>
            </a:r>
            <a:r>
              <a:rPr lang="en-US" sz="2000" b="1" dirty="0"/>
              <a:t>Nike</a:t>
            </a:r>
            <a:r>
              <a:rPr lang="en-US" sz="2000" dirty="0"/>
              <a:t> (NKE) shoes, </a:t>
            </a:r>
            <a:r>
              <a:rPr lang="en-US" sz="2000" b="1" dirty="0"/>
              <a:t>Wrangler</a:t>
            </a:r>
            <a:r>
              <a:rPr lang="en-US" sz="2000" dirty="0"/>
              <a:t> (VFC) Jeans, and </a:t>
            </a:r>
            <a:r>
              <a:rPr lang="en-US" sz="2000" b="1" dirty="0"/>
              <a:t>Abercrombie &amp; Fitch </a:t>
            </a:r>
            <a:r>
              <a:rPr lang="en-US" sz="2000" dirty="0"/>
              <a:t>(ANF) t-shirt, to the </a:t>
            </a:r>
            <a:r>
              <a:rPr lang="en-US" sz="2000" b="1" dirty="0"/>
              <a:t>Bank of America </a:t>
            </a:r>
            <a:r>
              <a:rPr lang="en-US" sz="2000" dirty="0"/>
              <a:t>(BAC) ATM to get cash, then drive my </a:t>
            </a:r>
            <a:r>
              <a:rPr lang="en-US" sz="2000" b="1" dirty="0"/>
              <a:t>Ford</a:t>
            </a:r>
            <a:r>
              <a:rPr lang="en-US" sz="2000" dirty="0"/>
              <a:t> (F) car rolling on </a:t>
            </a:r>
            <a:r>
              <a:rPr lang="en-US" sz="2000" b="1" dirty="0"/>
              <a:t>Goodyear </a:t>
            </a:r>
            <a:r>
              <a:rPr lang="en-US" sz="2000" dirty="0"/>
              <a:t>(GT) tires with </a:t>
            </a:r>
            <a:r>
              <a:rPr lang="en-US" sz="2000" b="1" dirty="0"/>
              <a:t>BP</a:t>
            </a:r>
            <a:r>
              <a:rPr lang="en-US" sz="2000" dirty="0"/>
              <a:t> (BP) gas to </a:t>
            </a:r>
            <a:r>
              <a:rPr lang="en-US" sz="2000" b="1" dirty="0"/>
              <a:t>Walmart</a:t>
            </a:r>
            <a:r>
              <a:rPr lang="en-US" sz="2000" dirty="0"/>
              <a:t> (WMT) to buy </a:t>
            </a:r>
            <a:r>
              <a:rPr lang="en-US" sz="2000" b="1" dirty="0"/>
              <a:t>Charmin</a:t>
            </a:r>
            <a:r>
              <a:rPr lang="en-US" sz="2000" dirty="0"/>
              <a:t> (PG) toilet paper, </a:t>
            </a:r>
            <a:r>
              <a:rPr lang="en-US" sz="2000" b="1" dirty="0"/>
              <a:t>Crest</a:t>
            </a:r>
            <a:r>
              <a:rPr lang="en-US" sz="2000" dirty="0"/>
              <a:t> (PG) toothpaste, </a:t>
            </a:r>
            <a:r>
              <a:rPr lang="en-US" sz="2000" b="1" dirty="0"/>
              <a:t>Coca-Cola</a:t>
            </a:r>
            <a:r>
              <a:rPr lang="en-US" sz="2000" dirty="0"/>
              <a:t> (KO), and </a:t>
            </a:r>
            <a:r>
              <a:rPr lang="en-US" sz="2000" b="1" dirty="0"/>
              <a:t>Ben and Jerry’s </a:t>
            </a:r>
            <a:r>
              <a:rPr lang="en-US" sz="2000" dirty="0"/>
              <a:t>(UL) Ice Cream. </a:t>
            </a:r>
          </a:p>
          <a:p>
            <a:endParaRPr lang="en-US" sz="2000" dirty="0"/>
          </a:p>
          <a:p>
            <a:r>
              <a:rPr lang="en-US" sz="2000" dirty="0"/>
              <a:t>Then I am stopping by </a:t>
            </a:r>
            <a:r>
              <a:rPr lang="en-US" sz="2000" b="1" dirty="0"/>
              <a:t>McDonalds</a:t>
            </a:r>
            <a:r>
              <a:rPr lang="en-US" sz="2000" dirty="0"/>
              <a:t> (MCD) and </a:t>
            </a:r>
            <a:r>
              <a:rPr lang="en-US" sz="2000" b="1" dirty="0"/>
              <a:t>Walgreen’s</a:t>
            </a:r>
            <a:r>
              <a:rPr lang="en-US" sz="2000" dirty="0"/>
              <a:t> (WBA) pharmacy for grandma’s </a:t>
            </a:r>
            <a:r>
              <a:rPr lang="en-US" sz="2000" b="1" dirty="0"/>
              <a:t>Lipitor</a:t>
            </a:r>
            <a:r>
              <a:rPr lang="en-US" sz="2000" dirty="0"/>
              <a:t> (PFE) prescription and some </a:t>
            </a:r>
            <a:r>
              <a:rPr lang="en-US" sz="2000" b="1" dirty="0"/>
              <a:t>Revlon</a:t>
            </a:r>
            <a:r>
              <a:rPr lang="en-US" sz="2000" dirty="0"/>
              <a:t> (REV) lipstick!</a:t>
            </a:r>
          </a:p>
        </p:txBody>
      </p:sp>
    </p:spTree>
    <p:extLst>
      <p:ext uri="{BB962C8B-B14F-4D97-AF65-F5344CB8AC3E}">
        <p14:creationId xmlns:p14="http://schemas.microsoft.com/office/powerpoint/2010/main" val="140635076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err="1"/>
              <a:t>PersonalFinanceLab.com</a:t>
            </a:r>
            <a:r>
              <a:rPr lang="en-US" dirty="0"/>
              <a:t> Features</a:t>
            </a:r>
          </a:p>
        </p:txBody>
      </p:sp>
      <p:sp>
        <p:nvSpPr>
          <p:cNvPr id="8" name="Title 2">
            <a:extLst>
              <a:ext uri="{FF2B5EF4-FFF2-40B4-BE49-F238E27FC236}">
                <a16:creationId xmlns:a16="http://schemas.microsoft.com/office/drawing/2014/main" id="{5E03A48A-CD5F-4713-BAA0-3776BE93C6DA}"/>
              </a:ext>
            </a:extLst>
          </p:cNvPr>
          <p:cNvSpPr txBox="1">
            <a:spLocks/>
          </p:cNvSpPr>
          <p:nvPr/>
        </p:nvSpPr>
        <p:spPr>
          <a:xfrm>
            <a:off x="318222" y="2376944"/>
            <a:ext cx="4712882" cy="1052056"/>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atin typeface="+mn-lt"/>
              </a:rPr>
              <a:t>Budget Game:</a:t>
            </a:r>
          </a:p>
          <a:p>
            <a:r>
              <a:rPr lang="en-US" sz="3600" dirty="0">
                <a:latin typeface="+mn-lt"/>
              </a:rPr>
              <a:t>Why It Works</a:t>
            </a:r>
          </a:p>
        </p:txBody>
      </p:sp>
      <p:sp>
        <p:nvSpPr>
          <p:cNvPr id="7" name="Content Placeholder 3">
            <a:extLst>
              <a:ext uri="{FF2B5EF4-FFF2-40B4-BE49-F238E27FC236}">
                <a16:creationId xmlns:a16="http://schemas.microsoft.com/office/drawing/2014/main" id="{F1775C93-F269-433C-884F-5941308DF43B}"/>
              </a:ext>
            </a:extLst>
          </p:cNvPr>
          <p:cNvSpPr>
            <a:spLocks noGrp="1"/>
          </p:cNvSpPr>
          <p:nvPr>
            <p:ph idx="1"/>
          </p:nvPr>
        </p:nvSpPr>
        <p:spPr>
          <a:xfrm>
            <a:off x="4697372" y="1292630"/>
            <a:ext cx="7494628" cy="5414963"/>
          </a:xfrm>
        </p:spPr>
        <p:txBody>
          <a:bodyPr>
            <a:noAutofit/>
          </a:bodyPr>
          <a:lstStyle/>
          <a:p>
            <a:r>
              <a:rPr lang="en-US" sz="2000" dirty="0"/>
              <a:t>Emphasis on </a:t>
            </a:r>
            <a:r>
              <a:rPr lang="en-US" sz="2000" b="1" dirty="0"/>
              <a:t>Cash Flow </a:t>
            </a:r>
            <a:r>
              <a:rPr lang="en-US" sz="2000" dirty="0"/>
              <a:t>– where is your money going, and how fast</a:t>
            </a:r>
          </a:p>
          <a:p>
            <a:endParaRPr lang="en-US" sz="2000" dirty="0"/>
          </a:p>
          <a:p>
            <a:r>
              <a:rPr lang="en-US" sz="2000" dirty="0"/>
              <a:t>Teacher control – </a:t>
            </a:r>
            <a:r>
              <a:rPr lang="en-US" sz="2000" b="1" dirty="0"/>
              <a:t>you decide </a:t>
            </a:r>
            <a:r>
              <a:rPr lang="en-US" sz="2000" dirty="0"/>
              <a:t>what types of events occur, emphasizing recent concepts from class</a:t>
            </a:r>
          </a:p>
          <a:p>
            <a:endParaRPr lang="en-US" sz="2000" dirty="0"/>
          </a:p>
          <a:p>
            <a:r>
              <a:rPr lang="en-US" sz="2000" dirty="0"/>
              <a:t>Repetition, Repetition, Repetition!</a:t>
            </a:r>
          </a:p>
        </p:txBody>
      </p:sp>
    </p:spTree>
    <p:extLst>
      <p:ext uri="{BB962C8B-B14F-4D97-AF65-F5344CB8AC3E}">
        <p14:creationId xmlns:p14="http://schemas.microsoft.com/office/powerpoint/2010/main" val="33444648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042400" y="381000"/>
            <a:ext cx="2844800" cy="61976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8175503" y="584200"/>
            <a:ext cx="2844800" cy="2357564"/>
          </a:xfrm>
          <a:prstGeom prst="rect">
            <a:avLst/>
          </a:prstGeom>
          <a:noFill/>
        </p:spPr>
        <p:txBody>
          <a:bodyPr wrap="square" lIns="121917" tIns="60958" rIns="121917" bIns="60958" rtlCol="0">
            <a:spAutoFit/>
          </a:bodyPr>
          <a:lstStyle/>
          <a:p>
            <a:pPr algn="ctr" fontAlgn="base">
              <a:lnSpc>
                <a:spcPct val="90000"/>
              </a:lnSpc>
              <a:spcBef>
                <a:spcPts val="600"/>
              </a:spcBef>
              <a:spcAft>
                <a:spcPct val="0"/>
              </a:spcAft>
              <a:defRPr/>
            </a:pPr>
            <a:r>
              <a:rPr lang="en-CA" sz="2800" b="1" dirty="0">
                <a:solidFill>
                  <a:schemeClr val="lt1"/>
                </a:solidFill>
                <a:latin typeface="Roboto Slab" pitchFamily="2" charset="0"/>
                <a:ea typeface="Roboto Slab" pitchFamily="2" charset="0"/>
              </a:rPr>
              <a:t>First Step:</a:t>
            </a:r>
          </a:p>
          <a:p>
            <a:pPr algn="ctr"/>
            <a:endParaRPr lang="en-CA" sz="2400" dirty="0">
              <a:solidFill>
                <a:schemeClr val="lt1"/>
              </a:solidFill>
            </a:endParaRPr>
          </a:p>
          <a:p>
            <a:pPr algn="ctr"/>
            <a:r>
              <a:rPr lang="en-CA" sz="2400" dirty="0">
                <a:solidFill>
                  <a:schemeClr val="lt1"/>
                </a:solidFill>
                <a:latin typeface="Roboto" panose="02000000000000000000" pitchFamily="2" charset="0"/>
                <a:ea typeface="Roboto" panose="02000000000000000000" pitchFamily="2" charset="0"/>
              </a:rPr>
              <a:t>Teachers create a custom stock market contest for their class.</a:t>
            </a:r>
          </a:p>
        </p:txBody>
      </p:sp>
      <p:pic>
        <p:nvPicPr>
          <p:cNvPr id="2" name="Picture 1">
            <a:extLst>
              <a:ext uri="{FF2B5EF4-FFF2-40B4-BE49-F238E27FC236}">
                <a16:creationId xmlns:a16="http://schemas.microsoft.com/office/drawing/2014/main" id="{D6C88EF0-D179-4B83-B458-578CBE5D6577}"/>
              </a:ext>
            </a:extLst>
          </p:cNvPr>
          <p:cNvPicPr>
            <a:picLocks noChangeAspect="1"/>
          </p:cNvPicPr>
          <p:nvPr/>
        </p:nvPicPr>
        <p:blipFill>
          <a:blip r:embed="rId2"/>
          <a:stretch>
            <a:fillRect/>
          </a:stretch>
        </p:blipFill>
        <p:spPr>
          <a:xfrm>
            <a:off x="696537" y="0"/>
            <a:ext cx="5480475" cy="6858000"/>
          </a:xfrm>
          <a:prstGeom prst="rect">
            <a:avLst/>
          </a:prstGeom>
        </p:spPr>
      </p:pic>
    </p:spTree>
    <p:extLst>
      <p:ext uri="{BB962C8B-B14F-4D97-AF65-F5344CB8AC3E}">
        <p14:creationId xmlns:p14="http://schemas.microsoft.com/office/powerpoint/2010/main" val="145555559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042400" y="381000"/>
            <a:ext cx="2844800" cy="61976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8175503" y="584200"/>
            <a:ext cx="2844800" cy="2357564"/>
          </a:xfrm>
          <a:prstGeom prst="rect">
            <a:avLst/>
          </a:prstGeom>
          <a:noFill/>
        </p:spPr>
        <p:txBody>
          <a:bodyPr wrap="square" lIns="121917" tIns="60958" rIns="121917" bIns="60958" rtlCol="0">
            <a:spAutoFit/>
          </a:bodyPr>
          <a:lstStyle/>
          <a:p>
            <a:pPr algn="ctr" fontAlgn="base">
              <a:lnSpc>
                <a:spcPct val="90000"/>
              </a:lnSpc>
              <a:spcBef>
                <a:spcPts val="600"/>
              </a:spcBef>
              <a:spcAft>
                <a:spcPct val="0"/>
              </a:spcAft>
              <a:defRPr/>
            </a:pPr>
            <a:r>
              <a:rPr lang="en-CA" sz="2800" b="1" dirty="0">
                <a:solidFill>
                  <a:schemeClr val="lt1"/>
                </a:solidFill>
                <a:latin typeface="Roboto Slab" pitchFamily="2" charset="0"/>
                <a:ea typeface="Roboto Slab" pitchFamily="2" charset="0"/>
              </a:rPr>
              <a:t>Second Step</a:t>
            </a:r>
          </a:p>
          <a:p>
            <a:pPr algn="ctr"/>
            <a:endParaRPr lang="en-CA" sz="2400" dirty="0">
              <a:solidFill>
                <a:schemeClr val="lt1"/>
              </a:solidFill>
            </a:endParaRPr>
          </a:p>
          <a:p>
            <a:pPr algn="ctr"/>
            <a:r>
              <a:rPr lang="en-CA" sz="2400" dirty="0">
                <a:solidFill>
                  <a:schemeClr val="lt1"/>
                </a:solidFill>
                <a:latin typeface="Roboto" panose="02000000000000000000" pitchFamily="2" charset="0"/>
                <a:ea typeface="Roboto" panose="02000000000000000000" pitchFamily="2" charset="0"/>
              </a:rPr>
              <a:t>Teachers create a custom personal budget contest for their class.</a:t>
            </a:r>
          </a:p>
        </p:txBody>
      </p:sp>
      <p:pic>
        <p:nvPicPr>
          <p:cNvPr id="3" name="Picture 2">
            <a:extLst>
              <a:ext uri="{FF2B5EF4-FFF2-40B4-BE49-F238E27FC236}">
                <a16:creationId xmlns:a16="http://schemas.microsoft.com/office/drawing/2014/main" id="{5B0186B1-679C-4F10-861E-E14E02347AD7}"/>
              </a:ext>
            </a:extLst>
          </p:cNvPr>
          <p:cNvPicPr>
            <a:picLocks noChangeAspect="1"/>
          </p:cNvPicPr>
          <p:nvPr/>
        </p:nvPicPr>
        <p:blipFill>
          <a:blip r:embed="rId2"/>
          <a:stretch>
            <a:fillRect/>
          </a:stretch>
        </p:blipFill>
        <p:spPr>
          <a:xfrm>
            <a:off x="571820" y="1030741"/>
            <a:ext cx="6736786" cy="4455659"/>
          </a:xfrm>
          <a:prstGeom prst="rect">
            <a:avLst/>
          </a:prstGeom>
        </p:spPr>
      </p:pic>
    </p:spTree>
    <p:extLst>
      <p:ext uri="{BB962C8B-B14F-4D97-AF65-F5344CB8AC3E}">
        <p14:creationId xmlns:p14="http://schemas.microsoft.com/office/powerpoint/2010/main" val="262301573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042400" y="381000"/>
            <a:ext cx="2844800" cy="61976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8686800" y="584201"/>
            <a:ext cx="3240720" cy="3465560"/>
          </a:xfrm>
          <a:prstGeom prst="rect">
            <a:avLst/>
          </a:prstGeom>
          <a:noFill/>
        </p:spPr>
        <p:txBody>
          <a:bodyPr wrap="square" lIns="121917" tIns="60958" rIns="121917" bIns="60958" rtlCol="0">
            <a:spAutoFit/>
          </a:bodyPr>
          <a:lstStyle/>
          <a:p>
            <a:pPr algn="ctr" fontAlgn="base">
              <a:lnSpc>
                <a:spcPct val="90000"/>
              </a:lnSpc>
              <a:spcBef>
                <a:spcPts val="600"/>
              </a:spcBef>
              <a:spcAft>
                <a:spcPct val="0"/>
              </a:spcAft>
              <a:defRPr/>
            </a:pPr>
            <a:r>
              <a:rPr lang="en-CA" sz="2800" b="1" dirty="0">
                <a:solidFill>
                  <a:schemeClr val="lt1"/>
                </a:solidFill>
                <a:latin typeface="Roboto Slab" pitchFamily="2" charset="0"/>
                <a:ea typeface="Roboto Slab" pitchFamily="2" charset="0"/>
              </a:rPr>
              <a:t>Third Step:</a:t>
            </a:r>
          </a:p>
          <a:p>
            <a:pPr algn="ctr"/>
            <a:endParaRPr lang="en-CA" sz="2400" dirty="0">
              <a:solidFill>
                <a:schemeClr val="lt1"/>
              </a:solidFill>
            </a:endParaRPr>
          </a:p>
          <a:p>
            <a:pPr algn="ctr"/>
            <a:r>
              <a:rPr lang="en-CA" sz="2400" dirty="0">
                <a:solidFill>
                  <a:schemeClr val="lt1"/>
                </a:solidFill>
                <a:latin typeface="Roboto" panose="02000000000000000000" pitchFamily="2" charset="0"/>
                <a:ea typeface="Roboto" panose="02000000000000000000" pitchFamily="2" charset="0"/>
              </a:rPr>
              <a:t>Create a Custom Assignment for Your Class by selecting from our 300+ embedded lessons, grouped by category for easy access</a:t>
            </a:r>
          </a:p>
        </p:txBody>
      </p:sp>
      <p:pic>
        <p:nvPicPr>
          <p:cNvPr id="2" name="Picture 1">
            <a:extLst>
              <a:ext uri="{FF2B5EF4-FFF2-40B4-BE49-F238E27FC236}">
                <a16:creationId xmlns:a16="http://schemas.microsoft.com/office/drawing/2014/main" id="{F6726F86-5303-4579-A997-4B10C66F0580}"/>
              </a:ext>
            </a:extLst>
          </p:cNvPr>
          <p:cNvPicPr>
            <a:picLocks noChangeAspect="1"/>
          </p:cNvPicPr>
          <p:nvPr/>
        </p:nvPicPr>
        <p:blipFill>
          <a:blip r:embed="rId2"/>
          <a:stretch>
            <a:fillRect/>
          </a:stretch>
        </p:blipFill>
        <p:spPr>
          <a:xfrm>
            <a:off x="264480" y="698241"/>
            <a:ext cx="8236323" cy="5122506"/>
          </a:xfrm>
          <a:prstGeom prst="rect">
            <a:avLst/>
          </a:prstGeom>
        </p:spPr>
      </p:pic>
    </p:spTree>
    <p:extLst>
      <p:ext uri="{BB962C8B-B14F-4D97-AF65-F5344CB8AC3E}">
        <p14:creationId xmlns:p14="http://schemas.microsoft.com/office/powerpoint/2010/main" val="268338250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042400" y="381000"/>
            <a:ext cx="2844800" cy="61976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8686800" y="584201"/>
            <a:ext cx="3240720" cy="4573556"/>
          </a:xfrm>
          <a:prstGeom prst="rect">
            <a:avLst/>
          </a:prstGeom>
          <a:noFill/>
        </p:spPr>
        <p:txBody>
          <a:bodyPr wrap="square" lIns="121917" tIns="60958" rIns="121917" bIns="60958" rtlCol="0">
            <a:spAutoFit/>
          </a:bodyPr>
          <a:lstStyle/>
          <a:p>
            <a:pPr algn="ctr" fontAlgn="base">
              <a:lnSpc>
                <a:spcPct val="90000"/>
              </a:lnSpc>
              <a:spcBef>
                <a:spcPts val="600"/>
              </a:spcBef>
              <a:spcAft>
                <a:spcPct val="0"/>
              </a:spcAft>
              <a:defRPr/>
            </a:pPr>
            <a:r>
              <a:rPr lang="en-CA" sz="2800" b="1" dirty="0">
                <a:solidFill>
                  <a:schemeClr val="lt1"/>
                </a:solidFill>
                <a:latin typeface="Roboto Slab" pitchFamily="2" charset="0"/>
                <a:ea typeface="Roboto Slab" pitchFamily="2" charset="0"/>
              </a:rPr>
              <a:t>Third Step:</a:t>
            </a:r>
          </a:p>
          <a:p>
            <a:pPr algn="ctr"/>
            <a:endParaRPr lang="en-CA" sz="2400" dirty="0">
              <a:solidFill>
                <a:schemeClr val="lt1"/>
              </a:solidFill>
            </a:endParaRPr>
          </a:p>
          <a:p>
            <a:pPr algn="ctr"/>
            <a:r>
              <a:rPr lang="en-CA" sz="2400" dirty="0">
                <a:solidFill>
                  <a:schemeClr val="lt1"/>
                </a:solidFill>
                <a:latin typeface="Roboto" panose="02000000000000000000" pitchFamily="2" charset="0"/>
                <a:ea typeface="Roboto" panose="02000000000000000000" pitchFamily="2" charset="0"/>
              </a:rPr>
              <a:t>Lessons include, articles, videos, interactive calculators, and more.</a:t>
            </a:r>
          </a:p>
          <a:p>
            <a:pPr algn="ctr"/>
            <a:endParaRPr lang="en-CA" sz="2400" dirty="0">
              <a:solidFill>
                <a:schemeClr val="lt1"/>
              </a:solidFill>
              <a:latin typeface="Roboto" panose="02000000000000000000" pitchFamily="2" charset="0"/>
              <a:ea typeface="Roboto" panose="02000000000000000000" pitchFamily="2" charset="0"/>
            </a:endParaRPr>
          </a:p>
          <a:p>
            <a:pPr algn="ctr"/>
            <a:r>
              <a:rPr lang="en-CA" sz="2400" dirty="0">
                <a:solidFill>
                  <a:schemeClr val="lt1"/>
                </a:solidFill>
                <a:latin typeface="Roboto" panose="02000000000000000000" pitchFamily="2" charset="0"/>
                <a:ea typeface="Roboto" panose="02000000000000000000" pitchFamily="2" charset="0"/>
              </a:rPr>
              <a:t>Grading can be based on first try, or let students keep trying for higher scores</a:t>
            </a:r>
          </a:p>
        </p:txBody>
      </p:sp>
      <p:pic>
        <p:nvPicPr>
          <p:cNvPr id="7" name="Content Placeholder 5">
            <a:extLst>
              <a:ext uri="{FF2B5EF4-FFF2-40B4-BE49-F238E27FC236}">
                <a16:creationId xmlns:a16="http://schemas.microsoft.com/office/drawing/2014/main" id="{F5099FBF-E0F1-42A8-A5EA-F532202E72B9}"/>
              </a:ext>
            </a:extLst>
          </p:cNvPr>
          <p:cNvPicPr>
            <a:picLocks noChangeAspect="1"/>
          </p:cNvPicPr>
          <p:nvPr/>
        </p:nvPicPr>
        <p:blipFill>
          <a:blip r:embed="rId2"/>
          <a:stretch>
            <a:fillRect/>
          </a:stretch>
        </p:blipFill>
        <p:spPr>
          <a:xfrm>
            <a:off x="304800" y="1395553"/>
            <a:ext cx="7979389" cy="3792267"/>
          </a:xfrm>
          <a:prstGeom prst="rect">
            <a:avLst/>
          </a:prstGeom>
        </p:spPr>
      </p:pic>
    </p:spTree>
    <p:extLst>
      <p:ext uri="{BB962C8B-B14F-4D97-AF65-F5344CB8AC3E}">
        <p14:creationId xmlns:p14="http://schemas.microsoft.com/office/powerpoint/2010/main" val="221216222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638FB6-735F-444B-A14D-CF6498C9DB27}"/>
              </a:ext>
            </a:extLst>
          </p:cNvPr>
          <p:cNvSpPr>
            <a:spLocks noGrp="1"/>
          </p:cNvSpPr>
          <p:nvPr>
            <p:ph idx="4294967295"/>
          </p:nvPr>
        </p:nvSpPr>
        <p:spPr>
          <a:xfrm>
            <a:off x="466530" y="531845"/>
            <a:ext cx="10088757" cy="5707030"/>
          </a:xfrm>
          <a:effectLst/>
        </p:spPr>
        <p:txBody>
          <a:bodyPr>
            <a:normAutofit/>
          </a:bodyPr>
          <a:lstStyle/>
          <a:p>
            <a:pPr marL="0" indent="0" algn="ctr" fontAlgn="base">
              <a:spcBef>
                <a:spcPct val="50000"/>
              </a:spcBef>
              <a:spcAft>
                <a:spcPct val="0"/>
              </a:spcAft>
              <a:buNone/>
              <a:defRPr/>
            </a:pPr>
            <a:endParaRPr lang="en-US" sz="1400" dirty="0">
              <a:latin typeface="Roboto" panose="02000000000000000000" pitchFamily="2" charset="0"/>
              <a:ea typeface="Roboto" panose="02000000000000000000" pitchFamily="2" charset="0"/>
            </a:endParaRPr>
          </a:p>
          <a:p>
            <a:pPr marL="9" indent="0" fontAlgn="base">
              <a:spcBef>
                <a:spcPct val="50000"/>
              </a:spcBef>
              <a:spcAft>
                <a:spcPct val="0"/>
              </a:spcAft>
              <a:buNone/>
              <a:defRPr/>
            </a:pPr>
            <a:r>
              <a:rPr lang="en-US" sz="2800" dirty="0">
                <a:latin typeface="Roboto" panose="02000000000000000000" pitchFamily="2" charset="0"/>
                <a:ea typeface="Roboto" panose="02000000000000000000" pitchFamily="2" charset="0"/>
              </a:rPr>
              <a:t>“…60 per cent of those in secondary school were neglected. The college preparatory curriculum was too remotely related to the lives they were living and were going to live; students didn’t plan to become skilled in any particular trade because the jobs open to them did not demand the kind of training schools could offer”</a:t>
            </a:r>
          </a:p>
          <a:p>
            <a:pPr marL="9" indent="0" fontAlgn="base">
              <a:spcBef>
                <a:spcPct val="50000"/>
              </a:spcBef>
              <a:spcAft>
                <a:spcPct val="0"/>
              </a:spcAft>
              <a:buNone/>
              <a:defRPr/>
            </a:pPr>
            <a:endParaRPr lang="en-US" sz="2400" dirty="0">
              <a:latin typeface="Roboto" panose="02000000000000000000" pitchFamily="2" charset="0"/>
              <a:ea typeface="Roboto" panose="02000000000000000000" pitchFamily="2" charset="0"/>
            </a:endParaRPr>
          </a:p>
          <a:p>
            <a:pPr marL="9" indent="0" fontAlgn="base">
              <a:spcBef>
                <a:spcPct val="50000"/>
              </a:spcBef>
              <a:spcAft>
                <a:spcPct val="0"/>
              </a:spcAft>
              <a:buNone/>
              <a:defRPr/>
            </a:pPr>
            <a:r>
              <a:rPr lang="en-US" sz="2400" dirty="0">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Carl Franzen, 1951</a:t>
            </a:r>
          </a:p>
          <a:p>
            <a:pPr indent="-342891" fontAlgn="base">
              <a:spcBef>
                <a:spcPct val="50000"/>
              </a:spcBef>
              <a:spcAft>
                <a:spcPct val="0"/>
              </a:spcAft>
              <a:buFont typeface="Wingdings" panose="05000000000000000000" pitchFamily="2" charset="2"/>
              <a:buChar char="ü"/>
              <a:defRPr/>
            </a:pPr>
            <a:endParaRPr lang="en-US"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95295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042400" y="381000"/>
            <a:ext cx="2844800" cy="61976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8346404" y="584200"/>
            <a:ext cx="3734090" cy="4142668"/>
          </a:xfrm>
          <a:prstGeom prst="rect">
            <a:avLst/>
          </a:prstGeom>
          <a:noFill/>
        </p:spPr>
        <p:txBody>
          <a:bodyPr wrap="square" lIns="121917" tIns="60958" rIns="121917" bIns="60958" rtlCol="0">
            <a:spAutoFit/>
          </a:bodyPr>
          <a:lstStyle/>
          <a:p>
            <a:pPr algn="ctr" fontAlgn="base">
              <a:lnSpc>
                <a:spcPct val="90000"/>
              </a:lnSpc>
              <a:spcBef>
                <a:spcPts val="600"/>
              </a:spcBef>
              <a:spcAft>
                <a:spcPct val="0"/>
              </a:spcAft>
              <a:defRPr/>
            </a:pPr>
            <a:r>
              <a:rPr lang="en-CA" sz="2800" b="1" dirty="0">
                <a:solidFill>
                  <a:schemeClr val="lt1"/>
                </a:solidFill>
                <a:latin typeface="Roboto Slab" pitchFamily="2" charset="0"/>
                <a:ea typeface="Roboto Slab" pitchFamily="2" charset="0"/>
              </a:rPr>
              <a:t>Fourth Step:</a:t>
            </a:r>
          </a:p>
          <a:p>
            <a:pPr algn="ctr"/>
            <a:endParaRPr lang="en-CA" dirty="0">
              <a:solidFill>
                <a:schemeClr val="lt1"/>
              </a:solidFill>
            </a:endParaRPr>
          </a:p>
          <a:p>
            <a:pPr algn="ctr"/>
            <a:r>
              <a:rPr lang="en-US" sz="2000" dirty="0">
                <a:solidFill>
                  <a:schemeClr val="lt1"/>
                </a:solidFill>
                <a:latin typeface="Roboto" panose="02000000000000000000" pitchFamily="2" charset="0"/>
                <a:ea typeface="Roboto" panose="02000000000000000000" pitchFamily="2" charset="0"/>
              </a:rPr>
              <a:t>Students register by clicking on a link that ties them to your class OR teacher generates logins</a:t>
            </a:r>
          </a:p>
          <a:p>
            <a:pPr algn="ctr"/>
            <a:endParaRPr lang="en-CA" sz="2000" dirty="0">
              <a:solidFill>
                <a:schemeClr val="lt1"/>
              </a:solidFill>
              <a:latin typeface="Roboto" panose="02000000000000000000" pitchFamily="2" charset="0"/>
              <a:ea typeface="Roboto" panose="02000000000000000000" pitchFamily="2" charset="0"/>
            </a:endParaRPr>
          </a:p>
          <a:p>
            <a:pPr algn="ctr"/>
            <a:r>
              <a:rPr lang="en-US" sz="2000" dirty="0">
                <a:solidFill>
                  <a:schemeClr val="lt1"/>
                </a:solidFill>
                <a:latin typeface="Roboto" panose="02000000000000000000" pitchFamily="2" charset="0"/>
                <a:ea typeface="Roboto" panose="02000000000000000000" pitchFamily="2" charset="0"/>
              </a:rPr>
              <a:t>Student registration is clean and simple. Students don’t have to enter an email address (and compatible with Google Classroom sign-on!).</a:t>
            </a:r>
          </a:p>
          <a:p>
            <a:pPr algn="ctr"/>
            <a:endParaRPr lang="en-CA" dirty="0">
              <a:solidFill>
                <a:schemeClr val="lt1"/>
              </a:solidFill>
            </a:endParaRPr>
          </a:p>
        </p:txBody>
      </p:sp>
      <p:pic>
        <p:nvPicPr>
          <p:cNvPr id="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0811"/>
            <a:ext cx="5768029" cy="3582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0294C0-749F-4ACB-AC7F-3CBBDD06FA70}"/>
              </a:ext>
            </a:extLst>
          </p:cNvPr>
          <p:cNvPicPr>
            <a:picLocks noChangeAspect="1"/>
          </p:cNvPicPr>
          <p:nvPr/>
        </p:nvPicPr>
        <p:blipFill>
          <a:blip r:embed="rId3"/>
          <a:stretch>
            <a:fillRect/>
          </a:stretch>
        </p:blipFill>
        <p:spPr>
          <a:xfrm>
            <a:off x="3378528" y="1589284"/>
            <a:ext cx="4943475" cy="4848225"/>
          </a:xfrm>
          <a:prstGeom prst="rect">
            <a:avLst/>
          </a:prstGeom>
        </p:spPr>
      </p:pic>
    </p:spTree>
    <p:extLst>
      <p:ext uri="{BB962C8B-B14F-4D97-AF65-F5344CB8AC3E}">
        <p14:creationId xmlns:p14="http://schemas.microsoft.com/office/powerpoint/2010/main" val="300223416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042400" y="381000"/>
            <a:ext cx="2844800" cy="61976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9042400" y="584200"/>
            <a:ext cx="3149600" cy="3096228"/>
          </a:xfrm>
          <a:prstGeom prst="rect">
            <a:avLst/>
          </a:prstGeom>
          <a:noFill/>
        </p:spPr>
        <p:txBody>
          <a:bodyPr wrap="square" lIns="121917" tIns="60958" rIns="121917" bIns="60958" rtlCol="0">
            <a:spAutoFit/>
          </a:bodyPr>
          <a:lstStyle/>
          <a:p>
            <a:pPr algn="ctr" fontAlgn="base">
              <a:lnSpc>
                <a:spcPct val="90000"/>
              </a:lnSpc>
              <a:spcBef>
                <a:spcPts val="600"/>
              </a:spcBef>
              <a:spcAft>
                <a:spcPct val="0"/>
              </a:spcAft>
              <a:defRPr/>
            </a:pPr>
            <a:r>
              <a:rPr lang="en-CA" sz="2800" b="1" dirty="0">
                <a:solidFill>
                  <a:schemeClr val="lt1"/>
                </a:solidFill>
                <a:latin typeface="Roboto Slab" pitchFamily="2" charset="0"/>
                <a:ea typeface="Roboto Slab" pitchFamily="2" charset="0"/>
              </a:rPr>
              <a:t>Fifth Step:</a:t>
            </a:r>
          </a:p>
          <a:p>
            <a:pPr algn="ctr"/>
            <a:endParaRPr lang="en-CA" sz="2400" dirty="0">
              <a:solidFill>
                <a:schemeClr val="lt1"/>
              </a:solidFill>
            </a:endParaRPr>
          </a:p>
          <a:p>
            <a:pPr algn="ctr"/>
            <a:r>
              <a:rPr lang="en-CA" sz="2000" dirty="0">
                <a:solidFill>
                  <a:schemeClr val="lt1"/>
                </a:solidFill>
                <a:latin typeface="Roboto" panose="02000000000000000000" pitchFamily="2" charset="0"/>
                <a:ea typeface="Roboto" panose="02000000000000000000" pitchFamily="2" charset="0"/>
              </a:rPr>
              <a:t>When students login, they see both their stock portfolio performance and their progress through the Assignments.</a:t>
            </a:r>
          </a:p>
          <a:p>
            <a:endParaRPr lang="en-CA" sz="2400" dirty="0">
              <a:solidFill>
                <a:schemeClr val="lt1"/>
              </a:solidFill>
            </a:endParaRPr>
          </a:p>
        </p:txBody>
      </p:sp>
      <p:pic>
        <p:nvPicPr>
          <p:cNvPr id="7" name="Content Placeholder 6">
            <a:extLst>
              <a:ext uri="{FF2B5EF4-FFF2-40B4-BE49-F238E27FC236}">
                <a16:creationId xmlns:a16="http://schemas.microsoft.com/office/drawing/2014/main" id="{B3032321-ED60-48D2-8D0C-FB4EC275E8DF}"/>
              </a:ext>
            </a:extLst>
          </p:cNvPr>
          <p:cNvPicPr>
            <a:picLocks noChangeAspect="1"/>
          </p:cNvPicPr>
          <p:nvPr/>
        </p:nvPicPr>
        <p:blipFill>
          <a:blip r:embed="rId2"/>
          <a:stretch>
            <a:fillRect/>
          </a:stretch>
        </p:blipFill>
        <p:spPr>
          <a:xfrm>
            <a:off x="229592" y="321218"/>
            <a:ext cx="8690474" cy="6215564"/>
          </a:xfrm>
          <a:prstGeom prst="rect">
            <a:avLst/>
          </a:prstGeom>
        </p:spPr>
      </p:pic>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042400" y="381000"/>
            <a:ext cx="2844800" cy="61976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9317781" y="629863"/>
            <a:ext cx="2730759" cy="2480675"/>
          </a:xfrm>
          <a:prstGeom prst="rect">
            <a:avLst/>
          </a:prstGeom>
          <a:noFill/>
        </p:spPr>
        <p:txBody>
          <a:bodyPr wrap="square" lIns="121917" tIns="60958" rIns="121917" bIns="60958" rtlCol="0">
            <a:spAutoFit/>
          </a:bodyPr>
          <a:lstStyle/>
          <a:p>
            <a:pPr algn="ctr" fontAlgn="base">
              <a:lnSpc>
                <a:spcPct val="90000"/>
              </a:lnSpc>
              <a:spcBef>
                <a:spcPts val="600"/>
              </a:spcBef>
              <a:spcAft>
                <a:spcPct val="0"/>
              </a:spcAft>
              <a:defRPr/>
            </a:pPr>
            <a:r>
              <a:rPr lang="en-CA" sz="2800" b="1" dirty="0">
                <a:solidFill>
                  <a:schemeClr val="lt1"/>
                </a:solidFill>
                <a:latin typeface="Roboto Slab" pitchFamily="2" charset="0"/>
                <a:ea typeface="Roboto Slab" pitchFamily="2" charset="0"/>
              </a:rPr>
              <a:t>Fifth Step:</a:t>
            </a:r>
          </a:p>
          <a:p>
            <a:pPr algn="ctr"/>
            <a:endParaRPr lang="en-CA" sz="2400" dirty="0">
              <a:solidFill>
                <a:schemeClr val="lt1"/>
              </a:solidFill>
            </a:endParaRPr>
          </a:p>
          <a:p>
            <a:pPr algn="ctr"/>
            <a:r>
              <a:rPr lang="en-CA" sz="2000" dirty="0">
                <a:solidFill>
                  <a:schemeClr val="lt1"/>
                </a:solidFill>
                <a:latin typeface="Roboto" panose="02000000000000000000" pitchFamily="2" charset="0"/>
                <a:ea typeface="Roboto" panose="02000000000000000000" pitchFamily="2" charset="0"/>
              </a:rPr>
              <a:t>Teacher View – instant access to class activities, progress, and reports</a:t>
            </a:r>
          </a:p>
          <a:p>
            <a:endParaRPr lang="en-CA" sz="2400" dirty="0">
              <a:solidFill>
                <a:schemeClr val="lt1"/>
              </a:solidFill>
            </a:endParaRPr>
          </a:p>
        </p:txBody>
      </p:sp>
      <p:pic>
        <p:nvPicPr>
          <p:cNvPr id="2" name="Picture 1">
            <a:extLst>
              <a:ext uri="{FF2B5EF4-FFF2-40B4-BE49-F238E27FC236}">
                <a16:creationId xmlns:a16="http://schemas.microsoft.com/office/drawing/2014/main" id="{13A5CA71-4E61-41EC-887C-72868B593120}"/>
              </a:ext>
            </a:extLst>
          </p:cNvPr>
          <p:cNvPicPr>
            <a:picLocks noChangeAspect="1"/>
          </p:cNvPicPr>
          <p:nvPr/>
        </p:nvPicPr>
        <p:blipFill>
          <a:blip r:embed="rId2"/>
          <a:stretch>
            <a:fillRect/>
          </a:stretch>
        </p:blipFill>
        <p:spPr>
          <a:xfrm>
            <a:off x="143460" y="629863"/>
            <a:ext cx="9093846" cy="5713210"/>
          </a:xfrm>
          <a:prstGeom prst="rect">
            <a:avLst/>
          </a:prstGeom>
        </p:spPr>
      </p:pic>
    </p:spTree>
    <p:extLst>
      <p:ext uri="{BB962C8B-B14F-4D97-AF65-F5344CB8AC3E}">
        <p14:creationId xmlns:p14="http://schemas.microsoft.com/office/powerpoint/2010/main" val="196737464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042400" y="381000"/>
            <a:ext cx="2844800" cy="61976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8749612" y="584201"/>
            <a:ext cx="3442388" cy="4136513"/>
          </a:xfrm>
          <a:prstGeom prst="rect">
            <a:avLst/>
          </a:prstGeom>
          <a:noFill/>
        </p:spPr>
        <p:txBody>
          <a:bodyPr wrap="square" lIns="121917" tIns="60958" rIns="121917" bIns="60958" rtlCol="0">
            <a:spAutoFit/>
          </a:bodyPr>
          <a:lstStyle/>
          <a:p>
            <a:pPr algn="ctr" fontAlgn="base">
              <a:lnSpc>
                <a:spcPct val="90000"/>
              </a:lnSpc>
              <a:spcBef>
                <a:spcPts val="600"/>
              </a:spcBef>
              <a:spcAft>
                <a:spcPct val="0"/>
              </a:spcAft>
              <a:defRPr/>
            </a:pPr>
            <a:r>
              <a:rPr lang="en-CA" sz="2800" b="1" dirty="0">
                <a:solidFill>
                  <a:schemeClr val="lt1"/>
                </a:solidFill>
                <a:latin typeface="Roboto Slab" pitchFamily="2" charset="0"/>
                <a:ea typeface="Roboto Slab" pitchFamily="2" charset="0"/>
              </a:rPr>
              <a:t>Our Site  is Complete with Stock Market Research Tools:</a:t>
            </a:r>
          </a:p>
          <a:p>
            <a:pPr algn="ctr"/>
            <a:endParaRPr lang="en-CA" sz="2000" b="1" dirty="0">
              <a:solidFill>
                <a:schemeClr val="lt1"/>
              </a:solidFill>
            </a:endParaRPr>
          </a:p>
          <a:p>
            <a:pPr indent="-380990">
              <a:buFont typeface="Wingdings" panose="05000000000000000000" pitchFamily="2" charset="2"/>
              <a:buChar char="ü"/>
            </a:pPr>
            <a:r>
              <a:rPr lang="en-CA" sz="2000" dirty="0">
                <a:solidFill>
                  <a:schemeClr val="lt1"/>
                </a:solidFill>
                <a:latin typeface="Roboto" panose="02000000000000000000" pitchFamily="2" charset="0"/>
                <a:ea typeface="Roboto" panose="02000000000000000000" pitchFamily="2" charset="0"/>
              </a:rPr>
              <a:t>Quotes</a:t>
            </a:r>
          </a:p>
          <a:p>
            <a:pPr indent="-380990">
              <a:buFont typeface="Wingdings" panose="05000000000000000000" pitchFamily="2" charset="2"/>
              <a:buChar char="ü"/>
            </a:pPr>
            <a:r>
              <a:rPr lang="en-CA" sz="2000" dirty="0">
                <a:solidFill>
                  <a:schemeClr val="lt1"/>
                </a:solidFill>
                <a:latin typeface="Roboto" panose="02000000000000000000" pitchFamily="2" charset="0"/>
                <a:ea typeface="Roboto" panose="02000000000000000000" pitchFamily="2" charset="0"/>
              </a:rPr>
              <a:t>Charts</a:t>
            </a:r>
          </a:p>
          <a:p>
            <a:pPr indent="-380990">
              <a:buFont typeface="Wingdings" panose="05000000000000000000" pitchFamily="2" charset="2"/>
              <a:buChar char="ü"/>
            </a:pPr>
            <a:r>
              <a:rPr lang="en-CA" sz="2000" dirty="0">
                <a:solidFill>
                  <a:schemeClr val="lt1"/>
                </a:solidFill>
                <a:latin typeface="Roboto" panose="02000000000000000000" pitchFamily="2" charset="0"/>
                <a:ea typeface="Roboto" panose="02000000000000000000" pitchFamily="2" charset="0"/>
              </a:rPr>
              <a:t>News</a:t>
            </a:r>
          </a:p>
          <a:p>
            <a:pPr indent="-380990">
              <a:buFont typeface="Wingdings" panose="05000000000000000000" pitchFamily="2" charset="2"/>
              <a:buChar char="ü"/>
            </a:pPr>
            <a:r>
              <a:rPr lang="en-CA" sz="2000" dirty="0">
                <a:solidFill>
                  <a:schemeClr val="lt1"/>
                </a:solidFill>
                <a:latin typeface="Roboto" panose="02000000000000000000" pitchFamily="2" charset="0"/>
                <a:ea typeface="Roboto" panose="02000000000000000000" pitchFamily="2" charset="0"/>
              </a:rPr>
              <a:t>Financial Statements</a:t>
            </a:r>
          </a:p>
          <a:p>
            <a:pPr indent="-380990">
              <a:buFont typeface="Wingdings" panose="05000000000000000000" pitchFamily="2" charset="2"/>
              <a:buChar char="ü"/>
            </a:pPr>
            <a:r>
              <a:rPr lang="en-CA" sz="2000" dirty="0">
                <a:solidFill>
                  <a:schemeClr val="lt1"/>
                </a:solidFill>
                <a:latin typeface="Roboto" panose="02000000000000000000" pitchFamily="2" charset="0"/>
                <a:ea typeface="Roboto" panose="02000000000000000000" pitchFamily="2" charset="0"/>
              </a:rPr>
              <a:t>Analysts Ratings</a:t>
            </a:r>
          </a:p>
          <a:p>
            <a:pPr indent="-380990">
              <a:buFont typeface="Wingdings" panose="05000000000000000000" pitchFamily="2" charset="2"/>
              <a:buChar char="ü"/>
            </a:pPr>
            <a:r>
              <a:rPr lang="en-CA" sz="2000" dirty="0">
                <a:solidFill>
                  <a:schemeClr val="lt1"/>
                </a:solidFill>
                <a:latin typeface="Roboto" panose="02000000000000000000" pitchFamily="2" charset="0"/>
                <a:ea typeface="Roboto" panose="02000000000000000000" pitchFamily="2" charset="0"/>
              </a:rPr>
              <a:t>A total of 23 data points per stock</a:t>
            </a:r>
          </a:p>
        </p:txBody>
      </p:sp>
      <p:pic>
        <p:nvPicPr>
          <p:cNvPr id="2" name="Picture 1"/>
          <p:cNvPicPr>
            <a:picLocks noChangeAspect="1"/>
          </p:cNvPicPr>
          <p:nvPr/>
        </p:nvPicPr>
        <p:blipFill>
          <a:blip r:embed="rId2"/>
          <a:stretch>
            <a:fillRect/>
          </a:stretch>
        </p:blipFill>
        <p:spPr>
          <a:xfrm>
            <a:off x="359787" y="0"/>
            <a:ext cx="8318815" cy="6705661"/>
          </a:xfrm>
          <a:prstGeom prst="rect">
            <a:avLst/>
          </a:prstGeom>
        </p:spPr>
      </p:pic>
    </p:spTree>
    <p:extLst>
      <p:ext uri="{BB962C8B-B14F-4D97-AF65-F5344CB8AC3E}">
        <p14:creationId xmlns:p14="http://schemas.microsoft.com/office/powerpoint/2010/main" val="342046709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705600" y="381000"/>
            <a:ext cx="5181600" cy="59944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6915016" y="482600"/>
            <a:ext cx="4972184" cy="4761299"/>
          </a:xfrm>
          <a:prstGeom prst="rect">
            <a:avLst/>
          </a:prstGeom>
          <a:noFill/>
        </p:spPr>
        <p:txBody>
          <a:bodyPr wrap="square" lIns="121917" tIns="60958" rIns="121917" bIns="60958" rtlCol="0">
            <a:spAutoFit/>
          </a:bodyPr>
          <a:lstStyle/>
          <a:p>
            <a:pPr algn="ctr" fontAlgn="base">
              <a:lnSpc>
                <a:spcPct val="90000"/>
              </a:lnSpc>
              <a:spcBef>
                <a:spcPts val="600"/>
              </a:spcBef>
              <a:spcAft>
                <a:spcPct val="0"/>
              </a:spcAft>
              <a:defRPr/>
            </a:pPr>
            <a:r>
              <a:rPr lang="en-US" sz="2800" b="1" dirty="0">
                <a:solidFill>
                  <a:schemeClr val="lt1"/>
                </a:solidFill>
                <a:latin typeface="Roboto Slab" pitchFamily="2" charset="0"/>
                <a:ea typeface="Roboto Slab" pitchFamily="2" charset="0"/>
              </a:rPr>
              <a:t>Personal Finance Calculators</a:t>
            </a:r>
          </a:p>
          <a:p>
            <a:pPr fontAlgn="base">
              <a:lnSpc>
                <a:spcPct val="90000"/>
              </a:lnSpc>
              <a:spcBef>
                <a:spcPts val="600"/>
              </a:spcBef>
              <a:spcAft>
                <a:spcPct val="0"/>
              </a:spcAft>
              <a:defRPr/>
            </a:pPr>
            <a:endParaRPr lang="en-US" sz="2000" dirty="0">
              <a:solidFill>
                <a:schemeClr val="lt1"/>
              </a:solidFill>
            </a:endParaRPr>
          </a:p>
          <a:p>
            <a:pPr fontAlgn="base">
              <a:lnSpc>
                <a:spcPct val="90000"/>
              </a:lnSpc>
              <a:spcBef>
                <a:spcPts val="600"/>
              </a:spcBef>
              <a:spcAft>
                <a:spcPct val="0"/>
              </a:spcAft>
              <a:defRPr/>
            </a:pPr>
            <a:r>
              <a:rPr lang="en-US" sz="2000" dirty="0">
                <a:solidFill>
                  <a:schemeClr val="lt1"/>
                </a:solidFill>
                <a:latin typeface="Roboto" panose="02000000000000000000" pitchFamily="2" charset="0"/>
                <a:ea typeface="Roboto" panose="02000000000000000000" pitchFamily="2" charset="0"/>
              </a:rPr>
              <a:t>We have a complete library of personal finance calculators:</a:t>
            </a:r>
          </a:p>
          <a:p>
            <a:pPr lvl="1" fontAlgn="base">
              <a:lnSpc>
                <a:spcPct val="90000"/>
              </a:lnSpc>
              <a:spcBef>
                <a:spcPts val="600"/>
              </a:spcBef>
              <a:spcAft>
                <a:spcPct val="0"/>
              </a:spcAft>
              <a:buFont typeface="Wingdings" panose="05000000000000000000" pitchFamily="2" charset="2"/>
              <a:buChar char="§"/>
              <a:defRPr/>
            </a:pPr>
            <a:r>
              <a:rPr lang="en-US" sz="2000" dirty="0">
                <a:solidFill>
                  <a:schemeClr val="lt1"/>
                </a:solidFill>
                <a:latin typeface="Roboto" panose="02000000000000000000" pitchFamily="2" charset="0"/>
                <a:ea typeface="Roboto" panose="02000000000000000000" pitchFamily="2" charset="0"/>
              </a:rPr>
              <a:t>Compound interest</a:t>
            </a:r>
          </a:p>
          <a:p>
            <a:pPr lvl="1" fontAlgn="base">
              <a:lnSpc>
                <a:spcPct val="90000"/>
              </a:lnSpc>
              <a:spcBef>
                <a:spcPts val="600"/>
              </a:spcBef>
              <a:spcAft>
                <a:spcPct val="0"/>
              </a:spcAft>
              <a:buFont typeface="Wingdings" panose="05000000000000000000" pitchFamily="2" charset="2"/>
              <a:buChar char="§"/>
              <a:defRPr/>
            </a:pPr>
            <a:r>
              <a:rPr lang="en-US" sz="2000" dirty="0">
                <a:solidFill>
                  <a:schemeClr val="lt1"/>
                </a:solidFill>
                <a:latin typeface="Roboto" panose="02000000000000000000" pitchFamily="2" charset="0"/>
                <a:ea typeface="Roboto" panose="02000000000000000000" pitchFamily="2" charset="0"/>
              </a:rPr>
              <a:t>Advanced investment that factors in inflation and taxes</a:t>
            </a:r>
          </a:p>
          <a:p>
            <a:pPr lvl="1" fontAlgn="base">
              <a:lnSpc>
                <a:spcPct val="90000"/>
              </a:lnSpc>
              <a:spcBef>
                <a:spcPts val="600"/>
              </a:spcBef>
              <a:spcAft>
                <a:spcPct val="0"/>
              </a:spcAft>
              <a:buFont typeface="Wingdings" panose="05000000000000000000" pitchFamily="2" charset="2"/>
              <a:buChar char="§"/>
              <a:defRPr/>
            </a:pPr>
            <a:r>
              <a:rPr lang="en-US" sz="2000" dirty="0">
                <a:solidFill>
                  <a:schemeClr val="lt1"/>
                </a:solidFill>
                <a:latin typeface="Roboto" panose="02000000000000000000" pitchFamily="2" charset="0"/>
                <a:ea typeface="Roboto" panose="02000000000000000000" pitchFamily="2" charset="0"/>
              </a:rPr>
              <a:t>How old will I be when I become a millionaire?</a:t>
            </a:r>
          </a:p>
          <a:p>
            <a:pPr lvl="1" fontAlgn="base">
              <a:lnSpc>
                <a:spcPct val="90000"/>
              </a:lnSpc>
              <a:spcBef>
                <a:spcPts val="600"/>
              </a:spcBef>
              <a:spcAft>
                <a:spcPct val="0"/>
              </a:spcAft>
              <a:buFont typeface="Wingdings" panose="05000000000000000000" pitchFamily="2" charset="2"/>
              <a:buChar char="§"/>
              <a:defRPr/>
            </a:pPr>
            <a:r>
              <a:rPr lang="en-US" sz="2000" dirty="0">
                <a:solidFill>
                  <a:schemeClr val="lt1"/>
                </a:solidFill>
                <a:latin typeface="Roboto" panose="02000000000000000000" pitchFamily="2" charset="0"/>
                <a:ea typeface="Roboto" panose="02000000000000000000" pitchFamily="2" charset="0"/>
              </a:rPr>
              <a:t>Rent vs buy a house</a:t>
            </a:r>
          </a:p>
          <a:p>
            <a:pPr lvl="1" fontAlgn="base">
              <a:lnSpc>
                <a:spcPct val="90000"/>
              </a:lnSpc>
              <a:spcBef>
                <a:spcPts val="600"/>
              </a:spcBef>
              <a:spcAft>
                <a:spcPct val="0"/>
              </a:spcAft>
              <a:buFont typeface="Wingdings" panose="05000000000000000000" pitchFamily="2" charset="2"/>
              <a:buChar char="§"/>
              <a:defRPr/>
            </a:pPr>
            <a:r>
              <a:rPr lang="en-US" sz="2000" b="1" dirty="0">
                <a:solidFill>
                  <a:schemeClr val="lt1"/>
                </a:solidFill>
                <a:latin typeface="Roboto" panose="02000000000000000000" pitchFamily="2" charset="0"/>
                <a:ea typeface="Roboto" panose="02000000000000000000" pitchFamily="2" charset="0"/>
              </a:rPr>
              <a:t>CALCULATORS ARE INTERACTIVE</a:t>
            </a:r>
            <a:r>
              <a:rPr lang="en-US" sz="2000" dirty="0">
                <a:solidFill>
                  <a:schemeClr val="lt1"/>
                </a:solidFill>
                <a:latin typeface="Roboto" panose="02000000000000000000" pitchFamily="2" charset="0"/>
                <a:ea typeface="Roboto" panose="02000000000000000000" pitchFamily="2" charset="0"/>
              </a:rPr>
              <a:t>—SLIDE INPUTS AND WATCH GRAPHS CHANGE!</a:t>
            </a:r>
          </a:p>
        </p:txBody>
      </p:sp>
      <p:pic>
        <p:nvPicPr>
          <p:cNvPr id="7" name="Picture 1"/>
          <p:cNvPicPr>
            <a:picLocks noChangeAspect="1"/>
          </p:cNvPicPr>
          <p:nvPr/>
        </p:nvPicPr>
        <p:blipFill rotWithShape="1">
          <a:blip r:embed="rId3">
            <a:extLst>
              <a:ext uri="{28A0092B-C50C-407E-A947-70E740481C1C}">
                <a14:useLocalDpi xmlns:a14="http://schemas.microsoft.com/office/drawing/2010/main" val="0"/>
              </a:ext>
            </a:extLst>
          </a:blip>
          <a:srcRect l="-1653" t="4293" r="1653" b="18882"/>
          <a:stretch/>
        </p:blipFill>
        <p:spPr bwMode="auto">
          <a:xfrm>
            <a:off x="0" y="5861"/>
            <a:ext cx="6494250" cy="6721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14653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33CF74-6E18-473C-B721-3AF6E90BA423}"/>
              </a:ext>
            </a:extLst>
          </p:cNvPr>
          <p:cNvPicPr>
            <a:picLocks noChangeAspect="1"/>
          </p:cNvPicPr>
          <p:nvPr/>
        </p:nvPicPr>
        <p:blipFill>
          <a:blip r:embed="rId3"/>
          <a:stretch>
            <a:fillRect/>
          </a:stretch>
        </p:blipFill>
        <p:spPr>
          <a:xfrm>
            <a:off x="304800" y="1765300"/>
            <a:ext cx="4263722" cy="3429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ounded Rectangle 4"/>
          <p:cNvSpPr/>
          <p:nvPr/>
        </p:nvSpPr>
        <p:spPr>
          <a:xfrm>
            <a:off x="9042400" y="381000"/>
            <a:ext cx="2844800" cy="61976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8850414" y="1088761"/>
            <a:ext cx="3341586" cy="4801310"/>
          </a:xfrm>
          <a:prstGeom prst="rect">
            <a:avLst/>
          </a:prstGeom>
          <a:noFill/>
        </p:spPr>
        <p:txBody>
          <a:bodyPr wrap="square" lIns="121917" tIns="60958" rIns="121917" bIns="60958" rtlCol="0">
            <a:spAutoFit/>
          </a:bodyPr>
          <a:lstStyle/>
          <a:p>
            <a:pPr algn="ctr"/>
            <a:r>
              <a:rPr lang="en-CA" sz="2800" b="1" dirty="0">
                <a:solidFill>
                  <a:schemeClr val="lt1"/>
                </a:solidFill>
                <a:latin typeface="Roboto Slab" pitchFamily="2" charset="0"/>
                <a:ea typeface="Roboto Slab" pitchFamily="2" charset="0"/>
              </a:rPr>
              <a:t>Example Lesson:</a:t>
            </a:r>
          </a:p>
          <a:p>
            <a:pPr eaLnBrk="0" fontAlgn="base" hangingPunct="0">
              <a:spcBef>
                <a:spcPct val="0"/>
              </a:spcBef>
              <a:spcAft>
                <a:spcPct val="0"/>
              </a:spcAft>
            </a:pPr>
            <a:endParaRPr lang="en-US" sz="2000" dirty="0">
              <a:solidFill>
                <a:schemeClr val="lt1"/>
              </a:solidFill>
            </a:endParaRPr>
          </a:p>
          <a:p>
            <a:r>
              <a:rPr lang="en-US" b="1" dirty="0">
                <a:latin typeface="Roboto" panose="02000000000000000000" pitchFamily="2" charset="0"/>
                <a:ea typeface="Roboto" panose="02000000000000000000" pitchFamily="2" charset="0"/>
              </a:rPr>
              <a:t>What is a Bond?</a:t>
            </a:r>
          </a:p>
          <a:p>
            <a:endParaRPr lang="en-US" dirty="0">
              <a:latin typeface="Roboto" panose="02000000000000000000" pitchFamily="2" charset="0"/>
              <a:ea typeface="Roboto" panose="02000000000000000000" pitchFamily="2" charset="0"/>
            </a:endParaRPr>
          </a:p>
          <a:p>
            <a:r>
              <a:rPr lang="en-US" sz="2000" dirty="0">
                <a:solidFill>
                  <a:schemeClr val="lt1"/>
                </a:solidFill>
                <a:latin typeface="Roboto" panose="02000000000000000000" pitchFamily="2" charset="0"/>
                <a:ea typeface="Roboto" panose="02000000000000000000" pitchFamily="2" charset="0"/>
              </a:rPr>
              <a:t>Lessons explain topics in a clear, concise format. </a:t>
            </a:r>
          </a:p>
          <a:p>
            <a:endParaRPr lang="en-US" sz="2000" dirty="0">
              <a:solidFill>
                <a:schemeClr val="lt1"/>
              </a:solidFill>
              <a:latin typeface="Roboto" panose="02000000000000000000" pitchFamily="2" charset="0"/>
              <a:ea typeface="Roboto" panose="02000000000000000000" pitchFamily="2" charset="0"/>
            </a:endParaRPr>
          </a:p>
          <a:p>
            <a:r>
              <a:rPr lang="en-US" sz="2000" dirty="0">
                <a:solidFill>
                  <a:schemeClr val="lt1"/>
                </a:solidFill>
                <a:latin typeface="Roboto" panose="02000000000000000000" pitchFamily="2" charset="0"/>
                <a:ea typeface="Roboto" panose="02000000000000000000" pitchFamily="2" charset="0"/>
              </a:rPr>
              <a:t>Key terms and concepts are laid out in 2000 words or less: 5-12 minutes each</a:t>
            </a:r>
          </a:p>
          <a:p>
            <a:endParaRPr lang="en-US" sz="2000" dirty="0">
              <a:solidFill>
                <a:schemeClr val="lt1"/>
              </a:solidFill>
              <a:latin typeface="Roboto" panose="02000000000000000000" pitchFamily="2" charset="0"/>
              <a:ea typeface="Roboto" panose="02000000000000000000" pitchFamily="2" charset="0"/>
            </a:endParaRPr>
          </a:p>
          <a:p>
            <a:r>
              <a:rPr lang="en-US" sz="2000" dirty="0">
                <a:solidFill>
                  <a:schemeClr val="lt1"/>
                </a:solidFill>
                <a:latin typeface="Roboto" panose="02000000000000000000" pitchFamily="2" charset="0"/>
                <a:ea typeface="Roboto" panose="02000000000000000000" pitchFamily="2" charset="0"/>
              </a:rPr>
              <a:t>Lessons supplemented by videos, infographics, mini-games, and built-in assessments</a:t>
            </a:r>
          </a:p>
        </p:txBody>
      </p:sp>
      <p:pic>
        <p:nvPicPr>
          <p:cNvPr id="2" name="Picture 1">
            <a:extLst>
              <a:ext uri="{FF2B5EF4-FFF2-40B4-BE49-F238E27FC236}">
                <a16:creationId xmlns:a16="http://schemas.microsoft.com/office/drawing/2014/main" id="{E6B36224-2778-45C8-8BBC-9BF46A651595}"/>
              </a:ext>
            </a:extLst>
          </p:cNvPr>
          <p:cNvPicPr>
            <a:picLocks noChangeAspect="1"/>
          </p:cNvPicPr>
          <p:nvPr/>
        </p:nvPicPr>
        <p:blipFill>
          <a:blip r:embed="rId4"/>
          <a:stretch>
            <a:fillRect/>
          </a:stretch>
        </p:blipFill>
        <p:spPr>
          <a:xfrm>
            <a:off x="1926111" y="381000"/>
            <a:ext cx="4721669" cy="391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24143D5-773A-4B61-94CF-121C5C4A23A6}"/>
              </a:ext>
            </a:extLst>
          </p:cNvPr>
          <p:cNvPicPr>
            <a:picLocks noChangeAspect="1"/>
          </p:cNvPicPr>
          <p:nvPr/>
        </p:nvPicPr>
        <p:blipFill>
          <a:blip r:embed="rId5"/>
          <a:stretch>
            <a:fillRect/>
          </a:stretch>
        </p:blipFill>
        <p:spPr>
          <a:xfrm>
            <a:off x="1436675" y="3932418"/>
            <a:ext cx="5211105" cy="25237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6B6A4419-5D75-4763-88C6-FEA850BC0F04}"/>
              </a:ext>
            </a:extLst>
          </p:cNvPr>
          <p:cNvPicPr>
            <a:picLocks noChangeAspect="1"/>
          </p:cNvPicPr>
          <p:nvPr/>
        </p:nvPicPr>
        <p:blipFill>
          <a:blip r:embed="rId6"/>
          <a:stretch>
            <a:fillRect/>
          </a:stretch>
        </p:blipFill>
        <p:spPr>
          <a:xfrm>
            <a:off x="3725683" y="2124181"/>
            <a:ext cx="4471283" cy="32601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577340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705600" y="381000"/>
            <a:ext cx="5181600" cy="5994400"/>
          </a:xfrm>
          <a:prstGeom prst="roundRect">
            <a:avLst/>
          </a:prstGeom>
          <a:noFill/>
        </p:spPr>
        <p:style>
          <a:lnRef idx="0">
            <a:schemeClr val="accent5"/>
          </a:lnRef>
          <a:fillRef idx="3">
            <a:schemeClr val="accent5"/>
          </a:fillRef>
          <a:effectRef idx="3">
            <a:schemeClr val="accent5"/>
          </a:effectRef>
          <a:fontRef idx="minor">
            <a:schemeClr val="lt1"/>
          </a:fontRef>
        </p:style>
        <p:txBody>
          <a:bodyPr lIns="121917" tIns="60958" rIns="121917" bIns="60958" rtlCol="0" anchor="ctr"/>
          <a:lstStyle/>
          <a:p>
            <a:pPr algn="ctr"/>
            <a:endParaRPr lang="en-CA"/>
          </a:p>
        </p:txBody>
      </p:sp>
      <p:sp>
        <p:nvSpPr>
          <p:cNvPr id="6" name="TextBox 5"/>
          <p:cNvSpPr txBox="1"/>
          <p:nvPr/>
        </p:nvSpPr>
        <p:spPr>
          <a:xfrm>
            <a:off x="7193902" y="588847"/>
            <a:ext cx="4833257" cy="5281442"/>
          </a:xfrm>
          <a:prstGeom prst="rect">
            <a:avLst/>
          </a:prstGeom>
          <a:noFill/>
        </p:spPr>
        <p:txBody>
          <a:bodyPr wrap="square" lIns="121917" tIns="60958" rIns="121917" bIns="60958" rtlCol="0">
            <a:spAutoFit/>
          </a:bodyPr>
          <a:lstStyle/>
          <a:p>
            <a:pPr fontAlgn="base">
              <a:lnSpc>
                <a:spcPct val="90000"/>
              </a:lnSpc>
              <a:spcBef>
                <a:spcPts val="600"/>
              </a:spcBef>
              <a:spcAft>
                <a:spcPct val="0"/>
              </a:spcAft>
              <a:defRPr/>
            </a:pPr>
            <a:r>
              <a:rPr lang="en-US" sz="2800" b="1" dirty="0">
                <a:solidFill>
                  <a:schemeClr val="lt1"/>
                </a:solidFill>
                <a:latin typeface="Roboto Slab" pitchFamily="2" charset="0"/>
                <a:ea typeface="Roboto Slab" pitchFamily="2" charset="0"/>
              </a:rPr>
              <a:t>Career Center</a:t>
            </a:r>
          </a:p>
          <a:p>
            <a:pPr fontAlgn="base">
              <a:lnSpc>
                <a:spcPct val="90000"/>
              </a:lnSpc>
              <a:spcBef>
                <a:spcPts val="600"/>
              </a:spcBef>
              <a:spcAft>
                <a:spcPct val="0"/>
              </a:spcAft>
              <a:defRPr/>
            </a:pPr>
            <a:endParaRPr lang="en-US" sz="2000" dirty="0">
              <a:solidFill>
                <a:schemeClr val="lt1"/>
              </a:solidFill>
              <a:latin typeface="Roboto Slab" pitchFamily="2" charset="0"/>
              <a:ea typeface="Roboto Slab" pitchFamily="2" charset="0"/>
            </a:endParaRPr>
          </a:p>
          <a:p>
            <a:pPr fontAlgn="base">
              <a:lnSpc>
                <a:spcPct val="90000"/>
              </a:lnSpc>
              <a:spcBef>
                <a:spcPts val="600"/>
              </a:spcBef>
              <a:spcAft>
                <a:spcPct val="0"/>
              </a:spcAft>
              <a:defRPr/>
            </a:pPr>
            <a:r>
              <a:rPr lang="en-US" sz="2000" dirty="0">
                <a:solidFill>
                  <a:schemeClr val="lt1"/>
                </a:solidFill>
                <a:latin typeface="Roboto" panose="02000000000000000000" pitchFamily="2" charset="0"/>
                <a:ea typeface="Roboto" panose="02000000000000000000" pitchFamily="2" charset="0"/>
              </a:rPr>
              <a:t>Complete Career Center for career development classes CTE programs</a:t>
            </a:r>
          </a:p>
          <a:p>
            <a:pPr fontAlgn="base">
              <a:lnSpc>
                <a:spcPct val="90000"/>
              </a:lnSpc>
              <a:spcBef>
                <a:spcPts val="600"/>
              </a:spcBef>
              <a:spcAft>
                <a:spcPct val="0"/>
              </a:spcAft>
              <a:defRPr/>
            </a:pPr>
            <a:endParaRPr lang="en-US" sz="2000" dirty="0">
              <a:solidFill>
                <a:schemeClr val="lt1"/>
              </a:solidFill>
              <a:latin typeface="Roboto" panose="02000000000000000000" pitchFamily="2" charset="0"/>
              <a:ea typeface="Roboto" panose="02000000000000000000" pitchFamily="2" charset="0"/>
            </a:endParaRPr>
          </a:p>
          <a:p>
            <a:pPr marL="342900" indent="-342900" fontAlgn="base">
              <a:lnSpc>
                <a:spcPct val="90000"/>
              </a:lnSpc>
              <a:spcBef>
                <a:spcPts val="600"/>
              </a:spcBef>
              <a:spcAft>
                <a:spcPct val="0"/>
              </a:spcAft>
              <a:buFont typeface="Arial" panose="020B0604020202020204" pitchFamily="34" charset="0"/>
              <a:buChar char="•"/>
              <a:defRPr/>
            </a:pPr>
            <a:r>
              <a:rPr lang="en-US" sz="2000" dirty="0">
                <a:solidFill>
                  <a:schemeClr val="lt1"/>
                </a:solidFill>
                <a:latin typeface="Roboto" panose="02000000000000000000" pitchFamily="2" charset="0"/>
                <a:ea typeface="Roboto" panose="02000000000000000000" pitchFamily="2" charset="0"/>
              </a:rPr>
              <a:t>Resume and cover letter tips, information on certifications in the finance industry</a:t>
            </a:r>
          </a:p>
          <a:p>
            <a:pPr marL="342900" indent="-342900" fontAlgn="base">
              <a:lnSpc>
                <a:spcPct val="90000"/>
              </a:lnSpc>
              <a:spcBef>
                <a:spcPts val="600"/>
              </a:spcBef>
              <a:spcAft>
                <a:spcPct val="0"/>
              </a:spcAft>
              <a:buFont typeface="Arial" panose="020B0604020202020204" pitchFamily="34" charset="0"/>
              <a:buChar char="•"/>
              <a:defRPr/>
            </a:pPr>
            <a:endParaRPr lang="en-US" sz="2000" dirty="0">
              <a:solidFill>
                <a:schemeClr val="lt1"/>
              </a:solidFill>
              <a:latin typeface="Roboto" panose="02000000000000000000" pitchFamily="2" charset="0"/>
              <a:ea typeface="Roboto" panose="02000000000000000000" pitchFamily="2" charset="0"/>
            </a:endParaRPr>
          </a:p>
          <a:p>
            <a:pPr marL="342900" indent="-342900" fontAlgn="base">
              <a:lnSpc>
                <a:spcPct val="90000"/>
              </a:lnSpc>
              <a:spcBef>
                <a:spcPts val="600"/>
              </a:spcBef>
              <a:spcAft>
                <a:spcPct val="0"/>
              </a:spcAft>
              <a:buFont typeface="Arial" panose="020B0604020202020204" pitchFamily="34" charset="0"/>
              <a:buChar char="•"/>
              <a:defRPr/>
            </a:pPr>
            <a:r>
              <a:rPr lang="en-US" sz="2000" dirty="0">
                <a:solidFill>
                  <a:schemeClr val="lt1"/>
                </a:solidFill>
                <a:latin typeface="Roboto" panose="02000000000000000000" pitchFamily="2" charset="0"/>
                <a:ea typeface="Roboto" panose="02000000000000000000" pitchFamily="2" charset="0"/>
              </a:rPr>
              <a:t>Job and internship database – over 300,000 REAL job and internship postings!</a:t>
            </a:r>
          </a:p>
          <a:p>
            <a:pPr marL="342900" indent="-342900" fontAlgn="base">
              <a:lnSpc>
                <a:spcPct val="90000"/>
              </a:lnSpc>
              <a:spcBef>
                <a:spcPts val="600"/>
              </a:spcBef>
              <a:spcAft>
                <a:spcPct val="0"/>
              </a:spcAft>
              <a:buFont typeface="Arial" panose="020B0604020202020204" pitchFamily="34" charset="0"/>
              <a:buChar char="•"/>
              <a:defRPr/>
            </a:pPr>
            <a:endParaRPr lang="en-US" sz="2000" dirty="0">
              <a:solidFill>
                <a:schemeClr val="lt1"/>
              </a:solidFill>
              <a:latin typeface="Roboto" panose="02000000000000000000" pitchFamily="2" charset="0"/>
              <a:ea typeface="Roboto" panose="02000000000000000000" pitchFamily="2" charset="0"/>
            </a:endParaRPr>
          </a:p>
          <a:p>
            <a:pPr marL="342900" indent="-342900" fontAlgn="base">
              <a:lnSpc>
                <a:spcPct val="90000"/>
              </a:lnSpc>
              <a:spcBef>
                <a:spcPts val="600"/>
              </a:spcBef>
              <a:spcAft>
                <a:spcPct val="0"/>
              </a:spcAft>
              <a:buFont typeface="Arial" panose="020B0604020202020204" pitchFamily="34" charset="0"/>
              <a:buChar char="•"/>
              <a:defRPr/>
            </a:pPr>
            <a:r>
              <a:rPr lang="en-US" sz="2000" dirty="0">
                <a:solidFill>
                  <a:schemeClr val="lt1"/>
                </a:solidFill>
                <a:latin typeface="Roboto" panose="02000000000000000000" pitchFamily="2" charset="0"/>
                <a:ea typeface="Roboto" panose="02000000000000000000" pitchFamily="2" charset="0"/>
              </a:rPr>
              <a:t>Students can apply directly, or use the tool for career planning (find dream job, work backwards)</a:t>
            </a:r>
          </a:p>
        </p:txBody>
      </p:sp>
      <p:pic>
        <p:nvPicPr>
          <p:cNvPr id="2" name="Picture 1">
            <a:extLst>
              <a:ext uri="{FF2B5EF4-FFF2-40B4-BE49-F238E27FC236}">
                <a16:creationId xmlns:a16="http://schemas.microsoft.com/office/drawing/2014/main" id="{86C2335F-4E64-46B1-962B-9614E4C3CE1F}"/>
              </a:ext>
            </a:extLst>
          </p:cNvPr>
          <p:cNvPicPr>
            <a:picLocks noChangeAspect="1"/>
          </p:cNvPicPr>
          <p:nvPr/>
        </p:nvPicPr>
        <p:blipFill>
          <a:blip r:embed="rId3"/>
          <a:stretch>
            <a:fillRect/>
          </a:stretch>
        </p:blipFill>
        <p:spPr>
          <a:xfrm>
            <a:off x="304800" y="588847"/>
            <a:ext cx="6610216" cy="5578705"/>
          </a:xfrm>
          <a:prstGeom prst="rect">
            <a:avLst/>
          </a:prstGeom>
        </p:spPr>
      </p:pic>
    </p:spTree>
    <p:extLst>
      <p:ext uri="{BB962C8B-B14F-4D97-AF65-F5344CB8AC3E}">
        <p14:creationId xmlns:p14="http://schemas.microsoft.com/office/powerpoint/2010/main" val="255021343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FF138FC-C5D1-4B1B-9F34-A789FFBA6A7C}"/>
              </a:ext>
            </a:extLst>
          </p:cNvPr>
          <p:cNvSpPr>
            <a:spLocks noGrp="1"/>
          </p:cNvSpPr>
          <p:nvPr>
            <p:ph type="title"/>
          </p:nvPr>
        </p:nvSpPr>
        <p:spPr>
          <a:xfrm>
            <a:off x="377582" y="152990"/>
            <a:ext cx="11814418" cy="970450"/>
          </a:xfrm>
        </p:spPr>
        <p:txBody>
          <a:bodyPr/>
          <a:lstStyle/>
          <a:p>
            <a:r>
              <a:rPr lang="en-US" dirty="0"/>
              <a:t>Hardware: LCD Screens</a:t>
            </a:r>
          </a:p>
        </p:txBody>
      </p:sp>
      <p:sp>
        <p:nvSpPr>
          <p:cNvPr id="12" name="TextBox 11"/>
          <p:cNvSpPr txBox="1"/>
          <p:nvPr/>
        </p:nvSpPr>
        <p:spPr>
          <a:xfrm>
            <a:off x="3371735" y="5337099"/>
            <a:ext cx="8220964" cy="1286502"/>
          </a:xfrm>
          <a:prstGeom prst="rect">
            <a:avLst/>
          </a:prstGeom>
          <a:noFill/>
        </p:spPr>
        <p:style>
          <a:lnRef idx="0">
            <a:schemeClr val="accent1"/>
          </a:lnRef>
          <a:fillRef idx="3">
            <a:schemeClr val="accent1"/>
          </a:fillRef>
          <a:effectRef idx="3">
            <a:schemeClr val="accent1"/>
          </a:effectRef>
          <a:fontRef idx="minor">
            <a:schemeClr val="lt1"/>
          </a:fontRef>
        </p:style>
        <p:txBody>
          <a:bodyPr wrap="square" lIns="121917" tIns="60958" rIns="121917" bIns="60958" rtlCol="0">
            <a:spAutoFit/>
          </a:bodyPr>
          <a:lstStyle/>
          <a:p>
            <a:pPr fontAlgn="base">
              <a:lnSpc>
                <a:spcPct val="90000"/>
              </a:lnSpc>
              <a:spcBef>
                <a:spcPts val="600"/>
              </a:spcBef>
              <a:spcAft>
                <a:spcPct val="0"/>
              </a:spcAft>
              <a:defRPr/>
            </a:pPr>
            <a:r>
              <a:rPr lang="en-US" sz="2800" dirty="0"/>
              <a:t>Displays are programmed by the minute to display relevant data to the subject being taught. </a:t>
            </a:r>
            <a:r>
              <a:rPr lang="en-US" sz="1600" dirty="0"/>
              <a:t>Data license required.</a:t>
            </a:r>
            <a:endParaRPr lang="en-US" sz="1100" dirty="0"/>
          </a:p>
        </p:txBody>
      </p:sp>
      <p:pic>
        <p:nvPicPr>
          <p:cNvPr id="13" name="Picture 6"/>
          <p:cNvPicPr>
            <a:picLocks noChangeArrowheads="1"/>
          </p:cNvPicPr>
          <p:nvPr/>
        </p:nvPicPr>
        <p:blipFill rotWithShape="1">
          <a:blip r:embed="rId3">
            <a:extLst>
              <a:ext uri="{28A0092B-C50C-407E-A947-70E740481C1C}">
                <a14:useLocalDpi xmlns:a14="http://schemas.microsoft.com/office/drawing/2010/main" val="0"/>
              </a:ext>
            </a:extLst>
          </a:blip>
          <a:srcRect b="6679"/>
          <a:stretch/>
        </p:blipFill>
        <p:spPr bwMode="auto">
          <a:xfrm>
            <a:off x="0" y="1563662"/>
            <a:ext cx="7929198" cy="377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 descr="http://content.stocktrak.com/wp-content/uploads/2016/03/HSLCDScre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42" y="4745395"/>
            <a:ext cx="2945400" cy="2112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3"/>
          <p:cNvPicPr>
            <a:picLocks noChangeArrowheads="1"/>
          </p:cNvPicPr>
          <p:nvPr/>
        </p:nvPicPr>
        <p:blipFill>
          <a:blip r:embed="rId5">
            <a:extLst>
              <a:ext uri="{28A0092B-C50C-407E-A947-70E740481C1C}">
                <a14:useLocalDpi xmlns:a14="http://schemas.microsoft.com/office/drawing/2010/main" val="0"/>
              </a:ext>
            </a:extLst>
          </a:blip>
          <a:srcRect l="31865"/>
          <a:stretch>
            <a:fillRect/>
          </a:stretch>
        </p:blipFill>
        <p:spPr bwMode="auto">
          <a:xfrm>
            <a:off x="6453201" y="1716109"/>
            <a:ext cx="5738800" cy="3359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18025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FF138FC-C5D1-4B1B-9F34-A789FFBA6A7C}"/>
              </a:ext>
            </a:extLst>
          </p:cNvPr>
          <p:cNvSpPr>
            <a:spLocks noGrp="1"/>
          </p:cNvSpPr>
          <p:nvPr>
            <p:ph type="title"/>
          </p:nvPr>
        </p:nvSpPr>
        <p:spPr>
          <a:xfrm>
            <a:off x="360418" y="152990"/>
            <a:ext cx="11831581" cy="970450"/>
          </a:xfrm>
        </p:spPr>
        <p:txBody>
          <a:bodyPr/>
          <a:lstStyle/>
          <a:p>
            <a:r>
              <a:rPr lang="en-US" sz="3600" dirty="0"/>
              <a:t>Hardware: LED Tickers</a:t>
            </a:r>
          </a:p>
        </p:txBody>
      </p:sp>
      <p:sp>
        <p:nvSpPr>
          <p:cNvPr id="7" name="TextBox 6"/>
          <p:cNvSpPr txBox="1"/>
          <p:nvPr/>
        </p:nvSpPr>
        <p:spPr>
          <a:xfrm>
            <a:off x="7536206" y="4424737"/>
            <a:ext cx="3454400" cy="2191365"/>
          </a:xfrm>
          <a:prstGeom prst="rect">
            <a:avLst/>
          </a:prstGeom>
          <a:noFill/>
        </p:spPr>
        <p:style>
          <a:lnRef idx="0">
            <a:schemeClr val="accent1"/>
          </a:lnRef>
          <a:fillRef idx="3">
            <a:schemeClr val="accent1"/>
          </a:fillRef>
          <a:effectRef idx="3">
            <a:schemeClr val="accent1"/>
          </a:effectRef>
          <a:fontRef idx="minor">
            <a:schemeClr val="lt1"/>
          </a:fontRef>
        </p:style>
        <p:txBody>
          <a:bodyPr wrap="square" lIns="121917" tIns="60958" rIns="121917" bIns="60958" rtlCol="0">
            <a:spAutoFit/>
          </a:bodyPr>
          <a:lstStyle/>
          <a:p>
            <a:pPr fontAlgn="base">
              <a:lnSpc>
                <a:spcPct val="90000"/>
              </a:lnSpc>
              <a:spcBef>
                <a:spcPts val="600"/>
              </a:spcBef>
              <a:spcAft>
                <a:spcPct val="0"/>
              </a:spcAft>
              <a:defRPr/>
            </a:pPr>
            <a:r>
              <a:rPr lang="en-US" sz="3200" dirty="0"/>
              <a:t>Providing:</a:t>
            </a:r>
          </a:p>
          <a:p>
            <a:pPr marL="609585" indent="-609585" fontAlgn="base">
              <a:lnSpc>
                <a:spcPct val="90000"/>
              </a:lnSpc>
              <a:spcBef>
                <a:spcPts val="600"/>
              </a:spcBef>
              <a:spcAft>
                <a:spcPct val="0"/>
              </a:spcAft>
              <a:buFont typeface="Arial" panose="020B0604020202020204" pitchFamily="34" charset="0"/>
              <a:buChar char="•"/>
              <a:defRPr/>
            </a:pPr>
            <a:r>
              <a:rPr lang="en-US" sz="1400" dirty="0"/>
              <a:t>Quotes &amp; Logos</a:t>
            </a:r>
          </a:p>
          <a:p>
            <a:pPr marL="609585" indent="-609585" fontAlgn="base">
              <a:lnSpc>
                <a:spcPct val="90000"/>
              </a:lnSpc>
              <a:spcBef>
                <a:spcPts val="600"/>
              </a:spcBef>
              <a:spcAft>
                <a:spcPct val="0"/>
              </a:spcAft>
              <a:buFont typeface="Arial" panose="020B0604020202020204" pitchFamily="34" charset="0"/>
              <a:buChar char="•"/>
              <a:defRPr/>
            </a:pPr>
            <a:r>
              <a:rPr lang="en-US" sz="1400" dirty="0"/>
              <a:t>Headline News</a:t>
            </a:r>
          </a:p>
          <a:p>
            <a:pPr marL="609585" indent="-609585" fontAlgn="base">
              <a:lnSpc>
                <a:spcPct val="90000"/>
              </a:lnSpc>
              <a:spcBef>
                <a:spcPts val="600"/>
              </a:spcBef>
              <a:spcAft>
                <a:spcPct val="0"/>
              </a:spcAft>
              <a:buFont typeface="Arial" panose="020B0604020202020204" pitchFamily="34" charset="0"/>
              <a:buChar char="•"/>
              <a:defRPr/>
            </a:pPr>
            <a:r>
              <a:rPr lang="en-US" sz="1400" dirty="0"/>
              <a:t>Class Rankings</a:t>
            </a:r>
          </a:p>
          <a:p>
            <a:pPr marL="609585" indent="-609585" fontAlgn="base">
              <a:lnSpc>
                <a:spcPct val="90000"/>
              </a:lnSpc>
              <a:spcBef>
                <a:spcPts val="600"/>
              </a:spcBef>
              <a:spcAft>
                <a:spcPct val="0"/>
              </a:spcAft>
              <a:buFont typeface="Arial" panose="020B0604020202020204" pitchFamily="34" charset="0"/>
              <a:buChar char="•"/>
              <a:defRPr/>
            </a:pPr>
            <a:r>
              <a:rPr lang="en-US" sz="1400" dirty="0"/>
              <a:t>School News</a:t>
            </a:r>
          </a:p>
          <a:p>
            <a:pPr marL="609585" indent="-609585" fontAlgn="base">
              <a:lnSpc>
                <a:spcPct val="90000"/>
              </a:lnSpc>
              <a:spcBef>
                <a:spcPts val="600"/>
              </a:spcBef>
              <a:spcAft>
                <a:spcPct val="0"/>
              </a:spcAft>
              <a:buFont typeface="Arial" panose="020B0604020202020204" pitchFamily="34" charset="0"/>
              <a:buChar char="•"/>
              <a:defRPr/>
            </a:pPr>
            <a:r>
              <a:rPr lang="en-US" sz="1400" dirty="0"/>
              <a:t>Date/Time</a:t>
            </a:r>
          </a:p>
          <a:p>
            <a:pPr marL="609585" indent="-609585" fontAlgn="base">
              <a:lnSpc>
                <a:spcPct val="90000"/>
              </a:lnSpc>
              <a:spcBef>
                <a:spcPts val="600"/>
              </a:spcBef>
              <a:spcAft>
                <a:spcPct val="0"/>
              </a:spcAft>
              <a:buFont typeface="Arial" panose="020B0604020202020204" pitchFamily="34" charset="0"/>
              <a:buChar char="•"/>
              <a:defRPr/>
            </a:pPr>
            <a:r>
              <a:rPr lang="en-US" sz="1400" dirty="0"/>
              <a:t>Weather</a:t>
            </a:r>
          </a:p>
        </p:txBody>
      </p:sp>
      <p:pic>
        <p:nvPicPr>
          <p:cNvPr id="9" name="Picture 9"/>
          <p:cNvPicPr>
            <a:picLocks noChangeArrowheads="1"/>
          </p:cNvPicPr>
          <p:nvPr/>
        </p:nvPicPr>
        <p:blipFill rotWithShape="1">
          <a:blip r:embed="rId3">
            <a:extLst>
              <a:ext uri="{28A0092B-C50C-407E-A947-70E740481C1C}">
                <a14:useLocalDpi xmlns:a14="http://schemas.microsoft.com/office/drawing/2010/main" val="0"/>
              </a:ext>
            </a:extLst>
          </a:blip>
          <a:srcRect l="3884" t="18151" r="2766" b="20865"/>
          <a:stretch/>
        </p:blipFill>
        <p:spPr bwMode="auto">
          <a:xfrm>
            <a:off x="154464" y="1767592"/>
            <a:ext cx="11842310" cy="2505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 name="Table 9"/>
          <p:cNvGraphicFramePr>
            <a:graphicFrameLocks noGrp="1"/>
          </p:cNvGraphicFramePr>
          <p:nvPr/>
        </p:nvGraphicFramePr>
        <p:xfrm>
          <a:off x="171628" y="4675455"/>
          <a:ext cx="7174352" cy="1946706"/>
        </p:xfrm>
        <a:graphic>
          <a:graphicData uri="http://schemas.openxmlformats.org/drawingml/2006/table">
            <a:tbl>
              <a:tblPr>
                <a:tableStyleId>{5C22544A-7EE6-4342-B048-85BDC9FD1C3A}</a:tableStyleId>
              </a:tblPr>
              <a:tblGrid>
                <a:gridCol w="5181529">
                  <a:extLst>
                    <a:ext uri="{9D8B030D-6E8A-4147-A177-3AD203B41FA5}">
                      <a16:colId xmlns:a16="http://schemas.microsoft.com/office/drawing/2014/main" val="20000"/>
                    </a:ext>
                  </a:extLst>
                </a:gridCol>
                <a:gridCol w="950132">
                  <a:extLst>
                    <a:ext uri="{9D8B030D-6E8A-4147-A177-3AD203B41FA5}">
                      <a16:colId xmlns:a16="http://schemas.microsoft.com/office/drawing/2014/main" val="20001"/>
                    </a:ext>
                  </a:extLst>
                </a:gridCol>
                <a:gridCol w="1042691">
                  <a:extLst>
                    <a:ext uri="{9D8B030D-6E8A-4147-A177-3AD203B41FA5}">
                      <a16:colId xmlns:a16="http://schemas.microsoft.com/office/drawing/2014/main" val="20002"/>
                    </a:ext>
                  </a:extLst>
                </a:gridCol>
              </a:tblGrid>
              <a:tr h="830756">
                <a:tc>
                  <a:txBody>
                    <a:bodyPr/>
                    <a:lstStyle/>
                    <a:p>
                      <a:pPr algn="l" fontAlgn="ctr"/>
                      <a:r>
                        <a:rPr lang="en-US" sz="1200" u="none" strike="noStrike" dirty="0">
                          <a:effectLst/>
                        </a:rPr>
                        <a:t> - Controller allows Ticker to be Plug-n-Play</a:t>
                      </a:r>
                    </a:p>
                    <a:p>
                      <a:pPr algn="l" fontAlgn="ctr"/>
                      <a:r>
                        <a:rPr lang="en-US" sz="1400" b="0" i="0" u="none" strike="noStrike" dirty="0">
                          <a:solidFill>
                            <a:srgbClr val="000000"/>
                          </a:solidFill>
                          <a:effectLst/>
                          <a:latin typeface="Calibri" panose="020F0502020204030204" pitchFamily="34" charset="0"/>
                        </a:rPr>
                        <a:t> </a:t>
                      </a:r>
                      <a:r>
                        <a:rPr lang="en-US" sz="1400" b="1" i="0" u="none" strike="noStrike" dirty="0">
                          <a:solidFill>
                            <a:srgbClr val="000000"/>
                          </a:solidFill>
                          <a:effectLst/>
                          <a:latin typeface="Calibri" panose="020F0502020204030204" pitchFamily="34" charset="0"/>
                        </a:rPr>
                        <a:t>-  $499 Data License Required</a:t>
                      </a:r>
                      <a:r>
                        <a:rPr lang="en-US" sz="1400" b="1" i="0" u="none" strike="noStrike" baseline="0" dirty="0">
                          <a:solidFill>
                            <a:srgbClr val="000000"/>
                          </a:solidFill>
                          <a:effectLst/>
                          <a:latin typeface="Calibri" panose="020F0502020204030204" pitchFamily="34" charset="0"/>
                        </a:rPr>
                        <a:t> Per Device</a:t>
                      </a:r>
                      <a:endParaRPr lang="en-US" sz="1400" b="1" i="0" u="none" strike="noStrike" dirty="0">
                        <a:solidFill>
                          <a:srgbClr val="000000"/>
                        </a:solidFill>
                        <a:effectLst/>
                        <a:latin typeface="Calibri" panose="020F0502020204030204" pitchFamily="34" charset="0"/>
                      </a:endParaRPr>
                    </a:p>
                  </a:txBody>
                  <a:tcPr marL="7867" marR="7867" marT="7868"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867" marR="7867" marT="7868"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7867" marR="7867" marT="7868" marB="0" anchor="b"/>
                </a:tc>
                <a:extLst>
                  <a:ext uri="{0D108BD9-81ED-4DB2-BD59-A6C34878D82A}">
                    <a16:rowId xmlns:a16="http://schemas.microsoft.com/office/drawing/2014/main" val="10003"/>
                  </a:ext>
                </a:extLst>
              </a:tr>
              <a:tr h="155001">
                <a:tc>
                  <a:txBody>
                    <a:bodyPr/>
                    <a:lstStyle/>
                    <a:p>
                      <a:pPr algn="l" fontAlgn="ctr"/>
                      <a:r>
                        <a:rPr lang="en-US" sz="1200" u="none" strike="noStrike">
                          <a:effectLst/>
                        </a:rPr>
                        <a:t> - Requires only ethernet connection and standard 120V plug</a:t>
                      </a:r>
                      <a:endParaRPr lang="en-US" sz="1200" b="0" i="0" u="none" strike="noStrike">
                        <a:solidFill>
                          <a:srgbClr val="000000"/>
                        </a:solidFill>
                        <a:effectLst/>
                        <a:latin typeface="Calibri" panose="020F0502020204030204" pitchFamily="34" charset="0"/>
                      </a:endParaRPr>
                    </a:p>
                  </a:txBody>
                  <a:tcPr marL="7867" marR="7867" marT="7868" marB="0" anchor="ctr"/>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7867" marR="7867" marT="7868"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7867" marR="7867" marT="7868" marB="0" anchor="b"/>
                </a:tc>
                <a:extLst>
                  <a:ext uri="{0D108BD9-81ED-4DB2-BD59-A6C34878D82A}">
                    <a16:rowId xmlns:a16="http://schemas.microsoft.com/office/drawing/2014/main" val="10004"/>
                  </a:ext>
                </a:extLst>
              </a:tr>
              <a:tr h="155001">
                <a:tc>
                  <a:txBody>
                    <a:bodyPr/>
                    <a:lstStyle/>
                    <a:p>
                      <a:pPr algn="l" fontAlgn="b"/>
                      <a:endParaRPr lang="en-US" sz="1200" b="0" i="0" u="none" strike="noStrike" dirty="0">
                        <a:solidFill>
                          <a:srgbClr val="000000"/>
                        </a:solidFill>
                        <a:effectLst/>
                        <a:latin typeface="Calibri" panose="020F0502020204030204" pitchFamily="34" charset="0"/>
                      </a:endParaRPr>
                    </a:p>
                  </a:txBody>
                  <a:tcPr marL="7867" marR="7867" marT="7868" marB="0" anchor="b"/>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7867" marR="7867" marT="7868"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7867" marR="7867" marT="7868" marB="0" anchor="b"/>
                </a:tc>
                <a:extLst>
                  <a:ext uri="{0D108BD9-81ED-4DB2-BD59-A6C34878D82A}">
                    <a16:rowId xmlns:a16="http://schemas.microsoft.com/office/drawing/2014/main" val="10005"/>
                  </a:ext>
                </a:extLst>
              </a:tr>
              <a:tr h="271853">
                <a:tc>
                  <a:txBody>
                    <a:bodyPr/>
                    <a:lstStyle/>
                    <a:p>
                      <a:pPr algn="l" fontAlgn="ctr"/>
                      <a:r>
                        <a:rPr lang="en-US" sz="1200" u="none" strike="noStrike">
                          <a:effectLst/>
                        </a:rPr>
                        <a:t>8 foot Easy Ticker ($4500) + Shipping ($650)</a:t>
                      </a:r>
                      <a:endParaRPr lang="en-US" sz="1200" b="0" i="0" u="none" strike="noStrike">
                        <a:solidFill>
                          <a:srgbClr val="000000"/>
                        </a:solidFill>
                        <a:effectLst/>
                        <a:latin typeface="Calibri" panose="020F0502020204030204" pitchFamily="34" charset="0"/>
                      </a:endParaRPr>
                    </a:p>
                  </a:txBody>
                  <a:tcPr marL="7867" marR="7867" marT="7868" marB="0" anchor="ctr"/>
                </a:tc>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867" marR="7867" marT="7868" marB="0" anchor="b"/>
                </a:tc>
                <a:tc>
                  <a:txBody>
                    <a:bodyPr/>
                    <a:lstStyle/>
                    <a:p>
                      <a:pPr algn="l" fontAlgn="b"/>
                      <a:r>
                        <a:rPr lang="en-US" sz="1200" u="none" strike="noStrike" dirty="0">
                          <a:effectLst/>
                        </a:rPr>
                        <a:t> </a:t>
                      </a:r>
                      <a:r>
                        <a:rPr lang="en-US" sz="1400" u="none" strike="noStrike" dirty="0">
                          <a:effectLst/>
                        </a:rPr>
                        <a:t>$      5,150</a:t>
                      </a:r>
                      <a:r>
                        <a:rPr lang="en-US" sz="1300" u="none" strike="noStrike" dirty="0">
                          <a:effectLst/>
                        </a:rPr>
                        <a:t>.</a:t>
                      </a:r>
                      <a:endParaRPr lang="en-US" sz="1200" b="0" i="0" u="none" strike="noStrike" dirty="0">
                        <a:solidFill>
                          <a:srgbClr val="000000"/>
                        </a:solidFill>
                        <a:effectLst/>
                        <a:latin typeface="Calibri" panose="020F0502020204030204" pitchFamily="34" charset="0"/>
                      </a:endParaRPr>
                    </a:p>
                  </a:txBody>
                  <a:tcPr marL="7867" marR="7867" marT="7868" marB="0" anchor="b"/>
                </a:tc>
                <a:extLst>
                  <a:ext uri="{0D108BD9-81ED-4DB2-BD59-A6C34878D82A}">
                    <a16:rowId xmlns:a16="http://schemas.microsoft.com/office/drawing/2014/main" val="10006"/>
                  </a:ext>
                </a:extLst>
              </a:tr>
              <a:tr h="271853">
                <a:tc>
                  <a:txBody>
                    <a:bodyPr/>
                    <a:lstStyle/>
                    <a:p>
                      <a:pPr algn="l" fontAlgn="ctr"/>
                      <a:r>
                        <a:rPr lang="en-US" sz="1200" u="none" strike="noStrike" dirty="0">
                          <a:effectLst/>
                        </a:rPr>
                        <a:t>16 foot Easy Ticker ($8750) + Shipping ($950)</a:t>
                      </a:r>
                      <a:endParaRPr lang="en-US" sz="1200" b="0" i="0" u="none" strike="noStrike" dirty="0">
                        <a:solidFill>
                          <a:srgbClr val="000000"/>
                        </a:solidFill>
                        <a:effectLst/>
                        <a:latin typeface="Calibri" panose="020F0502020204030204" pitchFamily="34" charset="0"/>
                      </a:endParaRPr>
                    </a:p>
                  </a:txBody>
                  <a:tcPr marL="7867" marR="7867" marT="7868" marB="0" anchor="ctr"/>
                </a:tc>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867" marR="7867" marT="7868" marB="0" anchor="b"/>
                </a:tc>
                <a:tc>
                  <a:txBody>
                    <a:bodyPr/>
                    <a:lstStyle/>
                    <a:p>
                      <a:pPr algn="l" fontAlgn="b"/>
                      <a:r>
                        <a:rPr lang="en-US" sz="1200" u="none" strike="noStrike" dirty="0">
                          <a:effectLst/>
                        </a:rPr>
                        <a:t> </a:t>
                      </a:r>
                      <a:r>
                        <a:rPr lang="en-US" sz="1400" u="none" strike="noStrike" dirty="0">
                          <a:effectLst/>
                        </a:rPr>
                        <a:t>$       9,700</a:t>
                      </a:r>
                      <a:r>
                        <a:rPr lang="en-US" sz="1300" u="none" strike="noStrike" dirty="0">
                          <a:effectLst/>
                        </a:rPr>
                        <a:t>.</a:t>
                      </a:r>
                      <a:endParaRPr lang="en-US" sz="1200" b="0" i="0" u="none" strike="noStrike" dirty="0">
                        <a:solidFill>
                          <a:srgbClr val="000000"/>
                        </a:solidFill>
                        <a:effectLst/>
                        <a:latin typeface="Calibri" panose="020F0502020204030204" pitchFamily="34" charset="0"/>
                      </a:endParaRPr>
                    </a:p>
                  </a:txBody>
                  <a:tcPr marL="7867" marR="7867" marT="7868" marB="0" anchor="b"/>
                </a:tc>
                <a:extLst>
                  <a:ext uri="{0D108BD9-81ED-4DB2-BD59-A6C34878D82A}">
                    <a16:rowId xmlns:a16="http://schemas.microsoft.com/office/drawing/2014/main" val="10007"/>
                  </a:ext>
                </a:extLst>
              </a:tr>
              <a:tr h="155001">
                <a:tc>
                  <a:txBody>
                    <a:bodyPr/>
                    <a:lstStyle/>
                    <a:p>
                      <a:pPr algn="l" fontAlgn="ctr"/>
                      <a:endParaRPr lang="en-US" sz="1200" b="0" i="0" u="none" strike="noStrike" dirty="0">
                        <a:solidFill>
                          <a:srgbClr val="000000"/>
                        </a:solidFill>
                        <a:effectLst/>
                        <a:latin typeface="Calibri" panose="020F0502020204030204" pitchFamily="34" charset="0"/>
                      </a:endParaRPr>
                    </a:p>
                  </a:txBody>
                  <a:tcPr marL="7867" marR="7867" marT="7868" marB="0" anchor="ct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7867" marR="7867" marT="7868"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7867" marR="7867" marT="7868" marB="0" anchor="b"/>
                </a:tc>
                <a:extLst>
                  <a:ext uri="{0D108BD9-81ED-4DB2-BD59-A6C34878D82A}">
                    <a16:rowId xmlns:a16="http://schemas.microsoft.com/office/drawing/2014/main" val="10008"/>
                  </a:ext>
                </a:extLst>
              </a:tr>
            </a:tbl>
          </a:graphicData>
        </a:graphic>
      </p:graphicFrame>
      <p:pic>
        <p:nvPicPr>
          <p:cNvPr id="11" name="Picture 10"/>
          <p:cNvPicPr>
            <a:picLocks noChangeAspect="1"/>
          </p:cNvPicPr>
          <p:nvPr/>
        </p:nvPicPr>
        <p:blipFill>
          <a:blip r:embed="rId4"/>
          <a:stretch>
            <a:fillRect/>
          </a:stretch>
        </p:blipFill>
        <p:spPr>
          <a:xfrm>
            <a:off x="10253221" y="4908071"/>
            <a:ext cx="1767152" cy="612349"/>
          </a:xfrm>
          <a:prstGeom prst="rect">
            <a:avLst/>
          </a:prstGeom>
        </p:spPr>
      </p:pic>
    </p:spTree>
    <p:extLst>
      <p:ext uri="{BB962C8B-B14F-4D97-AF65-F5344CB8AC3E}">
        <p14:creationId xmlns:p14="http://schemas.microsoft.com/office/powerpoint/2010/main" val="82384288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FF138FC-C5D1-4B1B-9F34-A789FFBA6A7C}"/>
              </a:ext>
            </a:extLst>
          </p:cNvPr>
          <p:cNvSpPr>
            <a:spLocks noGrp="1"/>
          </p:cNvSpPr>
          <p:nvPr>
            <p:ph type="title"/>
          </p:nvPr>
        </p:nvSpPr>
        <p:spPr>
          <a:xfrm>
            <a:off x="377582" y="152990"/>
            <a:ext cx="11814418" cy="970450"/>
          </a:xfrm>
        </p:spPr>
        <p:txBody>
          <a:bodyPr/>
          <a:lstStyle/>
          <a:p>
            <a:r>
              <a:rPr lang="en-US" dirty="0"/>
              <a:t>Hardware: Posters</a:t>
            </a:r>
          </a:p>
        </p:txBody>
      </p:sp>
      <p:sp>
        <p:nvSpPr>
          <p:cNvPr id="7" name="TextBox 6"/>
          <p:cNvSpPr txBox="1"/>
          <p:nvPr/>
        </p:nvSpPr>
        <p:spPr>
          <a:xfrm>
            <a:off x="171628" y="2139702"/>
            <a:ext cx="4572000" cy="3954925"/>
          </a:xfrm>
          <a:prstGeom prst="rect">
            <a:avLst/>
          </a:prstGeom>
          <a:solidFill>
            <a:srgbClr val="3D1E5C">
              <a:alpha val="0"/>
            </a:srgbClr>
          </a:solidFill>
          <a:effectLst/>
        </p:spPr>
        <p:style>
          <a:lnRef idx="0">
            <a:schemeClr val="accent1"/>
          </a:lnRef>
          <a:fillRef idx="3">
            <a:schemeClr val="accent1"/>
          </a:fillRef>
          <a:effectRef idx="3">
            <a:schemeClr val="accent1"/>
          </a:effectRef>
          <a:fontRef idx="minor">
            <a:schemeClr val="lt1"/>
          </a:fontRef>
        </p:style>
        <p:txBody>
          <a:bodyPr wrap="square" lIns="121917" tIns="60958" rIns="121917" bIns="60958" rtlCol="0">
            <a:spAutoFit/>
          </a:bodyPr>
          <a:lstStyle/>
          <a:p>
            <a:pPr algn="ctr"/>
            <a:r>
              <a:rPr lang="en-CA" sz="3700" dirty="0"/>
              <a:t>Free Posters</a:t>
            </a:r>
          </a:p>
          <a:p>
            <a:pPr algn="ctr"/>
            <a:endParaRPr lang="en-CA" sz="3700" dirty="0"/>
          </a:p>
          <a:p>
            <a:pPr algn="ctr"/>
            <a:endParaRPr lang="en-CA" sz="3700" dirty="0"/>
          </a:p>
          <a:p>
            <a:pPr algn="ctr"/>
            <a:r>
              <a:rPr lang="en-CA" sz="3200" dirty="0" err="1"/>
              <a:t>www.FRBAtlanta.org</a:t>
            </a:r>
            <a:r>
              <a:rPr lang="en-CA" sz="3200" dirty="0"/>
              <a:t>/education/</a:t>
            </a:r>
          </a:p>
          <a:p>
            <a:pPr algn="ctr"/>
            <a:endParaRPr lang="en-CA" sz="3700" dirty="0"/>
          </a:p>
          <a:p>
            <a:pPr algn="ctr"/>
            <a:r>
              <a:rPr lang="en-CA" sz="3700" dirty="0"/>
              <a:t>10”x40”</a:t>
            </a:r>
          </a:p>
        </p:txBody>
      </p:sp>
      <p:pic>
        <p:nvPicPr>
          <p:cNvPr id="9" name="Picture 8"/>
          <p:cNvPicPr>
            <a:picLocks noChangeAspect="1"/>
          </p:cNvPicPr>
          <p:nvPr/>
        </p:nvPicPr>
        <p:blipFill rotWithShape="1">
          <a:blip r:embed="rId3"/>
          <a:srcRect t="13113"/>
          <a:stretch/>
        </p:blipFill>
        <p:spPr>
          <a:xfrm>
            <a:off x="5037329" y="1441531"/>
            <a:ext cx="3276938" cy="5237984"/>
          </a:xfrm>
          <a:prstGeom prst="rect">
            <a:avLst/>
          </a:prstGeom>
        </p:spPr>
      </p:pic>
      <p:pic>
        <p:nvPicPr>
          <p:cNvPr id="10" name="Picture 9"/>
          <p:cNvPicPr>
            <a:picLocks noChangeAspect="1"/>
          </p:cNvPicPr>
          <p:nvPr/>
        </p:nvPicPr>
        <p:blipFill>
          <a:blip r:embed="rId4"/>
          <a:stretch>
            <a:fillRect/>
          </a:stretch>
        </p:blipFill>
        <p:spPr>
          <a:xfrm>
            <a:off x="8636000" y="0"/>
            <a:ext cx="3421720" cy="6858000"/>
          </a:xfrm>
          <a:prstGeom prst="rect">
            <a:avLst/>
          </a:prstGeom>
        </p:spPr>
      </p:pic>
    </p:spTree>
    <p:extLst>
      <p:ext uri="{BB962C8B-B14F-4D97-AF65-F5344CB8AC3E}">
        <p14:creationId xmlns:p14="http://schemas.microsoft.com/office/powerpoint/2010/main" val="35227861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F572CA-907D-4BE8-9385-0C683FD64DB2}"/>
              </a:ext>
            </a:extLst>
          </p:cNvPr>
          <p:cNvSpPr>
            <a:spLocks noGrp="1"/>
          </p:cNvSpPr>
          <p:nvPr>
            <p:ph type="title"/>
          </p:nvPr>
        </p:nvSpPr>
        <p:spPr/>
        <p:txBody>
          <a:bodyPr/>
          <a:lstStyle/>
          <a:p>
            <a:r>
              <a:rPr lang="en-US" dirty="0"/>
              <a:t>Life Adjustment Education</a:t>
            </a:r>
          </a:p>
        </p:txBody>
      </p:sp>
      <p:sp>
        <p:nvSpPr>
          <p:cNvPr id="5" name="Content Placeholder 4">
            <a:extLst>
              <a:ext uri="{FF2B5EF4-FFF2-40B4-BE49-F238E27FC236}">
                <a16:creationId xmlns:a16="http://schemas.microsoft.com/office/drawing/2014/main" id="{B0613642-BEDB-4EFE-920C-791308C02844}"/>
              </a:ext>
            </a:extLst>
          </p:cNvPr>
          <p:cNvSpPr>
            <a:spLocks noGrp="1"/>
          </p:cNvSpPr>
          <p:nvPr>
            <p:ph sz="half" idx="1"/>
          </p:nvPr>
        </p:nvSpPr>
        <p:spPr/>
        <p:txBody>
          <a:bodyPr/>
          <a:lstStyle/>
          <a:p>
            <a:r>
              <a:rPr lang="en-US" dirty="0"/>
              <a:t>How to “Live” – personal finance, budgeting, civics, how to find a job and behave at work</a:t>
            </a:r>
          </a:p>
          <a:p>
            <a:endParaRPr lang="en-US" dirty="0"/>
          </a:p>
          <a:p>
            <a:r>
              <a:rPr lang="en-US" dirty="0"/>
              <a:t>Concept developed between 1947 and 1956</a:t>
            </a:r>
          </a:p>
          <a:p>
            <a:endParaRPr lang="en-US" dirty="0"/>
          </a:p>
          <a:p>
            <a:r>
              <a:rPr lang="en-US" dirty="0"/>
              <a:t>Heavily promoted by parents that grew up during the Great Depression</a:t>
            </a:r>
          </a:p>
        </p:txBody>
      </p:sp>
      <p:pic>
        <p:nvPicPr>
          <p:cNvPr id="8" name="Content Placeholder 7" descr="A satellite in space&#10;&#10;Description automatically generated">
            <a:extLst>
              <a:ext uri="{FF2B5EF4-FFF2-40B4-BE49-F238E27FC236}">
                <a16:creationId xmlns:a16="http://schemas.microsoft.com/office/drawing/2014/main" id="{DDA4529E-57BB-4E3F-85B2-0B103CBF0E2F}"/>
              </a:ext>
            </a:extLst>
          </p:cNvPr>
          <p:cNvPicPr>
            <a:picLocks noGrp="1" noChangeAspect="1"/>
          </p:cNvPicPr>
          <p:nvPr>
            <p:ph sz="half" idx="2"/>
          </p:nvPr>
        </p:nvPicPr>
        <p:blipFill>
          <a:blip r:embed="rId3"/>
          <a:stretch>
            <a:fillRect/>
          </a:stretch>
        </p:blipFill>
        <p:spPr>
          <a:xfrm>
            <a:off x="6563210" y="2222500"/>
            <a:ext cx="4444030" cy="3638550"/>
          </a:xfrm>
        </p:spPr>
      </p:pic>
    </p:spTree>
    <p:extLst>
      <p:ext uri="{BB962C8B-B14F-4D97-AF65-F5344CB8AC3E}">
        <p14:creationId xmlns:p14="http://schemas.microsoft.com/office/powerpoint/2010/main" val="1585987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40951" y="0"/>
            <a:ext cx="3778251" cy="6858000"/>
          </a:xfrm>
          <a:prstGeom prst="rect">
            <a:avLst/>
          </a:prstGeom>
        </p:spPr>
      </p:pic>
      <p:pic>
        <p:nvPicPr>
          <p:cNvPr id="3" name="Picture 2"/>
          <p:cNvPicPr>
            <a:picLocks noChangeAspect="1"/>
          </p:cNvPicPr>
          <p:nvPr/>
        </p:nvPicPr>
        <p:blipFill>
          <a:blip r:embed="rId3"/>
          <a:stretch>
            <a:fillRect/>
          </a:stretch>
        </p:blipFill>
        <p:spPr>
          <a:xfrm>
            <a:off x="8461936" y="0"/>
            <a:ext cx="3730064" cy="6858000"/>
          </a:xfrm>
          <a:prstGeom prst="rect">
            <a:avLst/>
          </a:prstGeom>
        </p:spPr>
      </p:pic>
      <p:sp>
        <p:nvSpPr>
          <p:cNvPr id="5" name="TextBox 4"/>
          <p:cNvSpPr txBox="1"/>
          <p:nvPr/>
        </p:nvSpPr>
        <p:spPr>
          <a:xfrm>
            <a:off x="171628" y="2139702"/>
            <a:ext cx="4316396" cy="3785648"/>
          </a:xfrm>
          <a:prstGeom prst="rect">
            <a:avLst/>
          </a:prstGeom>
          <a:solidFill>
            <a:srgbClr val="24321A"/>
          </a:solidFill>
          <a:effectLst/>
        </p:spPr>
        <p:style>
          <a:lnRef idx="0">
            <a:schemeClr val="accent1"/>
          </a:lnRef>
          <a:fillRef idx="3">
            <a:schemeClr val="accent1"/>
          </a:fillRef>
          <a:effectRef idx="3">
            <a:schemeClr val="accent1"/>
          </a:effectRef>
          <a:fontRef idx="minor">
            <a:schemeClr val="lt1"/>
          </a:fontRef>
        </p:style>
        <p:txBody>
          <a:bodyPr wrap="square" lIns="121917" tIns="60958" rIns="121917" bIns="60958" rtlCol="0">
            <a:spAutoFit/>
          </a:bodyPr>
          <a:lstStyle/>
          <a:p>
            <a:pPr algn="ctr"/>
            <a:r>
              <a:rPr lang="en-CA" sz="3600" dirty="0"/>
              <a:t>Free Posters</a:t>
            </a:r>
          </a:p>
          <a:p>
            <a:pPr algn="ctr"/>
            <a:endParaRPr lang="en-CA" sz="3600" dirty="0"/>
          </a:p>
          <a:p>
            <a:pPr algn="ctr"/>
            <a:endParaRPr lang="en-CA" sz="3600" dirty="0"/>
          </a:p>
          <a:p>
            <a:pPr algn="ctr"/>
            <a:r>
              <a:rPr lang="en-CA" sz="2800" dirty="0" err="1"/>
              <a:t>www.FRBAtlanta.org</a:t>
            </a:r>
            <a:r>
              <a:rPr lang="en-CA" sz="2800" dirty="0"/>
              <a:t>/education/</a:t>
            </a:r>
          </a:p>
          <a:p>
            <a:pPr algn="ctr"/>
            <a:endParaRPr lang="en-CA" sz="3600" dirty="0"/>
          </a:p>
          <a:p>
            <a:pPr algn="ctr"/>
            <a:r>
              <a:rPr lang="en-CA" sz="3600" dirty="0"/>
              <a:t>10”x40”</a:t>
            </a:r>
          </a:p>
        </p:txBody>
      </p:sp>
    </p:spTree>
    <p:extLst>
      <p:ext uri="{BB962C8B-B14F-4D97-AF65-F5344CB8AC3E}">
        <p14:creationId xmlns:p14="http://schemas.microsoft.com/office/powerpoint/2010/main" val="351837873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33255" y="0"/>
            <a:ext cx="2386028" cy="6858000"/>
          </a:xfrm>
          <a:prstGeom prst="rect">
            <a:avLst/>
          </a:prstGeom>
        </p:spPr>
      </p:pic>
      <p:pic>
        <p:nvPicPr>
          <p:cNvPr id="3" name="Picture 2"/>
          <p:cNvPicPr>
            <a:picLocks noChangeAspect="1"/>
          </p:cNvPicPr>
          <p:nvPr/>
        </p:nvPicPr>
        <p:blipFill>
          <a:blip r:embed="rId3"/>
          <a:stretch>
            <a:fillRect/>
          </a:stretch>
        </p:blipFill>
        <p:spPr>
          <a:xfrm>
            <a:off x="7282551" y="0"/>
            <a:ext cx="2375885" cy="6858000"/>
          </a:xfrm>
          <a:prstGeom prst="rect">
            <a:avLst/>
          </a:prstGeom>
        </p:spPr>
      </p:pic>
      <p:pic>
        <p:nvPicPr>
          <p:cNvPr id="7" name="Picture 6"/>
          <p:cNvPicPr>
            <a:picLocks noChangeAspect="1"/>
          </p:cNvPicPr>
          <p:nvPr/>
        </p:nvPicPr>
        <p:blipFill>
          <a:blip r:embed="rId4"/>
          <a:stretch>
            <a:fillRect/>
          </a:stretch>
        </p:blipFill>
        <p:spPr>
          <a:xfrm>
            <a:off x="9742718" y="0"/>
            <a:ext cx="2315215" cy="6858000"/>
          </a:xfrm>
          <a:prstGeom prst="rect">
            <a:avLst/>
          </a:prstGeom>
        </p:spPr>
      </p:pic>
      <p:sp>
        <p:nvSpPr>
          <p:cNvPr id="6" name="TextBox 5"/>
          <p:cNvSpPr txBox="1"/>
          <p:nvPr/>
        </p:nvSpPr>
        <p:spPr>
          <a:xfrm>
            <a:off x="171628" y="2139702"/>
            <a:ext cx="4572000" cy="3954925"/>
          </a:xfrm>
          <a:prstGeom prst="rect">
            <a:avLst/>
          </a:prstGeom>
          <a:solidFill>
            <a:srgbClr val="24321A"/>
          </a:solidFill>
          <a:effectLst/>
        </p:spPr>
        <p:style>
          <a:lnRef idx="0">
            <a:schemeClr val="accent1"/>
          </a:lnRef>
          <a:fillRef idx="3">
            <a:schemeClr val="accent1"/>
          </a:fillRef>
          <a:effectRef idx="3">
            <a:schemeClr val="accent1"/>
          </a:effectRef>
          <a:fontRef idx="minor">
            <a:schemeClr val="lt1"/>
          </a:fontRef>
        </p:style>
        <p:txBody>
          <a:bodyPr wrap="square" lIns="121917" tIns="60958" rIns="121917" bIns="60958" rtlCol="0">
            <a:spAutoFit/>
          </a:bodyPr>
          <a:lstStyle/>
          <a:p>
            <a:pPr algn="ctr"/>
            <a:r>
              <a:rPr lang="en-CA" sz="3700" dirty="0"/>
              <a:t>Free Posters</a:t>
            </a:r>
          </a:p>
          <a:p>
            <a:pPr algn="ctr"/>
            <a:endParaRPr lang="en-CA" sz="3700" dirty="0"/>
          </a:p>
          <a:p>
            <a:pPr algn="ctr"/>
            <a:endParaRPr lang="en-CA" sz="3700" dirty="0"/>
          </a:p>
          <a:p>
            <a:pPr algn="ctr"/>
            <a:r>
              <a:rPr lang="en-CA" sz="3200" dirty="0" err="1"/>
              <a:t>www.FRBAtlanta.org</a:t>
            </a:r>
            <a:r>
              <a:rPr lang="en-CA" sz="3200" dirty="0"/>
              <a:t>/education/</a:t>
            </a:r>
          </a:p>
          <a:p>
            <a:pPr algn="ctr"/>
            <a:endParaRPr lang="en-CA" sz="3700" dirty="0"/>
          </a:p>
          <a:p>
            <a:pPr algn="ctr"/>
            <a:r>
              <a:rPr lang="en-CA" sz="3700" dirty="0"/>
              <a:t>10”x40”</a:t>
            </a:r>
          </a:p>
        </p:txBody>
      </p:sp>
    </p:spTree>
    <p:extLst>
      <p:ext uri="{BB962C8B-B14F-4D97-AF65-F5344CB8AC3E}">
        <p14:creationId xmlns:p14="http://schemas.microsoft.com/office/powerpoint/2010/main" val="160097607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1200" y="617974"/>
            <a:ext cx="10668000" cy="6047806"/>
          </a:xfrm>
          <a:prstGeom prst="rect">
            <a:avLst/>
          </a:prstGeom>
          <a:noFill/>
        </p:spPr>
        <p:style>
          <a:lnRef idx="0">
            <a:schemeClr val="accent1"/>
          </a:lnRef>
          <a:fillRef idx="3">
            <a:schemeClr val="accent1"/>
          </a:fillRef>
          <a:effectRef idx="3">
            <a:schemeClr val="accent1"/>
          </a:effectRef>
          <a:fontRef idx="minor">
            <a:schemeClr val="lt1"/>
          </a:fontRef>
        </p:style>
        <p:txBody>
          <a:bodyPr wrap="square" lIns="121917" tIns="60958" rIns="121917" bIns="60958" rtlCol="0">
            <a:spAutoFit/>
          </a:bodyPr>
          <a:lstStyle/>
          <a:p>
            <a:pPr algn="ctr"/>
            <a:endParaRPr lang="en-CA" sz="3700" dirty="0">
              <a:latin typeface="Montserrat Light" pitchFamily="50" charset="0"/>
            </a:endParaRPr>
          </a:p>
          <a:p>
            <a:pPr algn="ctr"/>
            <a:r>
              <a:rPr lang="en-CA" sz="5300" i="1" dirty="0">
                <a:latin typeface="Montserrat Light" pitchFamily="50" charset="0"/>
              </a:rPr>
              <a:t>”</a:t>
            </a:r>
            <a:r>
              <a:rPr lang="en-CA" sz="4300" i="1" dirty="0">
                <a:latin typeface="Montserrat Light" pitchFamily="50" charset="0"/>
              </a:rPr>
              <a:t>It has completely transformed the learning experience! </a:t>
            </a:r>
          </a:p>
          <a:p>
            <a:pPr algn="ctr"/>
            <a:endParaRPr lang="en-CA" sz="4300" i="1" dirty="0">
              <a:latin typeface="Montserrat Light" pitchFamily="50" charset="0"/>
            </a:endParaRPr>
          </a:p>
          <a:p>
            <a:pPr algn="ctr"/>
            <a:r>
              <a:rPr lang="en-CA" sz="4300" i="1" dirty="0">
                <a:latin typeface="Montserrat Light" pitchFamily="50" charset="0"/>
              </a:rPr>
              <a:t>Students love it and I am thrilled with the increased level of student engagement.”</a:t>
            </a:r>
          </a:p>
          <a:p>
            <a:pPr algn="ctr"/>
            <a:endParaRPr lang="en-CA" sz="4300" dirty="0">
              <a:latin typeface="Montserrat Light" pitchFamily="50" charset="0"/>
            </a:endParaRPr>
          </a:p>
          <a:p>
            <a:pPr algn="ctr"/>
            <a:r>
              <a:rPr lang="en-CA" sz="4300" dirty="0">
                <a:latin typeface="Montserrat Light" pitchFamily="50" charset="0"/>
              </a:rPr>
              <a:t>Quote from Instructor</a:t>
            </a:r>
          </a:p>
          <a:p>
            <a:pPr algn="ctr"/>
            <a:endParaRPr lang="en-CA" sz="3700" dirty="0">
              <a:latin typeface="Montserrat Light" pitchFamily="50" charset="0"/>
            </a:endParaRPr>
          </a:p>
        </p:txBody>
      </p:sp>
    </p:spTree>
    <p:extLst>
      <p:ext uri="{BB962C8B-B14F-4D97-AF65-F5344CB8AC3E}">
        <p14:creationId xmlns:p14="http://schemas.microsoft.com/office/powerpoint/2010/main" val="3963066998"/>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a:t>How To Get Your Lab Started</a:t>
            </a:r>
            <a:r>
              <a:rPr lang="is-IS" dirty="0"/>
              <a:t>…</a:t>
            </a:r>
            <a:endParaRPr lang="en-US" dirty="0"/>
          </a:p>
        </p:txBody>
      </p:sp>
      <p:sp>
        <p:nvSpPr>
          <p:cNvPr id="6" name="Rectangle 5"/>
          <p:cNvSpPr/>
          <p:nvPr/>
        </p:nvSpPr>
        <p:spPr>
          <a:xfrm>
            <a:off x="291767" y="1705502"/>
            <a:ext cx="11657688" cy="3757439"/>
          </a:xfrm>
          <a:prstGeom prst="rect">
            <a:avLst/>
          </a:prstGeom>
        </p:spPr>
        <p:txBody>
          <a:bodyPr wrap="square">
            <a:spAutoFit/>
          </a:bodyPr>
          <a:lstStyle/>
          <a:p>
            <a:pPr>
              <a:lnSpc>
                <a:spcPct val="120000"/>
              </a:lnSpc>
            </a:pPr>
            <a:r>
              <a:rPr lang="en-US" sz="2000" b="1" dirty="0">
                <a:latin typeface="Roboto" panose="02000000000000000000" pitchFamily="2" charset="0"/>
                <a:ea typeface="Roboto" panose="02000000000000000000" pitchFamily="2" charset="0"/>
              </a:rPr>
              <a:t>STEP 1:  Start Planning and Budgeting</a:t>
            </a:r>
          </a:p>
          <a:p>
            <a:pPr marL="457200" indent="-457200">
              <a:lnSpc>
                <a:spcPct val="120000"/>
              </a:lnSpc>
              <a:buFont typeface="Arial"/>
              <a:buChar char="•"/>
            </a:pPr>
            <a:r>
              <a:rPr lang="en-US" sz="2000" dirty="0">
                <a:latin typeface="Roboto" panose="02000000000000000000" pitchFamily="2" charset="0"/>
                <a:ea typeface="Roboto" panose="02000000000000000000" pitchFamily="2" charset="0"/>
              </a:rPr>
              <a:t>Identify what subjects and student clubs can use the lab</a:t>
            </a:r>
          </a:p>
          <a:p>
            <a:pPr marL="457200" indent="-457200">
              <a:lnSpc>
                <a:spcPct val="120000"/>
              </a:lnSpc>
              <a:buFont typeface="Arial"/>
              <a:buChar char="•"/>
            </a:pPr>
            <a:r>
              <a:rPr lang="en-US" sz="2000" dirty="0">
                <a:latin typeface="Roboto" panose="02000000000000000000" pitchFamily="2" charset="0"/>
                <a:ea typeface="Roboto" panose="02000000000000000000" pitchFamily="2" charset="0"/>
              </a:rPr>
              <a:t>Evaluate walls, ceiling, windows, electricity and internet access for ticker and board placement</a:t>
            </a:r>
          </a:p>
          <a:p>
            <a:pPr marL="457200" indent="-457200">
              <a:lnSpc>
                <a:spcPct val="120000"/>
              </a:lnSpc>
              <a:buFont typeface="Arial"/>
              <a:buChar char="•"/>
            </a:pPr>
            <a:r>
              <a:rPr lang="en-US" sz="2000" dirty="0">
                <a:latin typeface="Roboto" panose="02000000000000000000" pitchFamily="2" charset="0"/>
                <a:ea typeface="Roboto" panose="02000000000000000000" pitchFamily="2" charset="0"/>
              </a:rPr>
              <a:t>Get Quotes from vendors</a:t>
            </a:r>
          </a:p>
          <a:p>
            <a:pPr marL="457200" indent="-457200">
              <a:lnSpc>
                <a:spcPct val="120000"/>
              </a:lnSpc>
              <a:buFont typeface="Arial"/>
              <a:buChar char="•"/>
            </a:pPr>
            <a:r>
              <a:rPr lang="en-US" sz="2000" dirty="0">
                <a:latin typeface="Roboto" panose="02000000000000000000" pitchFamily="2" charset="0"/>
                <a:ea typeface="Roboto" panose="02000000000000000000" pitchFamily="2" charset="0"/>
              </a:rPr>
              <a:t>Prepare grant/budget requests.  Investigate funding opportunities such as CTE/Perkins funds, local bank sponsorships, donorschoose.org</a:t>
            </a:r>
          </a:p>
          <a:p>
            <a:pPr>
              <a:lnSpc>
                <a:spcPct val="120000"/>
              </a:lnSpc>
            </a:pPr>
            <a:endParaRPr lang="en-US" sz="2000" dirty="0">
              <a:latin typeface="Roboto" panose="02000000000000000000" pitchFamily="2" charset="0"/>
              <a:ea typeface="Roboto" panose="02000000000000000000" pitchFamily="2" charset="0"/>
            </a:endParaRPr>
          </a:p>
          <a:p>
            <a:pPr marL="457200" indent="-457200">
              <a:lnSpc>
                <a:spcPct val="120000"/>
              </a:lnSpc>
              <a:buFont typeface="Arial"/>
              <a:buChar char="•"/>
            </a:pPr>
            <a:r>
              <a:rPr lang="en-US" sz="2000" dirty="0">
                <a:latin typeface="Roboto" panose="02000000000000000000" pitchFamily="2" charset="0"/>
                <a:ea typeface="Roboto" panose="02000000000000000000" pitchFamily="2" charset="0"/>
              </a:rPr>
              <a:t>Take advantage of FREE resources:</a:t>
            </a:r>
          </a:p>
          <a:p>
            <a:pPr marL="800100" lvl="1" indent="-342900">
              <a:lnSpc>
                <a:spcPct val="120000"/>
              </a:lnSpc>
              <a:buFont typeface="Arial"/>
              <a:buChar char="•"/>
            </a:pPr>
            <a:r>
              <a:rPr lang="en-US" sz="2000" dirty="0">
                <a:latin typeface="Roboto" panose="02000000000000000000" pitchFamily="2" charset="0"/>
                <a:ea typeface="Roboto" panose="02000000000000000000" pitchFamily="2" charset="0"/>
              </a:rPr>
              <a:t>Use </a:t>
            </a:r>
            <a:r>
              <a:rPr lang="en-US" sz="2000" dirty="0" err="1">
                <a:latin typeface="Roboto" panose="02000000000000000000" pitchFamily="2" charset="0"/>
                <a:ea typeface="Roboto" panose="02000000000000000000" pitchFamily="2" charset="0"/>
              </a:rPr>
              <a:t>HowTheMarketWorks.com</a:t>
            </a:r>
            <a:r>
              <a:rPr lang="en-US" sz="2000" dirty="0">
                <a:latin typeface="Roboto" panose="02000000000000000000" pitchFamily="2" charset="0"/>
                <a:ea typeface="Roboto" panose="02000000000000000000" pitchFamily="2" charset="0"/>
              </a:rPr>
              <a:t> stock game with sample curriculum</a:t>
            </a:r>
          </a:p>
          <a:p>
            <a:pPr marL="800100" lvl="1" indent="-342900">
              <a:lnSpc>
                <a:spcPct val="120000"/>
              </a:lnSpc>
              <a:buFont typeface="Arial"/>
              <a:buChar char="•"/>
            </a:pPr>
            <a:r>
              <a:rPr lang="en-US" sz="2000" dirty="0">
                <a:latin typeface="Roboto" panose="02000000000000000000" pitchFamily="2" charset="0"/>
                <a:ea typeface="Roboto" panose="02000000000000000000" pitchFamily="2" charset="0"/>
              </a:rPr>
              <a:t>Request FREE posters from the Federal Reserve and FREE Workbooks from </a:t>
            </a:r>
            <a:r>
              <a:rPr lang="en-US" sz="2000" dirty="0" err="1">
                <a:latin typeface="Roboto" panose="02000000000000000000" pitchFamily="2" charset="0"/>
                <a:ea typeface="Roboto" panose="02000000000000000000" pitchFamily="2" charset="0"/>
              </a:rPr>
              <a:t>NEFE.org</a:t>
            </a: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6785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a:t>How To Get Your Lab Started</a:t>
            </a:r>
            <a:r>
              <a:rPr lang="is-IS" dirty="0"/>
              <a:t>…</a:t>
            </a:r>
            <a:endParaRPr lang="en-US" dirty="0"/>
          </a:p>
        </p:txBody>
      </p:sp>
      <p:sp>
        <p:nvSpPr>
          <p:cNvPr id="6" name="Rectangle 5"/>
          <p:cNvSpPr/>
          <p:nvPr/>
        </p:nvSpPr>
        <p:spPr>
          <a:xfrm>
            <a:off x="700535" y="1859951"/>
            <a:ext cx="11248920" cy="4481804"/>
          </a:xfrm>
          <a:prstGeom prst="rect">
            <a:avLst/>
          </a:prstGeom>
        </p:spPr>
        <p:txBody>
          <a:bodyPr wrap="square">
            <a:spAutoFit/>
          </a:bodyPr>
          <a:lstStyle/>
          <a:p>
            <a:pPr>
              <a:lnSpc>
                <a:spcPct val="120000"/>
              </a:lnSpc>
            </a:pPr>
            <a:r>
              <a:rPr lang="en-US" sz="2400" b="1" dirty="0">
                <a:latin typeface="Roboto" panose="02000000000000000000" pitchFamily="2" charset="0"/>
                <a:ea typeface="Roboto" panose="02000000000000000000" pitchFamily="2" charset="0"/>
              </a:rPr>
              <a:t>STEP 2:  As Funds Become Available, UPGRADE!</a:t>
            </a:r>
          </a:p>
          <a:p>
            <a:pPr marL="800100" lvl="1" indent="-342900">
              <a:lnSpc>
                <a:spcPct val="120000"/>
              </a:lnSpc>
              <a:buFont typeface="Arial"/>
              <a:buChar char="•"/>
            </a:pPr>
            <a:r>
              <a:rPr lang="en-US" sz="2400" dirty="0">
                <a:latin typeface="Roboto" panose="02000000000000000000" pitchFamily="2" charset="0"/>
                <a:ea typeface="Roboto" panose="02000000000000000000" pitchFamily="2" charset="0"/>
              </a:rPr>
              <a:t>Upgrade to PersonalFinanceLab.com Site License ($1,595/year for up to 100 students)</a:t>
            </a:r>
          </a:p>
          <a:p>
            <a:pPr marL="1257300" lvl="2" indent="-342900">
              <a:lnSpc>
                <a:spcPct val="120000"/>
              </a:lnSpc>
              <a:buFont typeface="Arial"/>
              <a:buChar char="•"/>
            </a:pPr>
            <a:r>
              <a:rPr lang="en-US" sz="2400" dirty="0">
                <a:latin typeface="Roboto" panose="02000000000000000000" pitchFamily="2" charset="0"/>
                <a:ea typeface="Roboto" panose="02000000000000000000" pitchFamily="2" charset="0"/>
              </a:rPr>
              <a:t> Access full Business, Personal Finance, Economics curriculum</a:t>
            </a:r>
          </a:p>
          <a:p>
            <a:pPr marL="1257300" lvl="2" indent="-342900">
              <a:lnSpc>
                <a:spcPct val="120000"/>
              </a:lnSpc>
              <a:buFont typeface="Arial"/>
              <a:buChar char="•"/>
            </a:pPr>
            <a:r>
              <a:rPr lang="en-US" sz="2400" dirty="0">
                <a:latin typeface="Roboto" panose="02000000000000000000" pitchFamily="2" charset="0"/>
                <a:ea typeface="Roboto" panose="02000000000000000000" pitchFamily="2" charset="0"/>
              </a:rPr>
              <a:t>More robust stock game with stocks, bonds, mutual funds, options, commodities, forex, and cryptos</a:t>
            </a:r>
          </a:p>
          <a:p>
            <a:pPr marL="1257300" lvl="2" indent="-342900">
              <a:lnSpc>
                <a:spcPct val="120000"/>
              </a:lnSpc>
              <a:buFont typeface="Arial"/>
              <a:buChar char="•"/>
            </a:pPr>
            <a:r>
              <a:rPr lang="en-US" sz="2400" dirty="0">
                <a:latin typeface="Roboto" panose="02000000000000000000" pitchFamily="2" charset="0"/>
                <a:ea typeface="Roboto" panose="02000000000000000000" pitchFamily="2" charset="0"/>
              </a:rPr>
              <a:t>Personal Budgeting Game only on PersonalFinanceLab.com</a:t>
            </a:r>
          </a:p>
          <a:p>
            <a:pPr marL="800100" lvl="1" indent="-342900">
              <a:lnSpc>
                <a:spcPct val="120000"/>
              </a:lnSpc>
              <a:buFont typeface="Arial"/>
              <a:buChar char="•"/>
            </a:pPr>
            <a:r>
              <a:rPr lang="en-US" sz="2400" dirty="0">
                <a:latin typeface="Roboto" panose="02000000000000000000" pitchFamily="2" charset="0"/>
                <a:ea typeface="Roboto" panose="02000000000000000000" pitchFamily="2" charset="0"/>
              </a:rPr>
              <a:t>Configure existing LCDs to display financial data and class rankings (data license of $360 for up to 3 devices)</a:t>
            </a:r>
          </a:p>
          <a:p>
            <a:pPr marL="800100" lvl="1" indent="-342900">
              <a:lnSpc>
                <a:spcPct val="120000"/>
              </a:lnSpc>
              <a:buFont typeface="Arial"/>
              <a:buChar char="•"/>
            </a:pPr>
            <a:endParaRPr lang="en-US"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7890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138FC-C5D1-4B1B-9F34-A789FFBA6A7C}"/>
              </a:ext>
            </a:extLst>
          </p:cNvPr>
          <p:cNvSpPr>
            <a:spLocks noGrp="1"/>
          </p:cNvSpPr>
          <p:nvPr>
            <p:ph type="title"/>
          </p:nvPr>
        </p:nvSpPr>
        <p:spPr>
          <a:xfrm>
            <a:off x="837911" y="152990"/>
            <a:ext cx="10571998" cy="970450"/>
          </a:xfrm>
        </p:spPr>
        <p:txBody>
          <a:bodyPr/>
          <a:lstStyle/>
          <a:p>
            <a:r>
              <a:rPr lang="en-US" dirty="0"/>
              <a:t>How To Get Your Lab Started</a:t>
            </a:r>
            <a:r>
              <a:rPr lang="is-IS" dirty="0"/>
              <a:t>…</a:t>
            </a:r>
            <a:endParaRPr lang="en-US" dirty="0"/>
          </a:p>
        </p:txBody>
      </p:sp>
      <p:sp>
        <p:nvSpPr>
          <p:cNvPr id="6" name="Rectangle 5"/>
          <p:cNvSpPr/>
          <p:nvPr/>
        </p:nvSpPr>
        <p:spPr>
          <a:xfrm>
            <a:off x="700535" y="1859951"/>
            <a:ext cx="11248920" cy="3595408"/>
          </a:xfrm>
          <a:prstGeom prst="rect">
            <a:avLst/>
          </a:prstGeom>
        </p:spPr>
        <p:txBody>
          <a:bodyPr wrap="square">
            <a:spAutoFit/>
          </a:bodyPr>
          <a:lstStyle/>
          <a:p>
            <a:pPr>
              <a:lnSpc>
                <a:spcPct val="120000"/>
              </a:lnSpc>
            </a:pPr>
            <a:r>
              <a:rPr lang="en-US" sz="2400" b="1" dirty="0"/>
              <a:t>STEP 3:  As More Funds Become Available, Finish Your Full Lab</a:t>
            </a:r>
          </a:p>
          <a:p>
            <a:pPr marL="800100" lvl="1" indent="-342900">
              <a:lnSpc>
                <a:spcPct val="120000"/>
              </a:lnSpc>
              <a:buFont typeface="Arial"/>
              <a:buChar char="•"/>
            </a:pPr>
            <a:r>
              <a:rPr lang="en-US" sz="2400" dirty="0"/>
              <a:t>Add the scrolling stock ticker </a:t>
            </a:r>
          </a:p>
          <a:p>
            <a:pPr marL="1257300" lvl="2" indent="-342900">
              <a:lnSpc>
                <a:spcPct val="120000"/>
              </a:lnSpc>
              <a:buFont typeface="Arial"/>
              <a:buChar char="•"/>
            </a:pPr>
            <a:r>
              <a:rPr lang="en-US" sz="2400" dirty="0"/>
              <a:t>16 feet of ticker is about $10k with a $499 annual data license</a:t>
            </a:r>
          </a:p>
          <a:p>
            <a:pPr marL="800100" lvl="1" indent="-342900">
              <a:lnSpc>
                <a:spcPct val="120000"/>
              </a:lnSpc>
              <a:buFont typeface="Arial"/>
              <a:buChar char="•"/>
            </a:pPr>
            <a:r>
              <a:rPr lang="en-US" sz="2400" dirty="0"/>
              <a:t>Replace existing LCD screens with larger, commercial grade screens to avoid burn-in</a:t>
            </a:r>
          </a:p>
          <a:p>
            <a:pPr marL="1257300" lvl="2" indent="-342900">
              <a:lnSpc>
                <a:spcPct val="120000"/>
              </a:lnSpc>
              <a:buFont typeface="Arial"/>
              <a:buChar char="•"/>
            </a:pPr>
            <a:r>
              <a:rPr lang="en-US" sz="2400" dirty="0"/>
              <a:t>A few $100s more than BestBuy, but worth it.</a:t>
            </a:r>
          </a:p>
          <a:p>
            <a:pPr marL="800100" lvl="1" indent="-342900">
              <a:lnSpc>
                <a:spcPct val="120000"/>
              </a:lnSpc>
              <a:buFont typeface="Arial"/>
              <a:buChar char="•"/>
            </a:pPr>
            <a:r>
              <a:rPr lang="en-US" sz="2400" dirty="0"/>
              <a:t>Upgrade </a:t>
            </a:r>
            <a:r>
              <a:rPr lang="en-US" sz="2400" dirty="0" err="1"/>
              <a:t>PersonalFinanceLab.com</a:t>
            </a:r>
            <a:r>
              <a:rPr lang="en-US" sz="2400" dirty="0"/>
              <a:t> license for multiple class subjects.</a:t>
            </a:r>
          </a:p>
          <a:p>
            <a:pPr marL="1257300" lvl="2" indent="-342900">
              <a:lnSpc>
                <a:spcPct val="120000"/>
              </a:lnSpc>
              <a:buFont typeface="Arial"/>
              <a:buChar char="•"/>
            </a:pPr>
            <a:r>
              <a:rPr lang="en-US" sz="2400" dirty="0"/>
              <a:t>Run student investing challenges for prizes and require lessons</a:t>
            </a:r>
          </a:p>
        </p:txBody>
      </p:sp>
    </p:spTree>
    <p:extLst>
      <p:ext uri="{BB962C8B-B14F-4D97-AF65-F5344CB8AC3E}">
        <p14:creationId xmlns:p14="http://schemas.microsoft.com/office/powerpoint/2010/main" val="3771405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83453A-F6F5-421F-B1C2-98C6FB9EBC13}"/>
              </a:ext>
            </a:extLst>
          </p:cNvPr>
          <p:cNvSpPr txBox="1">
            <a:spLocks/>
          </p:cNvSpPr>
          <p:nvPr/>
        </p:nvSpPr>
        <p:spPr>
          <a:xfrm>
            <a:off x="0" y="480508"/>
            <a:ext cx="2812230" cy="5654212"/>
          </a:xfrm>
          <a:prstGeom prst="rect">
            <a:avLst/>
          </a:prstGeo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s-IS" dirty="0">
                <a:latin typeface="Roboto Slab" pitchFamily="2" charset="0"/>
                <a:ea typeface="Roboto Slab" pitchFamily="2" charset="0"/>
              </a:rPr>
              <a:t>And be greeted each day you walk to the classroom with this!</a:t>
            </a:r>
            <a:endParaRPr lang="en-US" dirty="0">
              <a:latin typeface="Roboto Slab" pitchFamily="2" charset="0"/>
              <a:ea typeface="Roboto Slab" pitchFamily="2" charset="0"/>
            </a:endParaRPr>
          </a:p>
        </p:txBody>
      </p:sp>
      <p:pic>
        <p:nvPicPr>
          <p:cNvPr id="5" name="Picture 4" descr="https://content.personalfinancelab.com/wp-content/uploads/photo-gallery/churchill_county_public_schools.jpg">
            <a:extLst>
              <a:ext uri="{FF2B5EF4-FFF2-40B4-BE49-F238E27FC236}">
                <a16:creationId xmlns:a16="http://schemas.microsoft.com/office/drawing/2014/main" id="{5CD5B280-0756-4472-9281-BFF7039E1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002" y="0"/>
            <a:ext cx="9490998" cy="672279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84615349"/>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4BDD-1E05-44DC-8502-A21B7178D932}"/>
              </a:ext>
            </a:extLst>
          </p:cNvPr>
          <p:cNvSpPr>
            <a:spLocks noGrp="1"/>
          </p:cNvSpPr>
          <p:nvPr>
            <p:ph type="title"/>
          </p:nvPr>
        </p:nvSpPr>
        <p:spPr/>
        <p:txBody>
          <a:bodyPr/>
          <a:lstStyle/>
          <a:p>
            <a:r>
              <a:rPr lang="en-US" dirty="0"/>
              <a:t>Join the demo!</a:t>
            </a:r>
          </a:p>
        </p:txBody>
      </p:sp>
      <p:sp>
        <p:nvSpPr>
          <p:cNvPr id="3" name="Content Placeholder 2">
            <a:extLst>
              <a:ext uri="{FF2B5EF4-FFF2-40B4-BE49-F238E27FC236}">
                <a16:creationId xmlns:a16="http://schemas.microsoft.com/office/drawing/2014/main" id="{F454F76E-F7BF-4301-8D31-CBFE793C386E}"/>
              </a:ext>
            </a:extLst>
          </p:cNvPr>
          <p:cNvSpPr>
            <a:spLocks noGrp="1"/>
          </p:cNvSpPr>
          <p:nvPr>
            <p:ph idx="1"/>
          </p:nvPr>
        </p:nvSpPr>
        <p:spPr/>
        <p:txBody>
          <a:bodyPr>
            <a:normAutofit/>
          </a:bodyPr>
          <a:lstStyle/>
          <a:p>
            <a:pPr marL="0" indent="0" algn="ctr">
              <a:buNone/>
            </a:pPr>
            <a:r>
              <a:rPr lang="en-US" sz="3600" dirty="0"/>
              <a:t>Content.PersonalFinanceLab.com/demo</a:t>
            </a:r>
          </a:p>
        </p:txBody>
      </p:sp>
    </p:spTree>
    <p:extLst>
      <p:ext uri="{BB962C8B-B14F-4D97-AF65-F5344CB8AC3E}">
        <p14:creationId xmlns:p14="http://schemas.microsoft.com/office/powerpoint/2010/main" val="347135330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5EF7A-AF39-4042-8E7F-82A66DBDC508}"/>
              </a:ext>
            </a:extLst>
          </p:cNvPr>
          <p:cNvSpPr>
            <a:spLocks noGrp="1"/>
          </p:cNvSpPr>
          <p:nvPr>
            <p:ph type="title"/>
          </p:nvPr>
        </p:nvSpPr>
        <p:spPr/>
        <p:txBody>
          <a:bodyPr/>
          <a:lstStyle/>
          <a:p>
            <a:r>
              <a:rPr lang="en-US" dirty="0"/>
              <a:t>Immediate and Radical Transformation</a:t>
            </a:r>
          </a:p>
        </p:txBody>
      </p:sp>
      <p:sp>
        <p:nvSpPr>
          <p:cNvPr id="3" name="Content Placeholder 2">
            <a:extLst>
              <a:ext uri="{FF2B5EF4-FFF2-40B4-BE49-F238E27FC236}">
                <a16:creationId xmlns:a16="http://schemas.microsoft.com/office/drawing/2014/main" id="{5DBD6938-6D36-4071-971F-D366F0FA0D06}"/>
              </a:ext>
            </a:extLst>
          </p:cNvPr>
          <p:cNvSpPr>
            <a:spLocks noGrp="1"/>
          </p:cNvSpPr>
          <p:nvPr>
            <p:ph sz="half" idx="1"/>
          </p:nvPr>
        </p:nvSpPr>
        <p:spPr/>
        <p:txBody>
          <a:bodyPr/>
          <a:lstStyle/>
          <a:p>
            <a:r>
              <a:rPr lang="en-US" dirty="0"/>
              <a:t>Immediate national “Crisis” – shortage of STEM graduates</a:t>
            </a:r>
          </a:p>
          <a:p>
            <a:endParaRPr lang="en-US" dirty="0"/>
          </a:p>
          <a:p>
            <a:r>
              <a:rPr lang="en-US" dirty="0"/>
              <a:t>Money poured in – science labs and curriculum appeared in every school</a:t>
            </a:r>
          </a:p>
          <a:p>
            <a:pPr marL="0" indent="0">
              <a:buNone/>
            </a:pPr>
            <a:endParaRPr lang="en-US" dirty="0"/>
          </a:p>
        </p:txBody>
      </p:sp>
      <p:pic>
        <p:nvPicPr>
          <p:cNvPr id="1026" name="Picture 2" descr="Image result for 60's high school lab">
            <a:extLst>
              <a:ext uri="{FF2B5EF4-FFF2-40B4-BE49-F238E27FC236}">
                <a16:creationId xmlns:a16="http://schemas.microsoft.com/office/drawing/2014/main" id="{B1CC557C-149A-4B7F-83BD-04CB2DD7EDA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91096" y="2222500"/>
            <a:ext cx="4788257"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15118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912E-9137-430F-87D5-16B1D3D04A8D}"/>
              </a:ext>
            </a:extLst>
          </p:cNvPr>
          <p:cNvSpPr>
            <a:spLocks noGrp="1"/>
          </p:cNvSpPr>
          <p:nvPr>
            <p:ph type="title"/>
          </p:nvPr>
        </p:nvSpPr>
        <p:spPr/>
        <p:txBody>
          <a:bodyPr/>
          <a:lstStyle/>
          <a:p>
            <a:r>
              <a:rPr lang="en-US" dirty="0"/>
              <a:t>Curriculum Centrally Developed</a:t>
            </a:r>
          </a:p>
        </p:txBody>
      </p:sp>
      <p:pic>
        <p:nvPicPr>
          <p:cNvPr id="6" name="Picture 5" descr="A picture containing transport, wheel&#10;&#10;Description automatically generated">
            <a:extLst>
              <a:ext uri="{FF2B5EF4-FFF2-40B4-BE49-F238E27FC236}">
                <a16:creationId xmlns:a16="http://schemas.microsoft.com/office/drawing/2014/main" id="{9A5C569E-255F-45D6-BA32-2337BA516C32}"/>
              </a:ext>
            </a:extLst>
          </p:cNvPr>
          <p:cNvPicPr>
            <a:picLocks noChangeAspect="1"/>
          </p:cNvPicPr>
          <p:nvPr/>
        </p:nvPicPr>
        <p:blipFill>
          <a:blip r:embed="rId3"/>
          <a:stretch>
            <a:fillRect/>
          </a:stretch>
        </p:blipFill>
        <p:spPr>
          <a:xfrm>
            <a:off x="4270434" y="2444619"/>
            <a:ext cx="3137350" cy="3153747"/>
          </a:xfrm>
          <a:prstGeom prst="rect">
            <a:avLst/>
          </a:prstGeom>
        </p:spPr>
      </p:pic>
      <p:sp>
        <p:nvSpPr>
          <p:cNvPr id="7" name="Rectangle: Single Corner Snipped 6">
            <a:extLst>
              <a:ext uri="{FF2B5EF4-FFF2-40B4-BE49-F238E27FC236}">
                <a16:creationId xmlns:a16="http://schemas.microsoft.com/office/drawing/2014/main" id="{97FDB029-6CD7-440E-8293-567388761E80}"/>
              </a:ext>
            </a:extLst>
          </p:cNvPr>
          <p:cNvSpPr/>
          <p:nvPr/>
        </p:nvSpPr>
        <p:spPr>
          <a:xfrm>
            <a:off x="860733" y="4786601"/>
            <a:ext cx="3388776" cy="998379"/>
          </a:xfrm>
          <a:prstGeom prst="snip1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CFBFAF-41C5-4702-BBCD-8078CC605911}"/>
              </a:ext>
            </a:extLst>
          </p:cNvPr>
          <p:cNvSpPr txBox="1"/>
          <p:nvPr/>
        </p:nvSpPr>
        <p:spPr>
          <a:xfrm>
            <a:off x="1061426" y="4879910"/>
            <a:ext cx="2894754" cy="769441"/>
          </a:xfrm>
          <a:prstGeom prst="rect">
            <a:avLst/>
          </a:prstGeom>
          <a:noFill/>
        </p:spPr>
        <p:txBody>
          <a:bodyPr wrap="square" rtlCol="0">
            <a:spAutoFit/>
          </a:bodyPr>
          <a:lstStyle/>
          <a:p>
            <a:r>
              <a:rPr lang="en-US" sz="4400" dirty="0"/>
              <a:t>Physics</a:t>
            </a:r>
          </a:p>
        </p:txBody>
      </p:sp>
      <p:sp>
        <p:nvSpPr>
          <p:cNvPr id="9" name="Rectangle: Single Corner Snipped 8">
            <a:extLst>
              <a:ext uri="{FF2B5EF4-FFF2-40B4-BE49-F238E27FC236}">
                <a16:creationId xmlns:a16="http://schemas.microsoft.com/office/drawing/2014/main" id="{E6D8C1E9-0FBD-4EF0-8A16-64B50332AA72}"/>
              </a:ext>
            </a:extLst>
          </p:cNvPr>
          <p:cNvSpPr/>
          <p:nvPr/>
        </p:nvSpPr>
        <p:spPr>
          <a:xfrm flipV="1">
            <a:off x="809999" y="2013244"/>
            <a:ext cx="3439509" cy="1121841"/>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9F8E67-608E-44A3-B188-E3F5F7B9D7F1}"/>
              </a:ext>
            </a:extLst>
          </p:cNvPr>
          <p:cNvSpPr txBox="1"/>
          <p:nvPr/>
        </p:nvSpPr>
        <p:spPr>
          <a:xfrm>
            <a:off x="961053" y="2164635"/>
            <a:ext cx="2995127" cy="830997"/>
          </a:xfrm>
          <a:prstGeom prst="rect">
            <a:avLst/>
          </a:prstGeom>
          <a:noFill/>
        </p:spPr>
        <p:txBody>
          <a:bodyPr wrap="square" rtlCol="0">
            <a:spAutoFit/>
          </a:bodyPr>
          <a:lstStyle/>
          <a:p>
            <a:r>
              <a:rPr lang="en-US" sz="4800" dirty="0"/>
              <a:t>Biology</a:t>
            </a:r>
          </a:p>
        </p:txBody>
      </p:sp>
      <p:sp>
        <p:nvSpPr>
          <p:cNvPr id="11" name="Rectangle: Single Corner Snipped 10">
            <a:extLst>
              <a:ext uri="{FF2B5EF4-FFF2-40B4-BE49-F238E27FC236}">
                <a16:creationId xmlns:a16="http://schemas.microsoft.com/office/drawing/2014/main" id="{AAEDAD17-6A7D-4128-A707-EEEBA631A820}"/>
              </a:ext>
            </a:extLst>
          </p:cNvPr>
          <p:cNvSpPr/>
          <p:nvPr/>
        </p:nvSpPr>
        <p:spPr>
          <a:xfrm flipH="1">
            <a:off x="7763069" y="4637313"/>
            <a:ext cx="3228392" cy="1147667"/>
          </a:xfrm>
          <a:prstGeom prst="snip1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a:t>Mathematics</a:t>
            </a:r>
          </a:p>
        </p:txBody>
      </p:sp>
      <p:sp>
        <p:nvSpPr>
          <p:cNvPr id="12" name="Rectangle: Single Corner Snipped 11">
            <a:extLst>
              <a:ext uri="{FF2B5EF4-FFF2-40B4-BE49-F238E27FC236}">
                <a16:creationId xmlns:a16="http://schemas.microsoft.com/office/drawing/2014/main" id="{1A246277-E064-40D1-9D94-95537842423E}"/>
              </a:ext>
            </a:extLst>
          </p:cNvPr>
          <p:cNvSpPr/>
          <p:nvPr/>
        </p:nvSpPr>
        <p:spPr>
          <a:xfrm flipH="1" flipV="1">
            <a:off x="7763068" y="1987417"/>
            <a:ext cx="3228391" cy="1147667"/>
          </a:xfrm>
          <a:prstGeom prst="snip1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832568C-7828-43E7-8352-296B9DBCF5CD}"/>
              </a:ext>
            </a:extLst>
          </p:cNvPr>
          <p:cNvSpPr txBox="1"/>
          <p:nvPr/>
        </p:nvSpPr>
        <p:spPr>
          <a:xfrm>
            <a:off x="7942494" y="2164634"/>
            <a:ext cx="2909008" cy="707886"/>
          </a:xfrm>
          <a:prstGeom prst="rect">
            <a:avLst/>
          </a:prstGeom>
          <a:noFill/>
        </p:spPr>
        <p:txBody>
          <a:bodyPr wrap="square" rtlCol="0">
            <a:spAutoFit/>
          </a:bodyPr>
          <a:lstStyle/>
          <a:p>
            <a:r>
              <a:rPr lang="en-US" sz="4000" dirty="0"/>
              <a:t>Chemistry</a:t>
            </a:r>
            <a:endParaRPr lang="en-US" dirty="0"/>
          </a:p>
        </p:txBody>
      </p:sp>
    </p:spTree>
    <p:extLst>
      <p:ext uri="{BB962C8B-B14F-4D97-AF65-F5344CB8AC3E}">
        <p14:creationId xmlns:p14="http://schemas.microsoft.com/office/powerpoint/2010/main" val="223904425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53B528-1069-4B69-8578-35F569954DAE}"/>
              </a:ext>
            </a:extLst>
          </p:cNvPr>
          <p:cNvSpPr>
            <a:spLocks noGrp="1"/>
          </p:cNvSpPr>
          <p:nvPr>
            <p:ph type="title"/>
          </p:nvPr>
        </p:nvSpPr>
        <p:spPr/>
        <p:txBody>
          <a:bodyPr/>
          <a:lstStyle/>
          <a:p>
            <a:r>
              <a:rPr lang="en-US" dirty="0"/>
              <a:t>NSF STEM Curriculum Results</a:t>
            </a:r>
          </a:p>
        </p:txBody>
      </p:sp>
      <p:sp>
        <p:nvSpPr>
          <p:cNvPr id="6" name="Text Placeholder 5">
            <a:extLst>
              <a:ext uri="{FF2B5EF4-FFF2-40B4-BE49-F238E27FC236}">
                <a16:creationId xmlns:a16="http://schemas.microsoft.com/office/drawing/2014/main" id="{759C3F91-A467-4B00-A0C6-CE914197F2C9}"/>
              </a:ext>
            </a:extLst>
          </p:cNvPr>
          <p:cNvSpPr>
            <a:spLocks noGrp="1"/>
          </p:cNvSpPr>
          <p:nvPr>
            <p:ph type="body" idx="1"/>
          </p:nvPr>
        </p:nvSpPr>
        <p:spPr/>
        <p:txBody>
          <a:bodyPr/>
          <a:lstStyle/>
          <a:p>
            <a:r>
              <a:rPr lang="en-US" sz="3200" b="1" dirty="0"/>
              <a:t>Hard Sciences</a:t>
            </a:r>
          </a:p>
        </p:txBody>
      </p:sp>
      <p:sp>
        <p:nvSpPr>
          <p:cNvPr id="7" name="Content Placeholder 6">
            <a:extLst>
              <a:ext uri="{FF2B5EF4-FFF2-40B4-BE49-F238E27FC236}">
                <a16:creationId xmlns:a16="http://schemas.microsoft.com/office/drawing/2014/main" id="{1515AD2C-8788-4B27-ACFD-899153E814E3}"/>
              </a:ext>
            </a:extLst>
          </p:cNvPr>
          <p:cNvSpPr>
            <a:spLocks noGrp="1"/>
          </p:cNvSpPr>
          <p:nvPr>
            <p:ph sz="half" idx="2"/>
          </p:nvPr>
        </p:nvSpPr>
        <p:spPr/>
        <p:txBody>
          <a:bodyPr>
            <a:normAutofit fontScale="92500" lnSpcReduction="10000"/>
          </a:bodyPr>
          <a:lstStyle/>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“Teacher-Proof” Curriculum</a:t>
            </a: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Experiential Learning</a:t>
            </a: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Lab-Based</a:t>
            </a:r>
          </a:p>
          <a:p>
            <a:pPr marL="0" indent="0">
              <a:buNone/>
            </a:pP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Teacher Training &amp; Consistent Standards</a:t>
            </a:r>
          </a:p>
          <a:p>
            <a:endParaRPr lang="en-US"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sp>
        <p:nvSpPr>
          <p:cNvPr id="8" name="Text Placeholder 7">
            <a:extLst>
              <a:ext uri="{FF2B5EF4-FFF2-40B4-BE49-F238E27FC236}">
                <a16:creationId xmlns:a16="http://schemas.microsoft.com/office/drawing/2014/main" id="{8C77A536-8281-4023-B3DA-C82CE869221A}"/>
              </a:ext>
            </a:extLst>
          </p:cNvPr>
          <p:cNvSpPr>
            <a:spLocks noGrp="1"/>
          </p:cNvSpPr>
          <p:nvPr>
            <p:ph type="body" sz="quarter" idx="3"/>
          </p:nvPr>
        </p:nvSpPr>
        <p:spPr/>
        <p:txBody>
          <a:bodyPr/>
          <a:lstStyle/>
          <a:p>
            <a:r>
              <a:rPr lang="en-US" sz="3200" b="1" dirty="0"/>
              <a:t>New Math</a:t>
            </a:r>
          </a:p>
        </p:txBody>
      </p:sp>
      <p:sp>
        <p:nvSpPr>
          <p:cNvPr id="9" name="Content Placeholder 8">
            <a:extLst>
              <a:ext uri="{FF2B5EF4-FFF2-40B4-BE49-F238E27FC236}">
                <a16:creationId xmlns:a16="http://schemas.microsoft.com/office/drawing/2014/main" id="{FFD9AB3D-C171-4C1A-B584-D38839892FB1}"/>
              </a:ext>
            </a:extLst>
          </p:cNvPr>
          <p:cNvSpPr>
            <a:spLocks noGrp="1"/>
          </p:cNvSpPr>
          <p:nvPr>
            <p:ph sz="quarter" idx="4"/>
          </p:nvPr>
        </p:nvSpPr>
        <p:spPr/>
        <p:txBody>
          <a:bodyPr>
            <a:normAutofit fontScale="92500" lnSpcReduction="10000"/>
          </a:bodyPr>
          <a:lstStyle/>
          <a:p>
            <a:endParaRPr lang="en-US" dirty="0"/>
          </a:p>
          <a:p>
            <a:r>
              <a:rPr lang="en-US" dirty="0"/>
              <a:t>Direct Instruction Only</a:t>
            </a:r>
          </a:p>
          <a:p>
            <a:endParaRPr lang="en-US" dirty="0"/>
          </a:p>
          <a:p>
            <a:r>
              <a:rPr lang="en-US" dirty="0"/>
              <a:t>Unqualified Teachers</a:t>
            </a:r>
          </a:p>
          <a:p>
            <a:endParaRPr lang="en-US" dirty="0"/>
          </a:p>
          <a:p>
            <a:r>
              <a:rPr lang="en-US" dirty="0"/>
              <a:t>Inadequate Teacher Training</a:t>
            </a:r>
          </a:p>
          <a:p>
            <a:endParaRPr lang="en-US" dirty="0"/>
          </a:p>
          <a:p>
            <a:r>
              <a:rPr lang="en-US" dirty="0"/>
              <a:t>Unhappy Parents</a:t>
            </a:r>
          </a:p>
        </p:txBody>
      </p:sp>
    </p:spTree>
    <p:extLst>
      <p:ext uri="{BB962C8B-B14F-4D97-AF65-F5344CB8AC3E}">
        <p14:creationId xmlns:p14="http://schemas.microsoft.com/office/powerpoint/2010/main" val="301073159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7A10CF0-30F4-4655-8CFA-B0DABDE1C6C8}"/>
              </a:ext>
            </a:extLst>
          </p:cNvPr>
          <p:cNvSpPr>
            <a:spLocks noGrp="1"/>
          </p:cNvSpPr>
          <p:nvPr>
            <p:ph type="title"/>
          </p:nvPr>
        </p:nvSpPr>
        <p:spPr>
          <a:xfrm>
            <a:off x="837911" y="0"/>
            <a:ext cx="10571998" cy="970450"/>
          </a:xfrm>
        </p:spPr>
        <p:txBody>
          <a:bodyPr/>
          <a:lstStyle/>
          <a:p>
            <a:pPr>
              <a:lnSpc>
                <a:spcPct val="150000"/>
              </a:lnSpc>
            </a:pPr>
            <a:r>
              <a:rPr lang="en-US" dirty="0"/>
              <a:t>Why Labs Work</a:t>
            </a:r>
          </a:p>
        </p:txBody>
      </p:sp>
      <p:sp>
        <p:nvSpPr>
          <p:cNvPr id="5" name="TextBox 4">
            <a:extLst>
              <a:ext uri="{FF2B5EF4-FFF2-40B4-BE49-F238E27FC236}">
                <a16:creationId xmlns:a16="http://schemas.microsoft.com/office/drawing/2014/main" id="{79FCE468-A695-40F9-BB2E-A79073898213}"/>
              </a:ext>
            </a:extLst>
          </p:cNvPr>
          <p:cNvSpPr txBox="1"/>
          <p:nvPr/>
        </p:nvSpPr>
        <p:spPr>
          <a:xfrm>
            <a:off x="679289" y="2139250"/>
            <a:ext cx="6953152" cy="2811026"/>
          </a:xfrm>
          <a:prstGeom prst="rect">
            <a:avLst/>
          </a:prstGeom>
          <a:noFill/>
        </p:spPr>
        <p:txBody>
          <a:bodyPr wrap="square" rtlCol="0">
            <a:spAutoFit/>
          </a:bodyPr>
          <a:lstStyle/>
          <a:p>
            <a:pPr>
              <a:lnSpc>
                <a:spcPct val="150000"/>
              </a:lnSpc>
            </a:pPr>
            <a:r>
              <a:rPr lang="en-US" sz="2000" b="1" dirty="0">
                <a:latin typeface="Roboto" panose="02000000000000000000" pitchFamily="2" charset="0"/>
                <a:ea typeface="Roboto" panose="02000000000000000000" pitchFamily="2" charset="0"/>
              </a:rPr>
              <a:t>The Doorway Effect</a:t>
            </a:r>
          </a:p>
          <a:p>
            <a:pPr>
              <a:lnSpc>
                <a:spcPct val="150000"/>
              </a:lnSpc>
            </a:pPr>
            <a:endParaRPr lang="en-US" sz="2000" b="1" dirty="0">
              <a:latin typeface="Roboto" panose="02000000000000000000" pitchFamily="2" charset="0"/>
              <a:ea typeface="Roboto" panose="02000000000000000000" pitchFamily="2" charset="0"/>
            </a:endParaRPr>
          </a:p>
          <a:p>
            <a:pPr>
              <a:lnSpc>
                <a:spcPct val="150000"/>
              </a:lnSpc>
            </a:pPr>
            <a:r>
              <a:rPr lang="en-US" sz="2000" dirty="0">
                <a:latin typeface="Roboto" panose="02000000000000000000" pitchFamily="2" charset="0"/>
                <a:ea typeface="Roboto" panose="02000000000000000000" pitchFamily="2" charset="0"/>
              </a:rPr>
              <a:t>Walking through a doorway into a significantly different space triggers certain psychological mechanisms</a:t>
            </a:r>
          </a:p>
          <a:p>
            <a:pPr>
              <a:lnSpc>
                <a:spcPct val="150000"/>
              </a:lnSpc>
            </a:pPr>
            <a:endParaRPr lang="en-US" sz="2000" dirty="0">
              <a:latin typeface="Roboto" panose="02000000000000000000" pitchFamily="2" charset="0"/>
              <a:ea typeface="Roboto" panose="02000000000000000000" pitchFamily="2" charset="0"/>
            </a:endParaRPr>
          </a:p>
          <a:p>
            <a:pPr>
              <a:lnSpc>
                <a:spcPct val="150000"/>
              </a:lnSpc>
            </a:pPr>
            <a:r>
              <a:rPr lang="en-US" sz="2000" dirty="0">
                <a:latin typeface="Roboto" panose="02000000000000000000" pitchFamily="2" charset="0"/>
                <a:ea typeface="Roboto" panose="02000000000000000000" pitchFamily="2" charset="0"/>
              </a:rPr>
              <a:t>Coolest classroom at the school boosts enrollment</a:t>
            </a:r>
          </a:p>
        </p:txBody>
      </p:sp>
      <p:pic>
        <p:nvPicPr>
          <p:cNvPr id="3" name="Picture 2">
            <a:extLst>
              <a:ext uri="{FF2B5EF4-FFF2-40B4-BE49-F238E27FC236}">
                <a16:creationId xmlns:a16="http://schemas.microsoft.com/office/drawing/2014/main" id="{828B1023-F001-423A-8CD5-6D87CA1A995B}"/>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126600" y="1752664"/>
            <a:ext cx="2939506" cy="4125622"/>
          </a:xfrm>
          <a:prstGeom prst="rect">
            <a:avLst/>
          </a:prstGeom>
        </p:spPr>
      </p:pic>
    </p:spTree>
    <p:extLst>
      <p:ext uri="{BB962C8B-B14F-4D97-AF65-F5344CB8AC3E}">
        <p14:creationId xmlns:p14="http://schemas.microsoft.com/office/powerpoint/2010/main" val="3648002839"/>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Roboto Slab"/>
        <a:ea typeface=""/>
        <a:cs typeface=""/>
      </a:majorFont>
      <a:minorFont>
        <a:latin typeface="Roboto"/>
        <a:ea typeface=""/>
        <a:cs typeface=""/>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7AF46513-5B0D-4B03-9323-32F3F0BFC9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6345</TotalTime>
  <Words>5107</Words>
  <Application>Microsoft Office PowerPoint</Application>
  <PresentationFormat>Widescreen</PresentationFormat>
  <Paragraphs>478</Paragraphs>
  <Slides>57</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Montserrat Light</vt:lpstr>
      <vt:lpstr>Roboto</vt:lpstr>
      <vt:lpstr>Roboto Slab</vt:lpstr>
      <vt:lpstr>Wingdings</vt:lpstr>
      <vt:lpstr>Wingdings 2</vt:lpstr>
      <vt:lpstr>Quotable</vt:lpstr>
      <vt:lpstr>PowerPoint Presentation</vt:lpstr>
      <vt:lpstr>What We Will Cover</vt:lpstr>
      <vt:lpstr>PowerPoint Presentation</vt:lpstr>
      <vt:lpstr>PowerPoint Presentation</vt:lpstr>
      <vt:lpstr>Life Adjustment Education</vt:lpstr>
      <vt:lpstr>Immediate and Radical Transformation</vt:lpstr>
      <vt:lpstr>Curriculum Centrally Developed</vt:lpstr>
      <vt:lpstr>NSF STEM Curriculum Results</vt:lpstr>
      <vt:lpstr>Why Labs Work</vt:lpstr>
      <vt:lpstr>Fast Forward To Today…</vt:lpstr>
      <vt:lpstr>The “Coach” Problem</vt:lpstr>
      <vt:lpstr>Why this is so Hard: Many Different Standards</vt:lpstr>
      <vt:lpstr>State Level Variations in Requirements…</vt:lpstr>
      <vt:lpstr>Learning From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Essential Lab Components</vt:lpstr>
      <vt:lpstr>Introducing PersonalFinanceLab.com</vt:lpstr>
      <vt:lpstr>PersonalFinanceLab.com Features</vt:lpstr>
      <vt:lpstr>PersonalFinanceLab.com Features</vt:lpstr>
      <vt:lpstr>PersonalFinanceLab.com Features</vt:lpstr>
      <vt:lpstr>PersonalFinanceLab.com Features</vt:lpstr>
      <vt:lpstr>PersonalFinanceLab.com Features</vt:lpstr>
      <vt:lpstr>PersonalFinanceLab.com Features</vt:lpstr>
      <vt:lpstr>PersonalFinanceLab.com Features</vt:lpstr>
      <vt:lpstr>PersonalFinanceLab.com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Hardware: LCD Screens</vt:lpstr>
      <vt:lpstr>Hardware: LED Tickers</vt:lpstr>
      <vt:lpstr>Hardware: Posters</vt:lpstr>
      <vt:lpstr>PowerPoint Presentation</vt:lpstr>
      <vt:lpstr>PowerPoint Presentation</vt:lpstr>
      <vt:lpstr>PowerPoint Presentation</vt:lpstr>
      <vt:lpstr>How To Get Your Lab Started…</vt:lpstr>
      <vt:lpstr>How To Get Your Lab Started…</vt:lpstr>
      <vt:lpstr>How To Get Your Lab Started…</vt:lpstr>
      <vt:lpstr>PowerPoint Presentation</vt:lpstr>
      <vt:lpstr>Join the demo!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in Personal Finance, Economics, and Business Education</dc:title>
  <dc:creator>Kevin Smith</dc:creator>
  <cp:lastModifiedBy>Kevin Smith</cp:lastModifiedBy>
  <cp:revision>156</cp:revision>
  <dcterms:created xsi:type="dcterms:W3CDTF">2018-09-14T18:25:21Z</dcterms:created>
  <dcterms:modified xsi:type="dcterms:W3CDTF">2019-11-14T17:39:56Z</dcterms:modified>
</cp:coreProperties>
</file>