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Barlow Condensed" panose="00000506000000000000" pitchFamily="2" charset="0"/>
      <p:regular r:id="rId16"/>
      <p:bold r:id="rId17"/>
      <p:italic r:id="rId18"/>
      <p:boldItalic r:id="rId19"/>
    </p:embeddedFont>
    <p:embeddedFont>
      <p:font typeface="Work Sans" pitchFamily="2" charset="0"/>
      <p:regular r:id="rId20"/>
      <p:bold r:id="rId21"/>
      <p:italic r:id="rId22"/>
      <p:boldItalic r:id="rId23"/>
    </p:embeddedFont>
    <p:embeddedFont>
      <p:font typeface="Work Sans Medium"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aNaVXmjlAGs/wQHKhRvDhcQHW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sz="1100" i="0" u="none" strike="noStrike" cap="none">
                <a:solidFill>
                  <a:srgbClr val="000000"/>
                </a:solidFill>
              </a:rPr>
              <a:t>Who do you think ends up with more at age 65?</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Key Assumptions</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Principal (PMT):</a:t>
            </a:r>
            <a:r>
              <a:rPr lang="en-CA" sz="1100" b="0" i="0" u="none" strike="noStrike" cap="none">
                <a:solidFill>
                  <a:srgbClr val="000000"/>
                </a:solidFill>
                <a:latin typeface="Arial"/>
                <a:ea typeface="Arial"/>
                <a:cs typeface="Arial"/>
                <a:sym typeface="Arial"/>
              </a:rPr>
              <a:t> $5,000 invested annually.</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Annual Interest Rate (r):</a:t>
            </a:r>
            <a:r>
              <a:rPr lang="en-CA" sz="1100" b="0" i="0" u="none" strike="noStrike" cap="none">
                <a:solidFill>
                  <a:srgbClr val="000000"/>
                </a:solidFill>
                <a:latin typeface="Arial"/>
                <a:ea typeface="Arial"/>
                <a:cs typeface="Arial"/>
                <a:sym typeface="Arial"/>
              </a:rPr>
              <a:t> 9% (or 0.09 as a decimal).</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Interest is compounded annually.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Eric’s Calculation</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 + 0.09)^30 - 1)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[((1.09)^30 - 1)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[(13.2677 - 1)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[12.2677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136.3075</a:t>
            </a:r>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FV ≈ $681,537</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Tia’s Calculation</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[((1.09)^10 - 1)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[(2.3674 - 1)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[1.3674 / 0.09]</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5000 * 15.1929</a:t>
            </a:r>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FV ≈ $75,965</a:t>
            </a:r>
            <a:r>
              <a:rPr lang="en-CA" sz="1100" b="0" i="0" u="none" strike="noStrike" cap="none">
                <a:solidFill>
                  <a:srgbClr val="000000"/>
                </a:solidFill>
                <a:latin typeface="Arial"/>
                <a:ea typeface="Arial"/>
                <a:cs typeface="Arial"/>
                <a:sym typeface="Arial"/>
              </a:rPr>
              <a:t> </a:t>
            </a:r>
            <a:r>
              <a:rPr lang="en-CA" sz="1100" b="0" i="1" u="none" strike="noStrike" cap="none">
                <a:solidFill>
                  <a:srgbClr val="000000"/>
                </a:solidFill>
                <a:latin typeface="Arial"/>
                <a:ea typeface="Arial"/>
                <a:cs typeface="Arial"/>
                <a:sym typeface="Arial"/>
              </a:rPr>
              <a:t>(This is her balance at age 35)</a:t>
            </a:r>
            <a:endParaRPr/>
          </a:p>
          <a:p>
            <a:pPr marL="158750" lvl="0" indent="0" algn="l" rtl="0">
              <a:lnSpc>
                <a:spcPct val="100000"/>
              </a:lnSpc>
              <a:spcBef>
                <a:spcPts val="0"/>
              </a:spcBef>
              <a:spcAft>
                <a:spcPts val="0"/>
              </a:spcAft>
              <a:buSzPts val="1100"/>
              <a:buNone/>
            </a:pPr>
            <a:endParaRPr sz="1100" b="0" i="1"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Now we use the standard </a:t>
            </a:r>
            <a:r>
              <a:rPr lang="en-CA" sz="1100" b="1" i="0" u="none" strike="noStrike" cap="none">
                <a:solidFill>
                  <a:srgbClr val="000000"/>
                </a:solidFill>
                <a:latin typeface="Arial"/>
                <a:ea typeface="Arial"/>
                <a:cs typeface="Arial"/>
                <a:sym typeface="Arial"/>
              </a:rPr>
              <a:t>Compound Interest</a:t>
            </a:r>
            <a:r>
              <a:rPr lang="en-CA" sz="1100" b="0" i="0" u="none" strike="noStrike" cap="none">
                <a:solidFill>
                  <a:srgbClr val="000000"/>
                </a:solidFill>
                <a:latin typeface="Arial"/>
                <a:ea typeface="Arial"/>
                <a:cs typeface="Arial"/>
                <a:sym typeface="Arial"/>
              </a:rPr>
              <a:t> formula (or Future Value of a Single Sum) because she isn't adding any more money.</a:t>
            </a:r>
            <a:endParaRPr sz="1100" b="0" i="1"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75,965 * (1 + 0.09)^30</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75,965 * (1.09)^30</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FV = 75,965 * 13.2677</a:t>
            </a:r>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FV ≈ $1,007,935</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As you can see, Tia ends up with just over </a:t>
            </a:r>
            <a:r>
              <a:rPr lang="en-CA" sz="1100" b="1" i="0" u="none" strike="noStrike" cap="none">
                <a:solidFill>
                  <a:srgbClr val="000000"/>
                </a:solidFill>
                <a:latin typeface="Arial"/>
                <a:ea typeface="Arial"/>
                <a:cs typeface="Arial"/>
                <a:sym typeface="Arial"/>
              </a:rPr>
              <a:t>one million dollars</a:t>
            </a:r>
            <a:r>
              <a:rPr lang="en-CA" sz="1100" b="0" i="0" u="none" strike="noStrike" cap="none">
                <a:solidFill>
                  <a:srgbClr val="000000"/>
                </a:solidFill>
                <a:latin typeface="Arial"/>
                <a:ea typeface="Arial"/>
                <a:cs typeface="Arial"/>
                <a:sym typeface="Arial"/>
              </a:rPr>
              <a:t>. While Eric, despite investing for 30 straight years, ends up with around </a:t>
            </a:r>
            <a:r>
              <a:rPr lang="en-CA" sz="1100" b="1" i="0" u="none" strike="noStrike" cap="none">
                <a:solidFill>
                  <a:srgbClr val="000000"/>
                </a:solidFill>
                <a:latin typeface="Arial"/>
                <a:ea typeface="Arial"/>
                <a:cs typeface="Arial"/>
                <a:sym typeface="Arial"/>
              </a:rPr>
              <a:t>$681,000</a:t>
            </a:r>
            <a:r>
              <a:rPr lang="en-CA" sz="1100" b="0" i="0" u="none" strike="noStrike" cap="none">
                <a:solidFill>
                  <a:srgbClr val="000000"/>
                </a:solidFill>
                <a:latin typeface="Arial"/>
                <a:ea typeface="Arial"/>
                <a:cs typeface="Arial"/>
                <a:sym typeface="Arial"/>
              </a:rPr>
              <a:t>. Tia’s greatest advantage wasn't how much she saved, but </a:t>
            </a:r>
            <a:r>
              <a:rPr lang="en-CA" sz="1100" b="1" i="0" u="none" strike="noStrike" cap="none">
                <a:solidFill>
                  <a:srgbClr val="000000"/>
                </a:solidFill>
                <a:latin typeface="Arial"/>
                <a:ea typeface="Arial"/>
                <a:cs typeface="Arial"/>
                <a:sym typeface="Arial"/>
              </a:rPr>
              <a:t>WHEN she started</a:t>
            </a:r>
            <a:r>
              <a:rPr lang="en-CA" sz="1100" b="0" i="0" u="none" strike="noStrike" cap="none">
                <a:solidFill>
                  <a:srgbClr val="000000"/>
                </a:solidFill>
                <a:latin typeface="Arial"/>
                <a:ea typeface="Arial"/>
                <a:cs typeface="Arial"/>
                <a:sym typeface="Arial"/>
              </a:rPr>
              <a:t>. The first decade of investing did more work than the next 30 years combined.</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Eric invested </a:t>
            </a:r>
            <a:r>
              <a:rPr lang="en-CA" sz="1100" b="1" i="0" u="none" strike="noStrike" cap="none">
                <a:solidFill>
                  <a:srgbClr val="000000"/>
                </a:solidFill>
                <a:latin typeface="Arial"/>
                <a:ea typeface="Arial"/>
                <a:cs typeface="Arial"/>
                <a:sym typeface="Arial"/>
              </a:rPr>
              <a:t>three times more money</a:t>
            </a:r>
            <a:r>
              <a:rPr lang="en-CA" sz="1100" b="0" i="0" u="none" strike="noStrike" cap="none">
                <a:solidFill>
                  <a:srgbClr val="000000"/>
                </a:solidFill>
                <a:latin typeface="Arial"/>
                <a:ea typeface="Arial"/>
                <a:cs typeface="Arial"/>
                <a:sym typeface="Arial"/>
              </a:rPr>
              <a:t>—$150,000 compared to Tia's $50,000.</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Look at the two bars. The purple section is the money they put in themselves. The orange section is pure investment growth—their money working for them.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sz="1100" b="0">
                <a:solidFill>
                  <a:srgbClr val="1A5276"/>
                </a:solidFill>
              </a:rPr>
              <a:t>Now that you understand the theory, it's time to apply it. First, use the “Watch How Your Savings Could Grow Calculator" to see how these rules apply to your personal goals. Then, analyze your own Stock Game portfolio to see compounding in action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sz="1100" b="0">
                <a:solidFill>
                  <a:srgbClr val="34495E"/>
                </a:solidFill>
              </a:rPr>
              <a:t>Let's say you save $1,000. Your piggy bank is one option. After 10 years, you still have $1,000. A bank account is better—it pays interest. But there are two very different ways interest can work.</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sz="1100" b="0">
                <a:solidFill>
                  <a:srgbClr val="34495E"/>
                </a:solidFill>
              </a:rPr>
              <a:t>Interest is paid only on the original amount you saved (the "principal").</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sz="1100" b="0">
                <a:solidFill>
                  <a:srgbClr val="34495E"/>
                </a:solidFill>
              </a:rPr>
              <a:t>Interest is paid on your principal PLUS all the interest you've already earned. Your interest starts earning its own interest. </a:t>
            </a:r>
            <a:r>
              <a:rPr lang="en-CA" sz="1100" b="0">
                <a:solidFill>
                  <a:srgbClr val="27AE60"/>
                </a:solidFill>
              </a:rPr>
              <a:t>This is the single most powerful force in personal finance. Let's see it in action. </a:t>
            </a:r>
            <a:endParaRPr sz="1100" b="0">
              <a:solidFill>
                <a:srgbClr val="34495E"/>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difference between the two is small at first but grows exponentially over time. This is the power of compounding—earning interest not just on your initial principal, but on the accumulated interest as well.</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After 25 years with </a:t>
            </a:r>
            <a:r>
              <a:rPr lang="en-CA" sz="1100" b="1" i="0" u="none" strike="noStrike" cap="none">
                <a:solidFill>
                  <a:srgbClr val="000000"/>
                </a:solidFill>
                <a:latin typeface="Arial"/>
                <a:ea typeface="Arial"/>
                <a:cs typeface="Arial"/>
                <a:sym typeface="Arial"/>
              </a:rPr>
              <a:t>Simple Interest</a:t>
            </a:r>
            <a:r>
              <a:rPr lang="en-CA" sz="1100" b="0" i="0" u="none" strike="noStrike" cap="none">
                <a:solidFill>
                  <a:srgbClr val="000000"/>
                </a:solidFill>
                <a:latin typeface="Arial"/>
                <a:ea typeface="Arial"/>
                <a:cs typeface="Arial"/>
                <a:sym typeface="Arial"/>
              </a:rPr>
              <a:t>, you have </a:t>
            </a:r>
            <a:r>
              <a:rPr lang="en-CA" sz="1100" b="1" i="0" u="none" strike="noStrike" cap="none">
                <a:solidFill>
                  <a:srgbClr val="000000"/>
                </a:solidFill>
                <a:latin typeface="Arial"/>
                <a:ea typeface="Arial"/>
                <a:cs typeface="Arial"/>
                <a:sym typeface="Arial"/>
              </a:rPr>
              <a:t>$3,500</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After 25 years with </a:t>
            </a:r>
            <a:r>
              <a:rPr lang="en-CA" sz="1100" b="1" i="0" u="none" strike="noStrike" cap="none">
                <a:solidFill>
                  <a:srgbClr val="000000"/>
                </a:solidFill>
                <a:latin typeface="Arial"/>
                <a:ea typeface="Arial"/>
                <a:cs typeface="Arial"/>
                <a:sym typeface="Arial"/>
              </a:rPr>
              <a:t>Compound Interest</a:t>
            </a:r>
            <a:r>
              <a:rPr lang="en-CA" sz="1100" b="0" i="0" u="none" strike="noStrike" cap="none">
                <a:solidFill>
                  <a:srgbClr val="000000"/>
                </a:solidFill>
                <a:latin typeface="Arial"/>
                <a:ea typeface="Arial"/>
                <a:cs typeface="Arial"/>
                <a:sym typeface="Arial"/>
              </a:rPr>
              <a:t>, you have </a:t>
            </a:r>
            <a:r>
              <a:rPr lang="en-CA" sz="1100" b="1" i="0" u="none" strike="noStrike" cap="none">
                <a:solidFill>
                  <a:srgbClr val="000000"/>
                </a:solidFill>
                <a:latin typeface="Arial"/>
                <a:ea typeface="Arial"/>
                <a:cs typeface="Arial"/>
                <a:sym typeface="Arial"/>
              </a:rPr>
              <a:t>$10,834.71</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a:solidFill>
                <a:srgbClr val="1A5276"/>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a:solidFill>
                  <a:schemeClr val="dk1"/>
                </a:solidFill>
              </a:rPr>
              <a:t>This is one of the most useful mental math tricks in all of finance. </a:t>
            </a:r>
            <a:r>
              <a:rPr lang="en-CA" sz="1100" b="0" i="0" u="none" strike="noStrike" cap="none">
                <a:solidFill>
                  <a:schemeClr val="dk1"/>
                </a:solidFill>
                <a:latin typeface="Arial"/>
                <a:ea typeface="Arial"/>
                <a:cs typeface="Arial"/>
                <a:sym typeface="Arial"/>
              </a:rPr>
              <a:t>This means at a 10% compound interest rate, your money will roughly double every 7.2 years. If you look back at the previous slide, you'll see that at the end of year 7 the value was $1,948.72 and at the end of year 8 it was $2,143.59. So, 7.2 years is a good estimate for when it would cross the $2,000 mark. </a:t>
            </a:r>
            <a:r>
              <a:rPr lang="en-CA" sz="1100" b="0">
                <a:solidFill>
                  <a:schemeClr val="dk1"/>
                </a:solidFill>
              </a:rPr>
              <a:t>It's not exact, but it's incredibly close. Let's try it.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72 / 8 = 9 years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72 / 6 = 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72 / 2 = 36 years</a:t>
            </a:r>
            <a:endParaRPr/>
          </a:p>
          <a:p>
            <a:pPr marL="158750" lvl="0" indent="0" algn="l" rtl="0">
              <a:lnSpc>
                <a:spcPct val="100000"/>
              </a:lnSpc>
              <a:spcBef>
                <a:spcPts val="0"/>
              </a:spcBef>
              <a:spcAft>
                <a:spcPts val="0"/>
              </a:spcAft>
              <a:buSzPts val="1100"/>
              <a:buNone/>
            </a:pPr>
            <a:endParaRPr/>
          </a:p>
          <a:p>
            <a:pPr marL="158750" marR="0" lvl="0" indent="0" algn="l" rtl="0">
              <a:lnSpc>
                <a:spcPct val="100000"/>
              </a:lnSpc>
              <a:spcBef>
                <a:spcPts val="0"/>
              </a:spcBef>
              <a:spcAft>
                <a:spcPts val="0"/>
              </a:spcAft>
              <a:buClr>
                <a:srgbClr val="000000"/>
              </a:buClr>
              <a:buSzPts val="1100"/>
              <a:buFont typeface="Arial"/>
              <a:buNone/>
            </a:pPr>
            <a:r>
              <a:rPr lang="en-CA" sz="1100" b="1">
                <a:solidFill>
                  <a:srgbClr val="1A5276"/>
                </a:solidFill>
              </a:rPr>
              <a:t> Key teaching moment: </a:t>
            </a:r>
            <a:r>
              <a:rPr lang="en-CA" sz="1100" b="1">
                <a:solidFill>
                  <a:srgbClr val="27AE60"/>
                </a:solidFill>
              </a:rPr>
              <a:t>Saving vs. Investing</a:t>
            </a:r>
            <a:r>
              <a:rPr lang="en-CA" sz="1100" b="1">
                <a:solidFill>
                  <a:srgbClr val="1A5276"/>
                </a:solidFill>
              </a:rPr>
              <a:t> — </a:t>
            </a:r>
            <a:r>
              <a:rPr lang="en-CA" sz="1100" b="0">
                <a:solidFill>
                  <a:srgbClr val="1A5276"/>
                </a:solidFill>
              </a:rPr>
              <a:t>Notice the dramatic difference between the time needed at </a:t>
            </a:r>
            <a:r>
              <a:rPr lang="en-CA" sz="1100" b="1">
                <a:solidFill>
                  <a:srgbClr val="1A5276"/>
                </a:solidFill>
              </a:rPr>
              <a:t>2% (36 years) </a:t>
            </a:r>
            <a:r>
              <a:rPr lang="en-CA" sz="1100" b="0">
                <a:solidFill>
                  <a:srgbClr val="1A5276"/>
                </a:solidFill>
              </a:rPr>
              <a:t>versus </a:t>
            </a:r>
            <a:r>
              <a:rPr lang="en-CA" sz="1100" b="1">
                <a:solidFill>
                  <a:srgbClr val="1A5276"/>
                </a:solidFill>
              </a:rPr>
              <a:t>8% (9 years)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3"/>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6"/>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6"/>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8" name="Google Shape;28;p6"/>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35" name="Google Shape;35;p4"/>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 name="Google Shape;36;p4"/>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pic>
        <p:nvPicPr>
          <p:cNvPr id="38" name="Google Shape;38;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72530" y="0"/>
            <a:ext cx="7237419" cy="6858000"/>
          </a:xfrm>
          <a:prstGeom prst="rect">
            <a:avLst/>
          </a:prstGeom>
          <a:noFill/>
          <a:ln>
            <a:noFill/>
          </a:ln>
        </p:spPr>
      </p:pic>
      <p:sp>
        <p:nvSpPr>
          <p:cNvPr id="39" name="Google Shape;39;p5"/>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51" name="Google Shape;51;p7"/>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7"/>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7"/>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7"/>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58" name="Google Shape;58;p9"/>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63" name="Google Shape;63;p9"/>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64" name="Google Shape;64;p9"/>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65"/>
        <p:cNvGrpSpPr/>
        <p:nvPr/>
      </p:nvGrpSpPr>
      <p:grpSpPr>
        <a:xfrm>
          <a:off x="0" y="0"/>
          <a:ext cx="0" cy="0"/>
          <a:chOff x="0" y="0"/>
          <a:chExt cx="0" cy="0"/>
        </a:xfrm>
      </p:grpSpPr>
      <p:sp>
        <p:nvSpPr>
          <p:cNvPr id="66" name="Google Shape;66;p1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0" name="Google Shape;70;p10"/>
          <p:cNvSpPr>
            <a:spLocks noGrp="1"/>
          </p:cNvSpPr>
          <p:nvPr>
            <p:ph type="pic" idx="2"/>
          </p:nvPr>
        </p:nvSpPr>
        <p:spPr>
          <a:xfrm>
            <a:off x="1229361" y="2724785"/>
            <a:ext cx="3677919" cy="2883535"/>
          </a:xfrm>
          <a:prstGeom prst="rect">
            <a:avLst/>
          </a:prstGeom>
          <a:noFill/>
          <a:ln>
            <a:noFill/>
          </a:ln>
        </p:spPr>
      </p:sp>
      <p:pic>
        <p:nvPicPr>
          <p:cNvPr id="71" name="Google Shape;71;p10" descr="A group of gold coins&#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72" name="Google Shape;72;p1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0"/>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1524000" y="1643571"/>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dirty="0"/>
              <a:t>Compound Interest &amp; The Rule of 72 </a:t>
            </a:r>
            <a:endParaRPr dirty="0"/>
          </a:p>
        </p:txBody>
      </p:sp>
      <p:sp>
        <p:nvSpPr>
          <p:cNvPr id="79" name="Google Shape;79;p1"/>
          <p:cNvSpPr txBox="1">
            <a:spLocks noGrp="1"/>
          </p:cNvSpPr>
          <p:nvPr>
            <p:ph type="subTitle" idx="1"/>
          </p:nvPr>
        </p:nvSpPr>
        <p:spPr>
          <a:xfrm>
            <a:off x="1524000" y="4224528"/>
            <a:ext cx="6457950" cy="8427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64669"/>
              </a:buClr>
              <a:buSzPts val="3600"/>
              <a:buFont typeface="Arial"/>
              <a:buNone/>
            </a:pPr>
            <a:r>
              <a:rPr lang="en-CA" dirty="0"/>
              <a:t>How to Make Your Money Work for You</a:t>
            </a:r>
            <a:endParaRPr dirty="0"/>
          </a:p>
          <a:p>
            <a:pPr marL="0" lvl="0" indent="0" algn="l" rtl="0">
              <a:lnSpc>
                <a:spcPct val="90000"/>
              </a:lnSpc>
              <a:spcBef>
                <a:spcPts val="0"/>
              </a:spcBef>
              <a:spcAft>
                <a:spcPts val="0"/>
              </a:spcAft>
              <a:buClr>
                <a:srgbClr val="464669"/>
              </a:buClr>
              <a:buSzPts val="36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A Tale of Two Investors</a:t>
            </a:r>
            <a:endParaRPr/>
          </a:p>
        </p:txBody>
      </p:sp>
      <p:sp>
        <p:nvSpPr>
          <p:cNvPr id="137" name="Google Shape;137;p19"/>
          <p:cNvSpPr txBox="1">
            <a:spLocks noGrp="1"/>
          </p:cNvSpPr>
          <p:nvPr>
            <p:ph type="body" idx="1"/>
          </p:nvPr>
        </p:nvSpPr>
        <p:spPr>
          <a:xfrm>
            <a:off x="839788" y="1681163"/>
            <a:ext cx="2204863"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Early Tia</a:t>
            </a:r>
            <a:endParaRPr/>
          </a:p>
        </p:txBody>
      </p:sp>
      <p:sp>
        <p:nvSpPr>
          <p:cNvPr id="138" name="Google Shape;138;p19"/>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Late Eric</a:t>
            </a:r>
            <a:endParaRPr/>
          </a:p>
        </p:txBody>
      </p:sp>
      <p:sp>
        <p:nvSpPr>
          <p:cNvPr id="139" name="Google Shape;139;p19"/>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t>Stars at age 25</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Invests $5,000/year for </a:t>
            </a:r>
            <a:r>
              <a:rPr lang="en-CA" b="1"/>
              <a:t>10 years </a:t>
            </a:r>
            <a:r>
              <a:rPr lang="en-CA" u="sng"/>
              <a:t>ONLY</a:t>
            </a:r>
            <a:endParaRPr/>
          </a:p>
          <a:p>
            <a:pPr marL="457200" lvl="0" indent="-419100" algn="l" rtl="0">
              <a:lnSpc>
                <a:spcPct val="100000"/>
              </a:lnSpc>
              <a:spcBef>
                <a:spcPts val="1000"/>
              </a:spcBef>
              <a:spcAft>
                <a:spcPts val="0"/>
              </a:spcAft>
              <a:buClr>
                <a:srgbClr val="464669"/>
              </a:buClr>
              <a:buSzPts val="3000"/>
              <a:buFont typeface="Work Sans"/>
              <a:buChar char="•"/>
            </a:pPr>
            <a:r>
              <a:rPr lang="en-CA">
                <a:latin typeface="Work Sans"/>
                <a:ea typeface="Work Sans"/>
                <a:cs typeface="Work Sans"/>
                <a:sym typeface="Work Sans"/>
              </a:rPr>
              <a:t>Stops adding money at age 35</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b="1"/>
              <a:t>Total Money Invested: </a:t>
            </a:r>
            <a:r>
              <a:rPr lang="en-CA" b="1">
                <a:solidFill>
                  <a:srgbClr val="6468F4"/>
                </a:solidFill>
              </a:rPr>
              <a:t>$50,000</a:t>
            </a:r>
            <a:endParaRPr>
              <a:solidFill>
                <a:srgbClr val="6468F4"/>
              </a:solidFill>
            </a:endParaRPr>
          </a:p>
        </p:txBody>
      </p:sp>
      <p:sp>
        <p:nvSpPr>
          <p:cNvPr id="140" name="Google Shape;140;p19"/>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t>Starts at age 35</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Invests $5,000/year for </a:t>
            </a:r>
            <a:r>
              <a:rPr lang="en-CA" b="1"/>
              <a:t>30 years</a:t>
            </a:r>
            <a:endParaRPr/>
          </a:p>
          <a:p>
            <a:pPr marL="457200" lvl="0" indent="-419100" algn="l" rtl="0">
              <a:lnSpc>
                <a:spcPct val="100000"/>
              </a:lnSpc>
              <a:spcBef>
                <a:spcPts val="1000"/>
              </a:spcBef>
              <a:spcAft>
                <a:spcPts val="0"/>
              </a:spcAft>
              <a:buClr>
                <a:srgbClr val="464669"/>
              </a:buClr>
              <a:buSzPts val="3000"/>
              <a:buFont typeface="Work Sans"/>
              <a:buChar char="•"/>
            </a:pPr>
            <a:r>
              <a:rPr lang="en-CA">
                <a:latin typeface="Work Sans"/>
                <a:ea typeface="Work Sans"/>
                <a:cs typeface="Work Sans"/>
                <a:sym typeface="Work Sans"/>
              </a:rPr>
              <a:t>Invests until age 65</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b="1"/>
              <a:t>Total Money Invested: </a:t>
            </a:r>
            <a:r>
              <a:rPr lang="en-CA" b="1">
                <a:solidFill>
                  <a:srgbClr val="6468F4"/>
                </a:solidFill>
              </a:rPr>
              <a:t>$150,000</a:t>
            </a:r>
            <a:endParaRPr>
              <a:solidFill>
                <a:srgbClr val="6468F4"/>
              </a:solidFill>
            </a:endParaRPr>
          </a:p>
        </p:txBody>
      </p:sp>
      <p:pic>
        <p:nvPicPr>
          <p:cNvPr id="141" name="Google Shape;141;p19" descr="A cartoon of a person holding a folder&#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59" y="4149027"/>
            <a:ext cx="1308311" cy="2708973"/>
          </a:xfrm>
          <a:prstGeom prst="rect">
            <a:avLst/>
          </a:prstGeom>
          <a:noFill/>
          <a:ln>
            <a:noFill/>
          </a:ln>
        </p:spPr>
      </p:pic>
      <p:pic>
        <p:nvPicPr>
          <p:cNvPr id="142" name="Google Shape;142;p19" descr="A collage of a person using a cell phone&#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l="32397" t="3086" r="48528" b="50000"/>
          <a:stretch/>
        </p:blipFill>
        <p:spPr>
          <a:xfrm>
            <a:off x="10242112" y="4391855"/>
            <a:ext cx="1836732" cy="2466145"/>
          </a:xfrm>
          <a:prstGeom prst="rect">
            <a:avLst/>
          </a:prstGeom>
          <a:noFill/>
          <a:ln>
            <a:noFill/>
          </a:ln>
        </p:spPr>
      </p:pic>
      <p:sp>
        <p:nvSpPr>
          <p:cNvPr id="143" name="Google Shape;143;p19"/>
          <p:cNvSpPr/>
          <p:nvPr/>
        </p:nvSpPr>
        <p:spPr>
          <a:xfrm>
            <a:off x="11922033" y="4273988"/>
            <a:ext cx="269967" cy="114315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How to Calculate Future Value</a:t>
            </a:r>
            <a:endParaRPr/>
          </a:p>
        </p:txBody>
      </p:sp>
      <p:sp>
        <p:nvSpPr>
          <p:cNvPr id="149" name="Google Shape;149;p20"/>
          <p:cNvSpPr txBox="1">
            <a:spLocks noGrp="1"/>
          </p:cNvSpPr>
          <p:nvPr>
            <p:ph type="body" idx="1"/>
          </p:nvPr>
        </p:nvSpPr>
        <p:spPr>
          <a:xfrm>
            <a:off x="587375" y="2428082"/>
            <a:ext cx="10515600" cy="3283786"/>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b="1"/>
              <a:t>Formula: </a:t>
            </a:r>
            <a:r>
              <a:rPr lang="en-CA"/>
              <a:t>FV = PMT * [((1 + r)^t - 1) / r]</a:t>
            </a:r>
            <a:endParaRPr/>
          </a:p>
          <a:p>
            <a:pPr marL="571500" lvl="0" indent="-342900" algn="l" rtl="0">
              <a:lnSpc>
                <a:spcPct val="100000"/>
              </a:lnSpc>
              <a:spcBef>
                <a:spcPts val="1000"/>
              </a:spcBef>
              <a:spcAft>
                <a:spcPts val="0"/>
              </a:spcAft>
              <a:buSzPts val="3600"/>
              <a:buFont typeface="Arial"/>
              <a:buChar char="•"/>
            </a:pPr>
            <a:r>
              <a:rPr lang="en-CA" b="1"/>
              <a:t>FV</a:t>
            </a:r>
            <a:r>
              <a:rPr lang="en-CA"/>
              <a:t> = Future Value</a:t>
            </a:r>
            <a:endParaRPr/>
          </a:p>
          <a:p>
            <a:pPr marL="571500" lvl="0" indent="-342900" algn="l" rtl="0">
              <a:lnSpc>
                <a:spcPct val="100000"/>
              </a:lnSpc>
              <a:spcBef>
                <a:spcPts val="1000"/>
              </a:spcBef>
              <a:spcAft>
                <a:spcPts val="0"/>
              </a:spcAft>
              <a:buSzPts val="3600"/>
              <a:buFont typeface="Arial"/>
              <a:buChar char="•"/>
            </a:pPr>
            <a:r>
              <a:rPr lang="en-CA" b="1"/>
              <a:t>PMT</a:t>
            </a:r>
            <a:r>
              <a:rPr lang="en-CA"/>
              <a:t> = Annual Payment ($5,000)</a:t>
            </a:r>
            <a:endParaRPr/>
          </a:p>
          <a:p>
            <a:pPr marL="571500" lvl="0" indent="-342900" algn="l" rtl="0">
              <a:lnSpc>
                <a:spcPct val="100000"/>
              </a:lnSpc>
              <a:spcBef>
                <a:spcPts val="1000"/>
              </a:spcBef>
              <a:spcAft>
                <a:spcPts val="0"/>
              </a:spcAft>
              <a:buSzPts val="3600"/>
              <a:buFont typeface="Arial"/>
              <a:buChar char="•"/>
            </a:pPr>
            <a:r>
              <a:rPr lang="en-CA" b="1"/>
              <a:t>r</a:t>
            </a:r>
            <a:r>
              <a:rPr lang="en-CA"/>
              <a:t> = Annual interest rate (0.09)</a:t>
            </a:r>
            <a:endParaRPr/>
          </a:p>
          <a:p>
            <a:pPr marL="571500" lvl="0" indent="-342900" algn="l" rtl="0">
              <a:lnSpc>
                <a:spcPct val="100000"/>
              </a:lnSpc>
              <a:spcBef>
                <a:spcPts val="1000"/>
              </a:spcBef>
              <a:spcAft>
                <a:spcPts val="0"/>
              </a:spcAft>
              <a:buSzPts val="3600"/>
              <a:buFont typeface="Arial"/>
              <a:buChar char="•"/>
            </a:pPr>
            <a:r>
              <a:rPr lang="en-CA" b="1"/>
              <a:t>t</a:t>
            </a:r>
            <a:r>
              <a:rPr lang="en-CA"/>
              <a:t> = Number of years (30)</a:t>
            </a:r>
            <a:endParaRPr/>
          </a:p>
          <a:p>
            <a:pPr marL="457200" lvl="0" indent="-228600" algn="l" rtl="0">
              <a:lnSpc>
                <a:spcPct val="100000"/>
              </a:lnSpc>
              <a:spcBef>
                <a:spcPts val="1000"/>
              </a:spcBef>
              <a:spcAft>
                <a:spcPts val="0"/>
              </a:spcAft>
              <a:buClr>
                <a:srgbClr val="464669"/>
              </a:buClr>
              <a:buSzPts val="3600"/>
              <a:buFont typeface="Work Sans Medium"/>
              <a:buNone/>
            </a:pPr>
            <a:endParaRPr/>
          </a:p>
          <a:p>
            <a:pPr marL="457200" lvl="0" indent="-228600" algn="l" rtl="0">
              <a:lnSpc>
                <a:spcPct val="100000"/>
              </a:lnSpc>
              <a:spcBef>
                <a:spcPts val="1000"/>
              </a:spcBef>
              <a:spcAft>
                <a:spcPts val="0"/>
              </a:spcAft>
              <a:buClr>
                <a:srgbClr val="464669"/>
              </a:buClr>
              <a:buSzPts val="3600"/>
              <a:buFont typeface="Work Sans Medium"/>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00510" y="365125"/>
            <a:ext cx="10515600" cy="9994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Your Most Valuable Asset is </a:t>
            </a:r>
            <a:r>
              <a:rPr lang="en-CA">
                <a:solidFill>
                  <a:schemeClr val="accent4"/>
                </a:solidFill>
              </a:rPr>
              <a:t>Time</a:t>
            </a:r>
            <a:endParaRPr>
              <a:solidFill>
                <a:schemeClr val="accent4"/>
              </a:solidFill>
            </a:endParaRPr>
          </a:p>
        </p:txBody>
      </p:sp>
      <p:sp>
        <p:nvSpPr>
          <p:cNvPr id="155" name="Google Shape;155;p21"/>
          <p:cNvSpPr txBox="1">
            <a:spLocks noGrp="1"/>
          </p:cNvSpPr>
          <p:nvPr>
            <p:ph type="body" idx="1"/>
          </p:nvPr>
        </p:nvSpPr>
        <p:spPr>
          <a:xfrm>
            <a:off x="7737231" y="1638209"/>
            <a:ext cx="4206240" cy="425513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a:t>Tia invested </a:t>
            </a:r>
            <a:r>
              <a:rPr lang="en-CA" b="1"/>
              <a:t>$100,000 less, but ended up with $326,000 MORE</a:t>
            </a:r>
            <a:r>
              <a:rPr lang="en-CA"/>
              <a:t>.</a:t>
            </a:r>
            <a:endParaRPr/>
          </a:p>
          <a:p>
            <a:pPr marL="0" lvl="0" indent="0" algn="l" rtl="0">
              <a:lnSpc>
                <a:spcPct val="100000"/>
              </a:lnSpc>
              <a:spcBef>
                <a:spcPts val="1000"/>
              </a:spcBef>
              <a:spcAft>
                <a:spcPts val="0"/>
              </a:spcAft>
              <a:buSzPts val="4200"/>
              <a:buNone/>
            </a:pPr>
            <a:r>
              <a:rPr lang="en-CA" u="sng"/>
              <a:t>Net Worth at 65</a:t>
            </a:r>
            <a:endParaRPr/>
          </a:p>
          <a:p>
            <a:pPr marL="457200" lvl="0" indent="-457200" algn="l" rtl="0">
              <a:lnSpc>
                <a:spcPct val="100000"/>
              </a:lnSpc>
              <a:spcBef>
                <a:spcPts val="1000"/>
              </a:spcBef>
              <a:spcAft>
                <a:spcPts val="0"/>
              </a:spcAft>
              <a:buSzPts val="4200"/>
              <a:buChar char="•"/>
            </a:pPr>
            <a:r>
              <a:rPr lang="en-CA"/>
              <a:t>Tia: </a:t>
            </a:r>
            <a:r>
              <a:rPr lang="en-CA">
                <a:solidFill>
                  <a:srgbClr val="6468F4"/>
                </a:solidFill>
              </a:rPr>
              <a:t>$1,007,935</a:t>
            </a:r>
            <a:endParaRPr/>
          </a:p>
          <a:p>
            <a:pPr marL="457200" lvl="0" indent="-457200" algn="l" rtl="0">
              <a:lnSpc>
                <a:spcPct val="100000"/>
              </a:lnSpc>
              <a:spcBef>
                <a:spcPts val="1000"/>
              </a:spcBef>
              <a:spcAft>
                <a:spcPts val="0"/>
              </a:spcAft>
              <a:buSzPts val="4200"/>
              <a:buChar char="•"/>
            </a:pPr>
            <a:r>
              <a:rPr lang="en-CA"/>
              <a:t>Eric:   </a:t>
            </a:r>
            <a:r>
              <a:rPr lang="en-CA">
                <a:solidFill>
                  <a:srgbClr val="6468F4"/>
                </a:solidFill>
              </a:rPr>
              <a:t>$681,537</a:t>
            </a:r>
            <a:endParaRPr/>
          </a:p>
        </p:txBody>
      </p:sp>
      <p:pic>
        <p:nvPicPr>
          <p:cNvPr id="156" name="Google Shape;156;p21" descr="A graph of a graph showing the impact of investing&#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7969" y="1341771"/>
            <a:ext cx="6953842" cy="484801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5323840" y="987425"/>
            <a:ext cx="5804852" cy="4873625"/>
          </a:xfrm>
          <a:prstGeom prst="rect">
            <a:avLst/>
          </a:prstGeom>
          <a:noFill/>
          <a:ln w="9525" cap="flat" cmpd="sng">
            <a:solidFill>
              <a:srgbClr val="6468F4"/>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3600"/>
              <a:buFont typeface="Work Sans Medium"/>
              <a:buChar char="•"/>
            </a:pPr>
            <a:r>
              <a:rPr lang="en-CA"/>
              <a:t>Compound interest makes your money grow </a:t>
            </a:r>
            <a:r>
              <a:rPr lang="en-CA">
                <a:solidFill>
                  <a:srgbClr val="6468F4"/>
                </a:solidFill>
              </a:rPr>
              <a:t>exponentially</a:t>
            </a:r>
            <a:r>
              <a:rPr lang="en-CA"/>
              <a:t>.</a:t>
            </a:r>
            <a:endParaRPr/>
          </a:p>
          <a:p>
            <a:pPr marL="457200" lvl="0" indent="-457200" algn="l" rtl="0">
              <a:lnSpc>
                <a:spcPct val="100000"/>
              </a:lnSpc>
              <a:spcBef>
                <a:spcPts val="1000"/>
              </a:spcBef>
              <a:spcAft>
                <a:spcPts val="0"/>
              </a:spcAft>
              <a:buClr>
                <a:srgbClr val="464669"/>
              </a:buClr>
              <a:buSzPts val="3600"/>
              <a:buFont typeface="Work Sans Medium"/>
              <a:buChar char="•"/>
            </a:pPr>
            <a:r>
              <a:rPr lang="en-CA">
                <a:solidFill>
                  <a:srgbClr val="34495E"/>
                </a:solidFill>
              </a:rPr>
              <a:t>The Rule of 72 is your </a:t>
            </a:r>
            <a:r>
              <a:rPr lang="en-CA" b="1">
                <a:solidFill>
                  <a:srgbClr val="6468F4"/>
                </a:solidFill>
              </a:rPr>
              <a:t>shortcut</a:t>
            </a:r>
            <a:r>
              <a:rPr lang="en-CA">
                <a:solidFill>
                  <a:srgbClr val="34495E"/>
                </a:solidFill>
              </a:rPr>
              <a:t> to estimate growth.</a:t>
            </a:r>
            <a:endParaRPr/>
          </a:p>
          <a:p>
            <a:pPr marL="457200" lvl="0" indent="-457200" algn="l" rtl="0">
              <a:lnSpc>
                <a:spcPct val="100000"/>
              </a:lnSpc>
              <a:spcBef>
                <a:spcPts val="1000"/>
              </a:spcBef>
              <a:spcAft>
                <a:spcPts val="0"/>
              </a:spcAft>
              <a:buClr>
                <a:srgbClr val="464669"/>
              </a:buClr>
              <a:buSzPts val="3600"/>
              <a:buFont typeface="Work Sans Medium"/>
              <a:buChar char="•"/>
            </a:pPr>
            <a:r>
              <a:rPr lang="en-CA" b="1">
                <a:solidFill>
                  <a:srgbClr val="6468F4"/>
                </a:solidFill>
              </a:rPr>
              <a:t>Starting early</a:t>
            </a:r>
            <a:r>
              <a:rPr lang="en-CA">
                <a:solidFill>
                  <a:srgbClr val="6468F4"/>
                </a:solidFill>
              </a:rPr>
              <a:t> </a:t>
            </a:r>
            <a:r>
              <a:rPr lang="en-CA">
                <a:solidFill>
                  <a:srgbClr val="34495E"/>
                </a:solidFill>
              </a:rPr>
              <a:t>is the single most important factor in building wealth.</a:t>
            </a:r>
            <a:endParaRPr/>
          </a:p>
          <a:p>
            <a:pPr marL="457200" lvl="0" indent="-228600" algn="l" rtl="0">
              <a:lnSpc>
                <a:spcPct val="100000"/>
              </a:lnSpc>
              <a:spcBef>
                <a:spcPts val="1000"/>
              </a:spcBef>
              <a:spcAft>
                <a:spcPts val="0"/>
              </a:spcAft>
              <a:buClr>
                <a:srgbClr val="464669"/>
              </a:buClr>
              <a:buSzPts val="3600"/>
              <a:buFont typeface="Work Sans Medium"/>
              <a:buNone/>
            </a:pPr>
            <a:endParaRPr>
              <a:solidFill>
                <a:srgbClr val="34495E"/>
              </a:solidFill>
            </a:endParaRPr>
          </a:p>
          <a:p>
            <a:pPr marL="457200" lvl="0" indent="-228600" algn="l" rtl="0">
              <a:lnSpc>
                <a:spcPct val="100000"/>
              </a:lnSpc>
              <a:spcBef>
                <a:spcPts val="1000"/>
              </a:spcBef>
              <a:spcAft>
                <a:spcPts val="0"/>
              </a:spcAft>
              <a:buClr>
                <a:srgbClr val="464669"/>
              </a:buClr>
              <a:buSzPts val="3600"/>
              <a:buFont typeface="Work Sans Medium"/>
              <a:buNone/>
            </a:pPr>
            <a:endParaRPr/>
          </a:p>
          <a:p>
            <a:pPr marL="457200" lvl="0" indent="-228600" algn="l" rtl="0">
              <a:lnSpc>
                <a:spcPct val="100000"/>
              </a:lnSpc>
              <a:spcBef>
                <a:spcPts val="1000"/>
              </a:spcBef>
              <a:spcAft>
                <a:spcPts val="0"/>
              </a:spcAft>
              <a:buClr>
                <a:srgbClr val="464669"/>
              </a:buClr>
              <a:buSzPts val="3600"/>
              <a:buFont typeface="Work Sans Medium"/>
              <a:buNone/>
            </a:pPr>
            <a:endParaRPr/>
          </a:p>
        </p:txBody>
      </p:sp>
      <p:sp>
        <p:nvSpPr>
          <p:cNvPr id="162" name="Google Shape;162;p22"/>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Key Takeaways</a:t>
            </a:r>
            <a:endParaRPr/>
          </a:p>
        </p:txBody>
      </p:sp>
      <p:pic>
        <p:nvPicPr>
          <p:cNvPr id="163" name="Google Shape;163;p22" descr="A graph of growth with coins and leaves&#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05990" y="2776404"/>
            <a:ext cx="3405339" cy="30846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468F4"/>
              </a:buClr>
              <a:buSzPts val="5400"/>
              <a:buFont typeface="Barlow Condensed"/>
              <a:buNone/>
            </a:pPr>
            <a:r>
              <a:rPr lang="en-CA"/>
              <a:t>The Two Ways Money Grows</a:t>
            </a:r>
            <a:endParaRPr/>
          </a:p>
        </p:txBody>
      </p:sp>
      <p:sp>
        <p:nvSpPr>
          <p:cNvPr id="85" name="Google Shape;85;p11"/>
          <p:cNvSpPr txBox="1">
            <a:spLocks noGrp="1"/>
          </p:cNvSpPr>
          <p:nvPr>
            <p:ph type="body" idx="1"/>
          </p:nvPr>
        </p:nvSpPr>
        <p:spPr>
          <a:xfrm>
            <a:off x="1048456" y="2111022"/>
            <a:ext cx="4778022" cy="1169506"/>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t>Simple Interest</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Like a slow and steady drip</a:t>
            </a:r>
            <a:endParaRPr/>
          </a:p>
        </p:txBody>
      </p:sp>
      <p:sp>
        <p:nvSpPr>
          <p:cNvPr id="86" name="Google Shape;86;p11"/>
          <p:cNvSpPr txBox="1">
            <a:spLocks noGrp="1"/>
          </p:cNvSpPr>
          <p:nvPr>
            <p:ph type="body" idx="2"/>
          </p:nvPr>
        </p:nvSpPr>
        <p:spPr>
          <a:xfrm>
            <a:off x="6382456" y="2111022"/>
            <a:ext cx="4778022" cy="1169506"/>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t>Compound Interest</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Like a snowball rolling downhill</a:t>
            </a:r>
            <a:endParaRPr/>
          </a:p>
        </p:txBody>
      </p:sp>
      <p:pic>
        <p:nvPicPr>
          <p:cNvPr id="87" name="Google Shape;87;p11" descr="A graph with a coin and a percent sign&#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0925" y="3280528"/>
            <a:ext cx="4185090" cy="2658792"/>
          </a:xfrm>
          <a:prstGeom prst="rect">
            <a:avLst/>
          </a:prstGeom>
          <a:noFill/>
          <a:ln>
            <a:noFill/>
          </a:ln>
        </p:spPr>
      </p:pic>
      <p:pic>
        <p:nvPicPr>
          <p:cNvPr id="88" name="Google Shape;88;p11" descr="A graph of growth with coins and leaves&#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75407" y="3158326"/>
            <a:ext cx="3205023" cy="29031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Simple Interest: The Slow Drip</a:t>
            </a:r>
            <a:endParaRPr/>
          </a:p>
        </p:txBody>
      </p:sp>
      <p:sp>
        <p:nvSpPr>
          <p:cNvPr id="94" name="Google Shape;94;p12"/>
          <p:cNvSpPr txBox="1">
            <a:spLocks noGrp="1"/>
          </p:cNvSpPr>
          <p:nvPr>
            <p:ph type="body" idx="1"/>
          </p:nvPr>
        </p:nvSpPr>
        <p:spPr>
          <a:xfrm>
            <a:off x="838200" y="1825625"/>
            <a:ext cx="10515600" cy="398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ct val="150000"/>
              <a:buNone/>
            </a:pPr>
            <a:r>
              <a:rPr lang="en-CA"/>
              <a:t>You invest $1,000 at a 10% simple interest rate:</a:t>
            </a:r>
            <a:endParaRPr/>
          </a:p>
          <a:p>
            <a:pPr marL="457200" lvl="0" indent="-417194" algn="l" rtl="0">
              <a:lnSpc>
                <a:spcPct val="100000"/>
              </a:lnSpc>
              <a:spcBef>
                <a:spcPts val="1000"/>
              </a:spcBef>
              <a:spcAft>
                <a:spcPts val="0"/>
              </a:spcAft>
              <a:buClr>
                <a:srgbClr val="464669"/>
              </a:buClr>
              <a:buSzPct val="150000"/>
              <a:buFont typeface="Work Sans Medium"/>
              <a:buChar char="•"/>
            </a:pPr>
            <a:r>
              <a:rPr lang="en-CA">
                <a:solidFill>
                  <a:srgbClr val="6468F4"/>
                </a:solidFill>
              </a:rPr>
              <a:t>Year 1: </a:t>
            </a:r>
            <a:r>
              <a:rPr lang="en-CA"/>
              <a:t>You earn $100 in interest.</a:t>
            </a:r>
            <a:endParaRPr/>
          </a:p>
          <a:p>
            <a:pPr marL="914400" lvl="1" indent="-422910" algn="l" rtl="0">
              <a:lnSpc>
                <a:spcPct val="100000"/>
              </a:lnSpc>
              <a:spcBef>
                <a:spcPts val="500"/>
              </a:spcBef>
              <a:spcAft>
                <a:spcPts val="0"/>
              </a:spcAft>
              <a:buSzPct val="150000"/>
              <a:buChar char="•"/>
            </a:pPr>
            <a:r>
              <a:rPr lang="en-CA"/>
              <a:t>Total = </a:t>
            </a:r>
            <a:r>
              <a:rPr lang="en-CA">
                <a:solidFill>
                  <a:srgbClr val="89D56C"/>
                </a:solidFill>
              </a:rPr>
              <a:t>$1,100</a:t>
            </a:r>
            <a:endParaRPr/>
          </a:p>
          <a:p>
            <a:pPr marL="457200" lvl="0" indent="-417194" algn="l" rtl="0">
              <a:lnSpc>
                <a:spcPct val="100000"/>
              </a:lnSpc>
              <a:spcBef>
                <a:spcPts val="1000"/>
              </a:spcBef>
              <a:spcAft>
                <a:spcPts val="0"/>
              </a:spcAft>
              <a:buClr>
                <a:srgbClr val="464669"/>
              </a:buClr>
              <a:buSzPct val="150000"/>
              <a:buFont typeface="Work Sans Medium"/>
              <a:buChar char="•"/>
            </a:pPr>
            <a:r>
              <a:rPr lang="en-CA">
                <a:solidFill>
                  <a:srgbClr val="6468F4"/>
                </a:solidFill>
              </a:rPr>
              <a:t>Year 2: </a:t>
            </a:r>
            <a:r>
              <a:rPr lang="en-CA"/>
              <a:t>You earn another $100.</a:t>
            </a:r>
            <a:endParaRPr/>
          </a:p>
          <a:p>
            <a:pPr marL="914400" lvl="1" indent="-422910" algn="l" rtl="0">
              <a:lnSpc>
                <a:spcPct val="100000"/>
              </a:lnSpc>
              <a:spcBef>
                <a:spcPts val="500"/>
              </a:spcBef>
              <a:spcAft>
                <a:spcPts val="0"/>
              </a:spcAft>
              <a:buSzPct val="150000"/>
              <a:buChar char="•"/>
            </a:pPr>
            <a:r>
              <a:rPr lang="en-CA"/>
              <a:t>Total = </a:t>
            </a:r>
            <a:r>
              <a:rPr lang="en-CA">
                <a:solidFill>
                  <a:srgbClr val="89D56C"/>
                </a:solidFill>
              </a:rPr>
              <a:t>$1,200</a:t>
            </a:r>
            <a:endParaRPr/>
          </a:p>
          <a:p>
            <a:pPr marL="457200" lvl="0" indent="-417194" algn="l" rtl="0">
              <a:lnSpc>
                <a:spcPct val="100000"/>
              </a:lnSpc>
              <a:spcBef>
                <a:spcPts val="1000"/>
              </a:spcBef>
              <a:spcAft>
                <a:spcPts val="0"/>
              </a:spcAft>
              <a:buClr>
                <a:srgbClr val="464669"/>
              </a:buClr>
              <a:buSzPct val="150000"/>
              <a:buFont typeface="Work Sans Medium"/>
              <a:buChar char="•"/>
            </a:pPr>
            <a:r>
              <a:rPr lang="en-CA">
                <a:solidFill>
                  <a:srgbClr val="6468F4"/>
                </a:solidFill>
              </a:rPr>
              <a:t>Year 3: </a:t>
            </a:r>
            <a:r>
              <a:rPr lang="en-CA"/>
              <a:t>You earn another $100.</a:t>
            </a:r>
            <a:endParaRPr/>
          </a:p>
          <a:p>
            <a:pPr marL="914400" lvl="1" indent="-422910" algn="l" rtl="0">
              <a:lnSpc>
                <a:spcPct val="100000"/>
              </a:lnSpc>
              <a:spcBef>
                <a:spcPts val="500"/>
              </a:spcBef>
              <a:spcAft>
                <a:spcPts val="0"/>
              </a:spcAft>
              <a:buSzPct val="150000"/>
              <a:buChar char="•"/>
            </a:pPr>
            <a:r>
              <a:rPr lang="en-CA"/>
              <a:t>Total = </a:t>
            </a:r>
            <a:r>
              <a:rPr lang="en-CA">
                <a:solidFill>
                  <a:srgbClr val="89D56C"/>
                </a:solidFill>
              </a:rPr>
              <a:t>$1,300</a:t>
            </a:r>
            <a:endParaRPr/>
          </a:p>
          <a:p>
            <a:pPr marL="457200" lvl="0" indent="-190500" algn="l" rtl="0">
              <a:lnSpc>
                <a:spcPct val="100000"/>
              </a:lnSpc>
              <a:spcBef>
                <a:spcPts val="1000"/>
              </a:spcBef>
              <a:spcAft>
                <a:spcPts val="0"/>
              </a:spcAft>
              <a:buClr>
                <a:srgbClr val="464669"/>
              </a:buClr>
              <a:buSzPct val="150000"/>
              <a:buFont typeface="Work Sans Medium"/>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Compound Interest: The Snowball Effect</a:t>
            </a:r>
            <a:endParaRPr/>
          </a:p>
        </p:txBody>
      </p:sp>
      <p:sp>
        <p:nvSpPr>
          <p:cNvPr id="100" name="Google Shape;100;p13"/>
          <p:cNvSpPr txBox="1">
            <a:spLocks noGrp="1"/>
          </p:cNvSpPr>
          <p:nvPr>
            <p:ph type="body" idx="1"/>
          </p:nvPr>
        </p:nvSpPr>
        <p:spPr>
          <a:xfrm>
            <a:off x="979601" y="6153715"/>
            <a:ext cx="10794476" cy="9356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a:solidFill>
                  <a:schemeClr val="lt1"/>
                </a:solidFill>
              </a:rPr>
              <a:t>Small snowball → Larger snowball → Even larger snowball</a:t>
            </a:r>
            <a:endParaRPr/>
          </a:p>
        </p:txBody>
      </p:sp>
      <p:pic>
        <p:nvPicPr>
          <p:cNvPr id="101" name="Google Shape;101;p13" descr="A white balls with yellow arrows pointing to the top&#10;&#10;AI-generated content may be incorrect."/>
          <p:cNvPicPr preferRelativeResize="0"/>
          <p:nvPr/>
        </p:nvPicPr>
        <p:blipFill rotWithShape="1">
          <a:blip r:embed="rId3">
            <a:alphaModFix/>
          </a:blip>
          <a:srcRect/>
          <a:stretch/>
        </p:blipFill>
        <p:spPr>
          <a:xfrm>
            <a:off x="2314238" y="1519865"/>
            <a:ext cx="7563523" cy="438991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The Impact of Time</a:t>
            </a:r>
            <a:endParaRPr/>
          </a:p>
        </p:txBody>
      </p:sp>
      <p:pic>
        <p:nvPicPr>
          <p:cNvPr id="107" name="Google Shape;107;p14" descr="A graph of growth and value&#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18344" y="1586109"/>
            <a:ext cx="7555312" cy="417558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The Rule of 72</a:t>
            </a:r>
            <a:endParaRPr/>
          </a:p>
        </p:txBody>
      </p:sp>
      <p:sp>
        <p:nvSpPr>
          <p:cNvPr id="113" name="Google Shape;113;p15"/>
          <p:cNvSpPr txBox="1">
            <a:spLocks noGrp="1"/>
          </p:cNvSpPr>
          <p:nvPr>
            <p:ph type="body" idx="1"/>
          </p:nvPr>
        </p:nvSpPr>
        <p:spPr>
          <a:xfrm>
            <a:off x="838200" y="1814608"/>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4200"/>
              <a:buNone/>
            </a:pPr>
            <a:r>
              <a:rPr lang="en-CA" b="1">
                <a:solidFill>
                  <a:srgbClr val="34495E"/>
                </a:solidFill>
              </a:rPr>
              <a:t>Want a quick way to estimate how long it takes to DOUBLE your money? </a:t>
            </a:r>
            <a:endParaRPr/>
          </a:p>
          <a:p>
            <a:pPr marL="0" lvl="0" indent="0" algn="ctr" rtl="0">
              <a:lnSpc>
                <a:spcPct val="100000"/>
              </a:lnSpc>
              <a:spcBef>
                <a:spcPts val="1000"/>
              </a:spcBef>
              <a:spcAft>
                <a:spcPts val="0"/>
              </a:spcAft>
              <a:buSzPts val="4200"/>
              <a:buNone/>
            </a:pPr>
            <a:endParaRPr b="1">
              <a:solidFill>
                <a:srgbClr val="34495E"/>
              </a:solidFill>
            </a:endParaRPr>
          </a:p>
          <a:p>
            <a:pPr marL="0" lvl="0" indent="0" algn="ctr" rtl="0">
              <a:lnSpc>
                <a:spcPct val="100000"/>
              </a:lnSpc>
              <a:spcBef>
                <a:spcPts val="1000"/>
              </a:spcBef>
              <a:spcAft>
                <a:spcPts val="0"/>
              </a:spcAft>
              <a:buSzPts val="4200"/>
              <a:buNone/>
            </a:pPr>
            <a:r>
              <a:rPr lang="en-CA" b="1">
                <a:solidFill>
                  <a:srgbClr val="27AE60"/>
                </a:solidFill>
              </a:rPr>
              <a:t> </a:t>
            </a:r>
            <a:r>
              <a:rPr lang="en-CA" b="1">
                <a:solidFill>
                  <a:srgbClr val="89D56C"/>
                </a:solidFill>
              </a:rPr>
              <a:t>72 ÷ Interest Rate </a:t>
            </a:r>
            <a:r>
              <a:rPr lang="en-CA" b="1">
                <a:solidFill>
                  <a:srgbClr val="34495E"/>
                </a:solidFill>
              </a:rPr>
              <a:t>=</a:t>
            </a:r>
            <a:r>
              <a:rPr lang="en-CA" b="1">
                <a:solidFill>
                  <a:srgbClr val="27AE60"/>
                </a:solidFill>
              </a:rPr>
              <a:t> </a:t>
            </a:r>
            <a:r>
              <a:rPr lang="en-CA" b="1">
                <a:solidFill>
                  <a:srgbClr val="89D56C"/>
                </a:solidFill>
              </a:rPr>
              <a:t>Years to Double </a:t>
            </a:r>
            <a:endParaRPr/>
          </a:p>
          <a:p>
            <a:pPr marL="0" lvl="0" indent="0" algn="l" rtl="0">
              <a:lnSpc>
                <a:spcPct val="100000"/>
              </a:lnSpc>
              <a:spcBef>
                <a:spcPts val="1000"/>
              </a:spcBef>
              <a:spcAft>
                <a:spcPts val="0"/>
              </a:spcAft>
              <a:buSzPts val="4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587375" y="-424655"/>
            <a:ext cx="5988050" cy="23665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Let’s Practice</a:t>
            </a:r>
            <a:endParaRPr/>
          </a:p>
        </p:txBody>
      </p:sp>
      <p:sp>
        <p:nvSpPr>
          <p:cNvPr id="119" name="Google Shape;119;p16"/>
          <p:cNvSpPr txBox="1">
            <a:spLocks noGrp="1"/>
          </p:cNvSpPr>
          <p:nvPr>
            <p:ph type="body" idx="1"/>
          </p:nvPr>
        </p:nvSpPr>
        <p:spPr>
          <a:xfrm>
            <a:off x="587375" y="2145278"/>
            <a:ext cx="5508625" cy="200183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b="1">
                <a:solidFill>
                  <a:srgbClr val="34495E"/>
                </a:solidFill>
              </a:rPr>
              <a:t>If your Stock Game portfolio is earning an average of </a:t>
            </a:r>
            <a:r>
              <a:rPr lang="en-CA" b="1">
                <a:solidFill>
                  <a:srgbClr val="6468F4"/>
                </a:solidFill>
              </a:rPr>
              <a:t>8% per year</a:t>
            </a:r>
            <a:r>
              <a:rPr lang="en-CA" b="1">
                <a:solidFill>
                  <a:srgbClr val="34495E"/>
                </a:solidFill>
              </a:rPr>
              <a:t>, how long will it take your money to double?</a:t>
            </a:r>
            <a:endParaRPr/>
          </a:p>
          <a:p>
            <a:pPr marL="457200" lvl="0" indent="-228600" algn="l" rtl="0">
              <a:lnSpc>
                <a:spcPct val="100000"/>
              </a:lnSpc>
              <a:spcBef>
                <a:spcPts val="1000"/>
              </a:spcBef>
              <a:spcAft>
                <a:spcPts val="0"/>
              </a:spcAft>
              <a:buClr>
                <a:srgbClr val="464669"/>
              </a:buClr>
              <a:buSzPts val="3600"/>
              <a:buFont typeface="Work Sans Medium"/>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587375" y="-424655"/>
            <a:ext cx="5988050" cy="23665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Let’s Practice</a:t>
            </a:r>
            <a:endParaRPr/>
          </a:p>
        </p:txBody>
      </p:sp>
      <p:sp>
        <p:nvSpPr>
          <p:cNvPr id="125" name="Google Shape;125;p17"/>
          <p:cNvSpPr txBox="1">
            <a:spLocks noGrp="1"/>
          </p:cNvSpPr>
          <p:nvPr>
            <p:ph type="body" idx="1"/>
          </p:nvPr>
        </p:nvSpPr>
        <p:spPr>
          <a:xfrm>
            <a:off x="587375" y="2145278"/>
            <a:ext cx="5508625" cy="200183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b="1">
                <a:solidFill>
                  <a:srgbClr val="34495E"/>
                </a:solidFill>
              </a:rPr>
              <a:t>If you want to double your money in just </a:t>
            </a:r>
            <a:r>
              <a:rPr lang="en-CA" b="1">
                <a:solidFill>
                  <a:srgbClr val="6468F4"/>
                </a:solidFill>
              </a:rPr>
              <a:t>6 years</a:t>
            </a:r>
            <a:r>
              <a:rPr lang="en-CA" b="1">
                <a:solidFill>
                  <a:srgbClr val="34495E"/>
                </a:solidFill>
              </a:rPr>
              <a:t>, what annual rate of return do you need?</a:t>
            </a:r>
            <a:endParaRPr/>
          </a:p>
          <a:p>
            <a:pPr marL="457200" lvl="0" indent="-228600" algn="l" rtl="0">
              <a:lnSpc>
                <a:spcPct val="100000"/>
              </a:lnSpc>
              <a:spcBef>
                <a:spcPts val="1000"/>
              </a:spcBef>
              <a:spcAft>
                <a:spcPts val="0"/>
              </a:spcAft>
              <a:buClr>
                <a:srgbClr val="464669"/>
              </a:buClr>
              <a:buSzPts val="3600"/>
              <a:buFont typeface="Work Sans Medium"/>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587375" y="-424655"/>
            <a:ext cx="5988050" cy="23665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Let’s Practice</a:t>
            </a:r>
            <a:endParaRPr/>
          </a:p>
        </p:txBody>
      </p:sp>
      <p:sp>
        <p:nvSpPr>
          <p:cNvPr id="131" name="Google Shape;131;p18"/>
          <p:cNvSpPr txBox="1">
            <a:spLocks noGrp="1"/>
          </p:cNvSpPr>
          <p:nvPr>
            <p:ph type="body" idx="1"/>
          </p:nvPr>
        </p:nvSpPr>
        <p:spPr>
          <a:xfrm>
            <a:off x="587375" y="2145278"/>
            <a:ext cx="5508625" cy="200183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975"/>
              </a:spcAft>
              <a:buSzPts val="3600"/>
              <a:buNone/>
            </a:pPr>
            <a:r>
              <a:rPr lang="en-CA" b="1">
                <a:solidFill>
                  <a:srgbClr val="34495E"/>
                </a:solidFill>
              </a:rPr>
              <a:t>Your savings account in the Budget Game pays </a:t>
            </a:r>
            <a:r>
              <a:rPr lang="en-CA" b="1">
                <a:solidFill>
                  <a:srgbClr val="6468F4"/>
                </a:solidFill>
              </a:rPr>
              <a:t>2% interest</a:t>
            </a:r>
            <a:r>
              <a:rPr lang="en-CA" b="1">
                <a:solidFill>
                  <a:srgbClr val="34495E"/>
                </a:solidFill>
              </a:rPr>
              <a:t>. How long will it take to double?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Widescreen</PresentationFormat>
  <Paragraphs>100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Work Sans</vt:lpstr>
      <vt:lpstr>Work Sans Medium</vt:lpstr>
      <vt:lpstr>Barlow Condensed</vt:lpstr>
      <vt:lpstr>Calibri</vt:lpstr>
      <vt:lpstr>Office Theme</vt:lpstr>
      <vt:lpstr>Compound Interest &amp; The Rule of 72 </vt:lpstr>
      <vt:lpstr>The Two Ways Money Grows</vt:lpstr>
      <vt:lpstr>Simple Interest: The Slow Drip</vt:lpstr>
      <vt:lpstr>Compound Interest: The Snowball Effect</vt:lpstr>
      <vt:lpstr>The Impact of Time</vt:lpstr>
      <vt:lpstr>The Rule of 72</vt:lpstr>
      <vt:lpstr>Let’s Practice</vt:lpstr>
      <vt:lpstr>Let’s Practice</vt:lpstr>
      <vt:lpstr>Let’s Practice</vt:lpstr>
      <vt:lpstr>A Tale of Two Investors</vt:lpstr>
      <vt:lpstr>How to Calculate Future Value</vt:lpstr>
      <vt:lpstr>Your Most Valuable Asset is Time</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Zoë Woodrow</dc:creator>
  <cp:lastModifiedBy>Cassandra Wood</cp:lastModifiedBy>
  <cp:revision>2</cp:revision>
  <dcterms:created xsi:type="dcterms:W3CDTF">2023-08-13T00:06:42Z</dcterms:created>
  <dcterms:modified xsi:type="dcterms:W3CDTF">2025-10-28T17:06:08Z</dcterms:modified>
</cp:coreProperties>
</file>