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Slab"/>
      <p:regular r:id="rId15"/>
      <p:bold r:id="rId16"/>
    </p:embeddedFont>
    <p:embeddedFont>
      <p:font typeface="Roboto"/>
      <p:regular r:id="rId17"/>
      <p:bold r:id="rId18"/>
      <p:italic r:id="rId19"/>
      <p:boldItalic r:id="rId20"/>
    </p:embeddedFont>
    <p:embeddedFont>
      <p:font typeface="Nunito"/>
      <p:regular r:id="rId21"/>
      <p:bold r:id="rId22"/>
      <p:italic r:id="rId23"/>
      <p:boldItalic r:id="rId24"/>
    </p:embeddedFont>
    <p:embeddedFont>
      <p:font typeface="Merriweather"/>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22" Type="http://schemas.openxmlformats.org/officeDocument/2006/relationships/font" Target="fonts/Nunito-bold.fntdata"/><Relationship Id="rId21" Type="http://schemas.openxmlformats.org/officeDocument/2006/relationships/font" Target="fonts/Nunito-regular.fntdata"/><Relationship Id="rId24" Type="http://schemas.openxmlformats.org/officeDocument/2006/relationships/font" Target="fonts/Nunito-boldItalic.fntdata"/><Relationship Id="rId23" Type="http://schemas.openxmlformats.org/officeDocument/2006/relationships/font" Target="fonts/Nuni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fntdata"/><Relationship Id="rId25" Type="http://schemas.openxmlformats.org/officeDocument/2006/relationships/font" Target="fonts/Merriweather-regular.fntdata"/><Relationship Id="rId28" Type="http://schemas.openxmlformats.org/officeDocument/2006/relationships/font" Target="fonts/Merriweather-boldItalic.fntdata"/><Relationship Id="rId27"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obotoSlab-regular.fntdata"/><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font" Target="fonts/RobotoSlab-bold.fntdata"/><Relationship Id="rId19" Type="http://schemas.openxmlformats.org/officeDocument/2006/relationships/font" Target="fonts/Roboto-italic.fntdata"/><Relationship Id="rId1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bf9e3770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bf9e3770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c43f8c314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c43f8c31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c43f8c31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c43f8c31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c43f8c314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c43f8c31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Credit Cards</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
        <p:nvSpPr>
          <p:cNvPr id="98" name="Google Shape;98;p13"/>
          <p:cNvSpPr txBox="1"/>
          <p:nvPr/>
        </p:nvSpPr>
        <p:spPr>
          <a:xfrm>
            <a:off x="2108100" y="32484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Credit Cards 101 </a:t>
            </a:r>
            <a:endParaRPr b="1"/>
          </a:p>
        </p:txBody>
      </p:sp>
      <p:sp>
        <p:nvSpPr>
          <p:cNvPr id="104" name="Google Shape;104;p14"/>
          <p:cNvSpPr txBox="1"/>
          <p:nvPr>
            <p:ph idx="1" type="body"/>
          </p:nvPr>
        </p:nvSpPr>
        <p:spPr>
          <a:xfrm>
            <a:off x="338550" y="1189550"/>
            <a:ext cx="8466900" cy="3393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is a Credit Card?</a:t>
            </a:r>
            <a:endParaRPr b="1"/>
          </a:p>
          <a:p>
            <a:pPr indent="-311150" lvl="0" marL="457200" rtl="0" algn="l">
              <a:spcBef>
                <a:spcPts val="1600"/>
              </a:spcBef>
              <a:spcAft>
                <a:spcPts val="0"/>
              </a:spcAft>
              <a:buSzPts val="1300"/>
              <a:buChar char="●"/>
            </a:pPr>
            <a:r>
              <a:rPr lang="en">
                <a:highlight>
                  <a:srgbClr val="FFFFFF"/>
                </a:highlight>
              </a:rPr>
              <a:t>Credit cards is a form of unsecured credit (meaning a loan without collateral) that you can use to make everyday purchases. When you buy something with a credit card– you borrow money from your credit card issuer, and later pay it back with interest.</a:t>
            </a:r>
            <a:endParaRPr>
              <a:highlight>
                <a:srgbClr val="FFFFFF"/>
              </a:highlight>
            </a:endParaRPr>
          </a:p>
          <a:p>
            <a:pPr indent="0" lvl="0" marL="0" rtl="0" algn="l">
              <a:spcBef>
                <a:spcPts val="1600"/>
              </a:spcBef>
              <a:spcAft>
                <a:spcPts val="0"/>
              </a:spcAft>
              <a:buNone/>
            </a:pPr>
            <a:r>
              <a:rPr b="1" lang="en">
                <a:highlight>
                  <a:srgbClr val="FFFFFF"/>
                </a:highlight>
              </a:rPr>
              <a:t>Credit vs Debit</a:t>
            </a:r>
            <a:endParaRPr b="1">
              <a:highlight>
                <a:srgbClr val="FFFFFF"/>
              </a:highlight>
            </a:endParaRPr>
          </a:p>
          <a:p>
            <a:pPr indent="-311150" lvl="0" marL="457200" rtl="0" algn="l">
              <a:spcBef>
                <a:spcPts val="1600"/>
              </a:spcBef>
              <a:spcAft>
                <a:spcPts val="0"/>
              </a:spcAft>
              <a:buSzPts val="1300"/>
              <a:buChar char="●"/>
            </a:pPr>
            <a:r>
              <a:rPr b="1" lang="en">
                <a:highlight>
                  <a:srgbClr val="FFFFFF"/>
                </a:highlight>
              </a:rPr>
              <a:t>Debit</a:t>
            </a:r>
            <a:endParaRPr b="1">
              <a:highlight>
                <a:srgbClr val="FFFFFF"/>
              </a:highlight>
            </a:endParaRPr>
          </a:p>
          <a:p>
            <a:pPr indent="-298450" lvl="1" marL="914400" rtl="0" algn="l">
              <a:spcBef>
                <a:spcPts val="0"/>
              </a:spcBef>
              <a:spcAft>
                <a:spcPts val="0"/>
              </a:spcAft>
              <a:buSzPts val="1100"/>
              <a:buChar char="○"/>
            </a:pPr>
            <a:r>
              <a:rPr lang="en">
                <a:highlight>
                  <a:srgbClr val="FFFFFF"/>
                </a:highlight>
              </a:rPr>
              <a:t>The purchaser is using money that they already have in their account. </a:t>
            </a:r>
            <a:endParaRPr>
              <a:highlight>
                <a:srgbClr val="FFFFFF"/>
              </a:highlight>
            </a:endParaRPr>
          </a:p>
          <a:p>
            <a:pPr indent="-298450" lvl="1" marL="914400" rtl="0" algn="l">
              <a:spcBef>
                <a:spcPts val="0"/>
              </a:spcBef>
              <a:spcAft>
                <a:spcPts val="0"/>
              </a:spcAft>
              <a:buSzPts val="1100"/>
              <a:buChar char="○"/>
            </a:pPr>
            <a:r>
              <a:rPr lang="en">
                <a:highlight>
                  <a:srgbClr val="FFFFFF"/>
                </a:highlight>
              </a:rPr>
              <a:t>May not be accepted everywhere (Car Rental, Hotel) </a:t>
            </a:r>
            <a:endParaRPr>
              <a:highlight>
                <a:srgbClr val="FFFFFF"/>
              </a:highlight>
            </a:endParaRPr>
          </a:p>
          <a:p>
            <a:pPr indent="-311150" lvl="0" marL="457200" rtl="0" algn="l">
              <a:spcBef>
                <a:spcPts val="0"/>
              </a:spcBef>
              <a:spcAft>
                <a:spcPts val="0"/>
              </a:spcAft>
              <a:buSzPts val="1300"/>
              <a:buChar char="●"/>
            </a:pPr>
            <a:r>
              <a:rPr b="1" lang="en">
                <a:highlight>
                  <a:srgbClr val="FFFFFF"/>
                </a:highlight>
              </a:rPr>
              <a:t>Credit </a:t>
            </a:r>
            <a:endParaRPr b="1">
              <a:highlight>
                <a:srgbClr val="FFFFFF"/>
              </a:highlight>
            </a:endParaRPr>
          </a:p>
          <a:p>
            <a:pPr indent="-298450" lvl="1" marL="914400" rtl="0" algn="l">
              <a:spcBef>
                <a:spcPts val="0"/>
              </a:spcBef>
              <a:spcAft>
                <a:spcPts val="0"/>
              </a:spcAft>
              <a:buSzPts val="1100"/>
              <a:buChar char="○"/>
            </a:pPr>
            <a:r>
              <a:rPr lang="en">
                <a:highlight>
                  <a:srgbClr val="FFFFFF"/>
                </a:highlight>
              </a:rPr>
              <a:t>The purchaser is using borrowed money that must be paid back </a:t>
            </a:r>
            <a:endParaRPr>
              <a:highlight>
                <a:srgbClr val="FFFFFF"/>
              </a:highlight>
            </a:endParaRPr>
          </a:p>
          <a:p>
            <a:pPr indent="-298450" lvl="1" marL="914400" rtl="0" algn="l">
              <a:spcBef>
                <a:spcPts val="0"/>
              </a:spcBef>
              <a:spcAft>
                <a:spcPts val="0"/>
              </a:spcAft>
              <a:buSzPts val="1100"/>
              <a:buChar char="○"/>
            </a:pPr>
            <a:r>
              <a:rPr lang="en">
                <a:highlight>
                  <a:srgbClr val="FFFFFF"/>
                </a:highlight>
              </a:rPr>
              <a:t>Accepted</a:t>
            </a:r>
            <a:r>
              <a:rPr lang="en">
                <a:highlight>
                  <a:srgbClr val="FFFFFF"/>
                </a:highlight>
              </a:rPr>
              <a:t> almost anywhere </a:t>
            </a:r>
            <a:endParaRPr>
              <a:highlight>
                <a:srgbClr val="FFFFFF"/>
              </a:highlight>
            </a:endParaRPr>
          </a:p>
        </p:txBody>
      </p:sp>
      <p:pic>
        <p:nvPicPr>
          <p:cNvPr id="105" name="Google Shape;105;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Advantages of Credit over Debit </a:t>
            </a:r>
            <a:r>
              <a:rPr b="1" lang="en"/>
              <a:t> </a:t>
            </a:r>
            <a:endParaRPr b="1"/>
          </a:p>
        </p:txBody>
      </p:sp>
      <p:sp>
        <p:nvSpPr>
          <p:cNvPr id="111" name="Google Shape;111;p15"/>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311150" lvl="0" marL="457200" rtl="0" algn="l">
              <a:lnSpc>
                <a:spcPct val="140000"/>
              </a:lnSpc>
              <a:spcBef>
                <a:spcPts val="0"/>
              </a:spcBef>
              <a:spcAft>
                <a:spcPts val="0"/>
              </a:spcAft>
              <a:buSzPts val="1300"/>
              <a:buChar char="●"/>
            </a:pPr>
            <a:r>
              <a:rPr lang="en"/>
              <a:t>Your debit card may have a transaction limit or transaction fees – credit cards typically do not</a:t>
            </a:r>
            <a:endParaRPr/>
          </a:p>
          <a:p>
            <a:pPr indent="-311150" lvl="0" marL="457200" rtl="0" algn="l">
              <a:lnSpc>
                <a:spcPct val="140000"/>
              </a:lnSpc>
              <a:spcBef>
                <a:spcPts val="0"/>
              </a:spcBef>
              <a:spcAft>
                <a:spcPts val="0"/>
              </a:spcAft>
              <a:buSzPts val="1300"/>
              <a:buChar char="●"/>
            </a:pPr>
            <a:r>
              <a:rPr lang="en"/>
              <a:t>Credit cards often offer “Cash back” and other rewards programs for most purchases</a:t>
            </a:r>
            <a:endParaRPr/>
          </a:p>
          <a:p>
            <a:pPr indent="-311150" lvl="0" marL="457200" rtl="0" algn="l">
              <a:lnSpc>
                <a:spcPct val="140000"/>
              </a:lnSpc>
              <a:spcBef>
                <a:spcPts val="0"/>
              </a:spcBef>
              <a:spcAft>
                <a:spcPts val="0"/>
              </a:spcAft>
              <a:buSzPts val="1300"/>
              <a:buChar char="●"/>
            </a:pPr>
            <a:r>
              <a:rPr lang="en"/>
              <a:t>Credit cards are accepted more widely than debit cards (especially if you are travelling overseas)</a:t>
            </a:r>
            <a:endParaRPr/>
          </a:p>
          <a:p>
            <a:pPr indent="-311150" lvl="0" marL="457200" rtl="0" algn="l">
              <a:lnSpc>
                <a:spcPct val="140000"/>
              </a:lnSpc>
              <a:spcBef>
                <a:spcPts val="0"/>
              </a:spcBef>
              <a:spcAft>
                <a:spcPts val="0"/>
              </a:spcAft>
              <a:buSzPts val="1300"/>
              <a:buChar char="●"/>
            </a:pPr>
            <a:r>
              <a:rPr lang="en"/>
              <a:t>Using your credit card will build your credit history, which can lower your interest rate and increase your credit limit on other loans</a:t>
            </a:r>
            <a:endParaRPr/>
          </a:p>
          <a:p>
            <a:pPr indent="-311150" lvl="0" marL="457200" rtl="0" algn="l">
              <a:lnSpc>
                <a:spcPct val="140000"/>
              </a:lnSpc>
              <a:spcBef>
                <a:spcPts val="0"/>
              </a:spcBef>
              <a:spcAft>
                <a:spcPts val="0"/>
              </a:spcAft>
              <a:buSzPts val="1300"/>
              <a:buChar char="●"/>
            </a:pPr>
            <a:r>
              <a:rPr lang="en"/>
              <a:t>You can “Float” credit card purchases, using it as a short-term loan before your next paycheck</a:t>
            </a:r>
            <a:endParaRPr/>
          </a:p>
          <a:p>
            <a:pPr indent="0" lvl="0" marL="0" rtl="0" algn="l">
              <a:spcBef>
                <a:spcPts val="1900"/>
              </a:spcBef>
              <a:spcAft>
                <a:spcPts val="1600"/>
              </a:spcAft>
              <a:buNone/>
            </a:pPr>
            <a:r>
              <a:t/>
            </a:r>
            <a:endParaRPr b="1"/>
          </a:p>
        </p:txBody>
      </p:sp>
      <p:pic>
        <p:nvPicPr>
          <p:cNvPr id="112" name="Google Shape;112;p15"/>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Disa</a:t>
            </a:r>
            <a:r>
              <a:rPr b="1" lang="en"/>
              <a:t>dvantages of Credit over Debit  </a:t>
            </a:r>
            <a:endParaRPr b="1"/>
          </a:p>
          <a:p>
            <a:pPr indent="0" lvl="0" marL="0" rtl="0" algn="l">
              <a:spcBef>
                <a:spcPts val="0"/>
              </a:spcBef>
              <a:spcAft>
                <a:spcPts val="0"/>
              </a:spcAft>
              <a:buNone/>
            </a:pPr>
            <a:r>
              <a:rPr b="1" lang="en"/>
              <a:t> </a:t>
            </a:r>
            <a:endParaRPr b="1"/>
          </a:p>
        </p:txBody>
      </p:sp>
      <p:sp>
        <p:nvSpPr>
          <p:cNvPr id="118" name="Google Shape;118;p16"/>
          <p:cNvSpPr txBox="1"/>
          <p:nvPr>
            <p:ph idx="1" type="body"/>
          </p:nvPr>
        </p:nvSpPr>
        <p:spPr>
          <a:xfrm>
            <a:off x="338550" y="1408325"/>
            <a:ext cx="8466900" cy="2895600"/>
          </a:xfrm>
          <a:prstGeom prst="rect">
            <a:avLst/>
          </a:prstGeom>
        </p:spPr>
        <p:txBody>
          <a:bodyPr anchorCtr="0" anchor="t" bIns="91425" lIns="91425" spcFirstLastPara="1" rIns="91425" wrap="square" tIns="91425">
            <a:noAutofit/>
          </a:bodyPr>
          <a:lstStyle/>
          <a:p>
            <a:pPr indent="-311150" lvl="0" marL="457200" rtl="0" algn="l">
              <a:lnSpc>
                <a:spcPct val="140000"/>
              </a:lnSpc>
              <a:spcBef>
                <a:spcPts val="0"/>
              </a:spcBef>
              <a:spcAft>
                <a:spcPts val="0"/>
              </a:spcAft>
              <a:buSzPts val="1300"/>
              <a:buChar char="●"/>
            </a:pPr>
            <a:r>
              <a:rPr lang="en"/>
              <a:t>If you miss your grace period, your purchases will be charged interest with a credit card, making them more expensive</a:t>
            </a:r>
            <a:endParaRPr/>
          </a:p>
          <a:p>
            <a:pPr indent="-311150" lvl="0" marL="457200" rtl="0" algn="l">
              <a:lnSpc>
                <a:spcPct val="140000"/>
              </a:lnSpc>
              <a:spcBef>
                <a:spcPts val="0"/>
              </a:spcBef>
              <a:spcAft>
                <a:spcPts val="0"/>
              </a:spcAft>
              <a:buSzPts val="1300"/>
              <a:buChar char="●"/>
            </a:pPr>
            <a:r>
              <a:rPr lang="en"/>
              <a:t>Since you do not need to pay the full balance on credit card purchases every month, it makes it easier to over-spend</a:t>
            </a:r>
            <a:endParaRPr/>
          </a:p>
          <a:p>
            <a:pPr indent="-311150" lvl="0" marL="457200" rtl="0" algn="l">
              <a:lnSpc>
                <a:spcPct val="140000"/>
              </a:lnSpc>
              <a:spcBef>
                <a:spcPts val="0"/>
              </a:spcBef>
              <a:spcAft>
                <a:spcPts val="0"/>
              </a:spcAft>
              <a:buSzPts val="1300"/>
              <a:buChar char="●"/>
            </a:pPr>
            <a:r>
              <a:rPr lang="en"/>
              <a:t>If you start to fall behind on your payments, it can be very difficult to fully escape credit card debt</a:t>
            </a:r>
            <a:endParaRPr/>
          </a:p>
          <a:p>
            <a:pPr indent="-311150" lvl="0" marL="457200" rtl="0" algn="l">
              <a:lnSpc>
                <a:spcPct val="140000"/>
              </a:lnSpc>
              <a:spcBef>
                <a:spcPts val="0"/>
              </a:spcBef>
              <a:spcAft>
                <a:spcPts val="0"/>
              </a:spcAft>
              <a:buSzPts val="1300"/>
              <a:buChar char="●"/>
            </a:pPr>
            <a:r>
              <a:rPr lang="en"/>
              <a:t>Credit card billing cycles are usually 20-25 days instead of one month, making it more difficult to schedule payments compared to other types of bills.</a:t>
            </a:r>
            <a:endParaRPr/>
          </a:p>
          <a:p>
            <a:pPr indent="0" lvl="0" marL="457200" rtl="0" algn="l">
              <a:spcBef>
                <a:spcPts val="1900"/>
              </a:spcBef>
              <a:spcAft>
                <a:spcPts val="1600"/>
              </a:spcAft>
              <a:buNone/>
            </a:pPr>
            <a:r>
              <a:t/>
            </a:r>
            <a:endParaRPr/>
          </a:p>
        </p:txBody>
      </p:sp>
      <p:pic>
        <p:nvPicPr>
          <p:cNvPr id="119" name="Google Shape;119;p16"/>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Credit Balance Types </a:t>
            </a:r>
            <a:r>
              <a:rPr b="1" lang="en"/>
              <a:t> </a:t>
            </a:r>
            <a:endParaRPr b="1"/>
          </a:p>
        </p:txBody>
      </p:sp>
      <p:sp>
        <p:nvSpPr>
          <p:cNvPr id="125" name="Google Shape;125;p17"/>
          <p:cNvSpPr txBox="1"/>
          <p:nvPr>
            <p:ph idx="1" type="body"/>
          </p:nvPr>
        </p:nvSpPr>
        <p:spPr>
          <a:xfrm>
            <a:off x="338550" y="1189550"/>
            <a:ext cx="8466900" cy="352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terms are different amounts that will show up on your credit card statement </a:t>
            </a:r>
            <a:endParaRPr/>
          </a:p>
          <a:p>
            <a:pPr indent="0" lvl="0" marL="0" rtl="0" algn="l">
              <a:spcBef>
                <a:spcPts val="1600"/>
              </a:spcBef>
              <a:spcAft>
                <a:spcPts val="0"/>
              </a:spcAft>
              <a:buNone/>
            </a:pPr>
            <a:r>
              <a:rPr b="1" lang="en"/>
              <a:t>New Purchases </a:t>
            </a:r>
            <a:endParaRPr b="1"/>
          </a:p>
          <a:p>
            <a:pPr indent="-311150" lvl="0" marL="457200" rtl="0" algn="l">
              <a:spcBef>
                <a:spcPts val="1600"/>
              </a:spcBef>
              <a:spcAft>
                <a:spcPts val="0"/>
              </a:spcAft>
              <a:buSzPts val="1300"/>
              <a:buChar char="●"/>
            </a:pPr>
            <a:r>
              <a:rPr lang="en"/>
              <a:t>These are purchases you made during the current billing cycle. You won’t be charged interest until after the grace period. So, it is smart to pay these off as soon as possible. </a:t>
            </a:r>
            <a:endParaRPr/>
          </a:p>
          <a:p>
            <a:pPr indent="0" lvl="0" marL="0" rtl="0" algn="l">
              <a:spcBef>
                <a:spcPts val="1600"/>
              </a:spcBef>
              <a:spcAft>
                <a:spcPts val="0"/>
              </a:spcAft>
              <a:buNone/>
            </a:pPr>
            <a:r>
              <a:rPr b="1" lang="en"/>
              <a:t>Balance Transfers</a:t>
            </a:r>
            <a:endParaRPr b="1"/>
          </a:p>
          <a:p>
            <a:pPr indent="-311150" lvl="0" marL="457200" rtl="0" algn="l">
              <a:spcBef>
                <a:spcPts val="1600"/>
              </a:spcBef>
              <a:spcAft>
                <a:spcPts val="0"/>
              </a:spcAft>
              <a:buSzPts val="1300"/>
              <a:buChar char="●"/>
            </a:pPr>
            <a:r>
              <a:rPr lang="en"/>
              <a:t>These are the purchases from previous billing cycles that you did not pay off. These purchases must be paid off plus interest. </a:t>
            </a:r>
            <a:endParaRPr/>
          </a:p>
          <a:p>
            <a:pPr indent="0" lvl="0" marL="0" rtl="0" algn="l">
              <a:spcBef>
                <a:spcPts val="1600"/>
              </a:spcBef>
              <a:spcAft>
                <a:spcPts val="0"/>
              </a:spcAft>
              <a:buNone/>
            </a:pPr>
            <a:r>
              <a:rPr b="1" lang="en"/>
              <a:t>Cash Advances</a:t>
            </a:r>
            <a:endParaRPr b="1"/>
          </a:p>
          <a:p>
            <a:pPr indent="-311150" lvl="0" marL="457200" rtl="0" algn="l">
              <a:spcBef>
                <a:spcPts val="1600"/>
              </a:spcBef>
              <a:spcAft>
                <a:spcPts val="0"/>
              </a:spcAft>
              <a:buSzPts val="1300"/>
              <a:buChar char="●"/>
            </a:pPr>
            <a:r>
              <a:rPr lang="en"/>
              <a:t>These are when you take money out from the ATM. These often do not have grace periods and have higher interest rates. </a:t>
            </a:r>
            <a:endParaRPr/>
          </a:p>
        </p:txBody>
      </p:sp>
      <p:pic>
        <p:nvPicPr>
          <p:cNvPr id="126" name="Google Shape;126;p17"/>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How Interest Is Calculated </a:t>
            </a:r>
            <a:r>
              <a:rPr b="1" lang="en"/>
              <a:t> </a:t>
            </a:r>
            <a:endParaRPr b="1"/>
          </a:p>
        </p:txBody>
      </p:sp>
      <p:sp>
        <p:nvSpPr>
          <p:cNvPr id="132" name="Google Shape;132;p18"/>
          <p:cNvSpPr txBox="1"/>
          <p:nvPr>
            <p:ph idx="1" type="body"/>
          </p:nvPr>
        </p:nvSpPr>
        <p:spPr>
          <a:xfrm>
            <a:off x="338550" y="1189550"/>
            <a:ext cx="8466900" cy="3819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Previous</a:t>
            </a:r>
            <a:r>
              <a:rPr b="1" lang="en"/>
              <a:t> Balance </a:t>
            </a:r>
            <a:endParaRPr b="1"/>
          </a:p>
          <a:p>
            <a:pPr indent="-311150" lvl="0" marL="457200" rtl="0" algn="l">
              <a:lnSpc>
                <a:spcPct val="100000"/>
              </a:lnSpc>
              <a:spcBef>
                <a:spcPts val="0"/>
              </a:spcBef>
              <a:spcAft>
                <a:spcPts val="0"/>
              </a:spcAft>
              <a:buSzPts val="1300"/>
              <a:buChar char="●"/>
            </a:pPr>
            <a:r>
              <a:rPr lang="en"/>
              <a:t>This method uses your balance at the </a:t>
            </a:r>
            <a:r>
              <a:rPr lang="en"/>
              <a:t>beginning</a:t>
            </a:r>
            <a:r>
              <a:rPr lang="en"/>
              <a:t> of the billing cycle to calculate your interest. The payments you make will impact you bill the next month.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t>Adjusted Balance </a:t>
            </a:r>
            <a:endParaRPr b="1"/>
          </a:p>
          <a:p>
            <a:pPr indent="-311150" lvl="0" marL="457200" rtl="0" algn="l">
              <a:lnSpc>
                <a:spcPct val="100000"/>
              </a:lnSpc>
              <a:spcBef>
                <a:spcPts val="0"/>
              </a:spcBef>
              <a:spcAft>
                <a:spcPts val="0"/>
              </a:spcAft>
              <a:buSzPts val="1300"/>
              <a:buChar char="●"/>
            </a:pPr>
            <a:r>
              <a:rPr lang="en"/>
              <a:t>This method is </a:t>
            </a:r>
            <a:r>
              <a:rPr lang="en"/>
              <a:t>similar</a:t>
            </a:r>
            <a:r>
              <a:rPr lang="en"/>
              <a:t> to previous but also subtracts any </a:t>
            </a:r>
            <a:r>
              <a:rPr lang="en"/>
              <a:t>payments</a:t>
            </a:r>
            <a:r>
              <a:rPr lang="en"/>
              <a:t> you make. This is the best method but is rare to find.</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t>Ending Balance </a:t>
            </a:r>
            <a:endParaRPr b="1"/>
          </a:p>
          <a:p>
            <a:pPr indent="-311150" lvl="0" marL="457200" rtl="0" algn="l">
              <a:lnSpc>
                <a:spcPct val="100000"/>
              </a:lnSpc>
              <a:spcBef>
                <a:spcPts val="0"/>
              </a:spcBef>
              <a:spcAft>
                <a:spcPts val="0"/>
              </a:spcAft>
              <a:buSzPts val="1300"/>
              <a:buChar char="●"/>
            </a:pPr>
            <a:r>
              <a:rPr lang="en"/>
              <a:t>This method adds your balance transfer to all charges, then subtracts any payments made. Interest is </a:t>
            </a:r>
            <a:r>
              <a:rPr lang="en"/>
              <a:t>calculated</a:t>
            </a:r>
            <a:r>
              <a:rPr lang="en"/>
              <a:t> based off of that final amount.  </a:t>
            </a:r>
            <a:endParaRPr/>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t>Average Daily Balance </a:t>
            </a:r>
            <a:endParaRPr b="1"/>
          </a:p>
          <a:p>
            <a:pPr indent="-311150" lvl="0" marL="457200" rtl="0" algn="l">
              <a:lnSpc>
                <a:spcPct val="100000"/>
              </a:lnSpc>
              <a:spcBef>
                <a:spcPts val="0"/>
              </a:spcBef>
              <a:spcAft>
                <a:spcPts val="0"/>
              </a:spcAft>
              <a:buSzPts val="1300"/>
              <a:buChar char="●"/>
            </a:pPr>
            <a:r>
              <a:rPr lang="en"/>
              <a:t>This method </a:t>
            </a:r>
            <a:r>
              <a:rPr lang="en">
                <a:highlight>
                  <a:srgbClr val="FFFFFF"/>
                </a:highlight>
              </a:rPr>
              <a:t> takes the average balance of all days and multiplies that by your daily interest rate, then adds it together for every day in the billing cycle.</a:t>
            </a:r>
            <a:endParaRPr/>
          </a:p>
        </p:txBody>
      </p:sp>
      <p:pic>
        <p:nvPicPr>
          <p:cNvPr id="133" name="Google Shape;133;p18"/>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Credit Card Terms </a:t>
            </a:r>
            <a:endParaRPr b="1"/>
          </a:p>
        </p:txBody>
      </p:sp>
      <p:sp>
        <p:nvSpPr>
          <p:cNvPr id="139" name="Google Shape;139;p19"/>
          <p:cNvSpPr txBox="1"/>
          <p:nvPr>
            <p:ph idx="1" type="body"/>
          </p:nvPr>
        </p:nvSpPr>
        <p:spPr>
          <a:xfrm>
            <a:off x="338550" y="1189550"/>
            <a:ext cx="8466900" cy="3819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Grace Period </a:t>
            </a:r>
            <a:endParaRPr b="1"/>
          </a:p>
          <a:p>
            <a:pPr indent="-311150" lvl="0" marL="457200" rtl="0" algn="l">
              <a:lnSpc>
                <a:spcPct val="100000"/>
              </a:lnSpc>
              <a:spcBef>
                <a:spcPts val="0"/>
              </a:spcBef>
              <a:spcAft>
                <a:spcPts val="0"/>
              </a:spcAft>
              <a:buSzPts val="1300"/>
              <a:buChar char="●"/>
            </a:pPr>
            <a:r>
              <a:rPr lang="en"/>
              <a:t>Every credit card has a grace period that lasts usually 21 days. If you make a purchase and pay it off within 21 days then you will not be charged interest. There is no grace period for balance </a:t>
            </a:r>
            <a:r>
              <a:rPr lang="en"/>
              <a:t>transfers</a:t>
            </a:r>
            <a:r>
              <a:rPr lang="en"/>
              <a:t> and cash advances</a:t>
            </a:r>
            <a:r>
              <a:rPr b="1" lang="en"/>
              <a:t>. </a:t>
            </a:r>
            <a:endParaRPr b="1"/>
          </a:p>
          <a:p>
            <a:pPr indent="0" lvl="0" marL="0" rtl="0" algn="l">
              <a:lnSpc>
                <a:spcPct val="100000"/>
              </a:lnSpc>
              <a:spcBef>
                <a:spcPts val="0"/>
              </a:spcBef>
              <a:spcAft>
                <a:spcPts val="0"/>
              </a:spcAft>
              <a:buNone/>
            </a:pPr>
            <a:r>
              <a:t/>
            </a:r>
            <a:endParaRPr b="1"/>
          </a:p>
          <a:p>
            <a:pPr indent="0" lvl="0" marL="0" rtl="0" algn="l">
              <a:lnSpc>
                <a:spcPct val="100000"/>
              </a:lnSpc>
              <a:spcBef>
                <a:spcPts val="0"/>
              </a:spcBef>
              <a:spcAft>
                <a:spcPts val="0"/>
              </a:spcAft>
              <a:buNone/>
            </a:pPr>
            <a:r>
              <a:rPr b="1" lang="en"/>
              <a:t>Minimum</a:t>
            </a:r>
            <a:r>
              <a:rPr b="1" lang="en"/>
              <a:t> Payments </a:t>
            </a:r>
            <a:endParaRPr b="1"/>
          </a:p>
          <a:p>
            <a:pPr indent="-311150" lvl="0" marL="457200" rtl="0" algn="l">
              <a:lnSpc>
                <a:spcPct val="100000"/>
              </a:lnSpc>
              <a:spcBef>
                <a:spcPts val="0"/>
              </a:spcBef>
              <a:spcAft>
                <a:spcPts val="0"/>
              </a:spcAft>
              <a:buSzPts val="1300"/>
              <a:buChar char="●"/>
            </a:pPr>
            <a:r>
              <a:rPr lang="en"/>
              <a:t>The minimum payment is the absolute least that you can pay to stay in good standing with your credit card. It will pay off your new interest and some of your balance. </a:t>
            </a:r>
            <a:endParaRPr/>
          </a:p>
          <a:p>
            <a:pPr indent="-311150" lvl="0" marL="457200" rtl="0" algn="l">
              <a:lnSpc>
                <a:spcPct val="100000"/>
              </a:lnSpc>
              <a:spcBef>
                <a:spcPts val="0"/>
              </a:spcBef>
              <a:spcAft>
                <a:spcPts val="0"/>
              </a:spcAft>
              <a:buSzPts val="1300"/>
              <a:buChar char="●"/>
            </a:pPr>
            <a:r>
              <a:rPr lang="en"/>
              <a:t>If you </a:t>
            </a:r>
            <a:r>
              <a:rPr lang="en"/>
              <a:t>constantly</a:t>
            </a:r>
            <a:r>
              <a:rPr lang="en"/>
              <a:t> are just paying the minimum, it will result in paying the most in </a:t>
            </a:r>
            <a:r>
              <a:rPr lang="en"/>
              <a:t>interest</a:t>
            </a:r>
            <a:r>
              <a:rPr lang="en"/>
              <a:t> over time.</a:t>
            </a:r>
            <a:endParaRPr/>
          </a:p>
          <a:p>
            <a:pPr indent="-311150" lvl="0" marL="457200" rtl="0" algn="l">
              <a:lnSpc>
                <a:spcPct val="100000"/>
              </a:lnSpc>
              <a:spcBef>
                <a:spcPts val="0"/>
              </a:spcBef>
              <a:spcAft>
                <a:spcPts val="0"/>
              </a:spcAft>
              <a:buSzPts val="1300"/>
              <a:buChar char="●"/>
            </a:pPr>
            <a:r>
              <a:rPr lang="en"/>
              <a:t>Some creditors keep the minimum low so that if you just pay the minimum, you </a:t>
            </a:r>
            <a:r>
              <a:rPr lang="en"/>
              <a:t>will</a:t>
            </a:r>
            <a:r>
              <a:rPr lang="en"/>
              <a:t> remain in debt.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b="1" lang="en"/>
              <a:t>Missing </a:t>
            </a:r>
            <a:r>
              <a:rPr b="1" lang="en"/>
              <a:t>Payments</a:t>
            </a:r>
            <a:r>
              <a:rPr b="1" lang="en"/>
              <a:t> </a:t>
            </a:r>
            <a:endParaRPr b="1"/>
          </a:p>
          <a:p>
            <a:pPr indent="-311150" lvl="0" marL="457200" rtl="0" algn="l">
              <a:lnSpc>
                <a:spcPct val="100000"/>
              </a:lnSpc>
              <a:spcBef>
                <a:spcPts val="0"/>
              </a:spcBef>
              <a:spcAft>
                <a:spcPts val="0"/>
              </a:spcAft>
              <a:buSzPts val="1300"/>
              <a:buChar char="●"/>
            </a:pPr>
            <a:r>
              <a:rPr lang="en"/>
              <a:t>If you miss your credit card payments, that can result in defaulting on your account. </a:t>
            </a:r>
            <a:endParaRPr/>
          </a:p>
          <a:p>
            <a:pPr indent="-298450" lvl="1" marL="914400" rtl="0" algn="l">
              <a:lnSpc>
                <a:spcPct val="100000"/>
              </a:lnSpc>
              <a:spcBef>
                <a:spcPts val="0"/>
              </a:spcBef>
              <a:spcAft>
                <a:spcPts val="0"/>
              </a:spcAft>
              <a:buSzPts val="1100"/>
              <a:buChar char="○"/>
            </a:pPr>
            <a:r>
              <a:rPr lang="en"/>
              <a:t>May result in hired interest rates </a:t>
            </a:r>
            <a:endParaRPr/>
          </a:p>
          <a:p>
            <a:pPr indent="-298450" lvl="1" marL="914400" rtl="0" algn="l">
              <a:lnSpc>
                <a:spcPct val="100000"/>
              </a:lnSpc>
              <a:spcBef>
                <a:spcPts val="0"/>
              </a:spcBef>
              <a:spcAft>
                <a:spcPts val="0"/>
              </a:spcAft>
              <a:buSzPts val="1100"/>
              <a:buChar char="○"/>
            </a:pPr>
            <a:r>
              <a:rPr lang="en"/>
              <a:t>Late Payment Fees </a:t>
            </a:r>
            <a:endParaRPr/>
          </a:p>
          <a:p>
            <a:pPr indent="-298450" lvl="1" marL="914400" rtl="0" algn="l">
              <a:lnSpc>
                <a:spcPct val="100000"/>
              </a:lnSpc>
              <a:spcBef>
                <a:spcPts val="0"/>
              </a:spcBef>
              <a:spcAft>
                <a:spcPts val="0"/>
              </a:spcAft>
              <a:buSzPts val="1100"/>
              <a:buChar char="○"/>
            </a:pPr>
            <a:r>
              <a:rPr lang="en"/>
              <a:t>Lower Credit Score </a:t>
            </a:r>
            <a:endParaRPr/>
          </a:p>
          <a:p>
            <a:pPr indent="-298450" lvl="1" marL="914400" rtl="0" algn="l">
              <a:lnSpc>
                <a:spcPct val="100000"/>
              </a:lnSpc>
              <a:spcBef>
                <a:spcPts val="0"/>
              </a:spcBef>
              <a:spcAft>
                <a:spcPts val="0"/>
              </a:spcAft>
              <a:buSzPts val="1100"/>
              <a:buChar char="○"/>
            </a:pPr>
            <a:r>
              <a:rPr lang="en"/>
              <a:t>May lower your credit limit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p:txBody>
      </p:sp>
      <p:pic>
        <p:nvPicPr>
          <p:cNvPr id="140" name="Google Shape;140;p19"/>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0"/>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CARD Act of 2009</a:t>
            </a:r>
            <a:endParaRPr b="1"/>
          </a:p>
        </p:txBody>
      </p:sp>
      <p:sp>
        <p:nvSpPr>
          <p:cNvPr id="146" name="Google Shape;146;p20"/>
          <p:cNvSpPr txBox="1"/>
          <p:nvPr>
            <p:ph idx="1" type="body"/>
          </p:nvPr>
        </p:nvSpPr>
        <p:spPr>
          <a:xfrm>
            <a:off x="338550" y="1189550"/>
            <a:ext cx="8466900" cy="38193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lang="en"/>
              <a:t>The CARD act bans credit card companies from:</a:t>
            </a:r>
            <a:endParaRPr/>
          </a:p>
          <a:p>
            <a:pPr indent="-311150" lvl="0" marL="457200" rtl="0" algn="l">
              <a:lnSpc>
                <a:spcPct val="140000"/>
              </a:lnSpc>
              <a:spcBef>
                <a:spcPts val="0"/>
              </a:spcBef>
              <a:spcAft>
                <a:spcPts val="0"/>
              </a:spcAft>
              <a:buClr>
                <a:srgbClr val="000000"/>
              </a:buClr>
              <a:buSzPts val="1300"/>
              <a:buFont typeface="Roboto"/>
              <a:buChar char="●"/>
            </a:pPr>
            <a:r>
              <a:rPr lang="en"/>
              <a:t>Increasing your interest rate on existing balances (so if your rate goes up, it only applies to new purchases). This doesn’t apply to removing promotional rates</a:t>
            </a:r>
            <a:endParaRPr/>
          </a:p>
          <a:p>
            <a:pPr indent="-311150" lvl="0" marL="457200" rtl="0" algn="l">
              <a:lnSpc>
                <a:spcPct val="140000"/>
              </a:lnSpc>
              <a:spcBef>
                <a:spcPts val="0"/>
              </a:spcBef>
              <a:spcAft>
                <a:spcPts val="0"/>
              </a:spcAft>
              <a:buClr>
                <a:srgbClr val="000000"/>
              </a:buClr>
              <a:buSzPts val="1300"/>
              <a:buFont typeface="Roboto"/>
              <a:buChar char="●"/>
            </a:pPr>
            <a:r>
              <a:rPr lang="en"/>
              <a:t>Your interest rate cannot go up in the first year of holding your account (except if you have a variable rate credit card, then your base rate can’t do up but the variable rate can)</a:t>
            </a:r>
            <a:endParaRPr/>
          </a:p>
          <a:p>
            <a:pPr indent="-311150" lvl="0" marL="457200" rtl="0" algn="l">
              <a:lnSpc>
                <a:spcPct val="140000"/>
              </a:lnSpc>
              <a:spcBef>
                <a:spcPts val="0"/>
              </a:spcBef>
              <a:spcAft>
                <a:spcPts val="0"/>
              </a:spcAft>
              <a:buClr>
                <a:srgbClr val="000000"/>
              </a:buClr>
              <a:buSzPts val="1300"/>
              <a:buFont typeface="Roboto"/>
              <a:buChar char="●"/>
            </a:pPr>
            <a:r>
              <a:rPr lang="en"/>
              <a:t>Processing your payments late (all payments must be processed on the day they are received)</a:t>
            </a:r>
            <a:endParaRPr/>
          </a:p>
          <a:p>
            <a:pPr indent="-311150" lvl="0" marL="457200" rtl="0" algn="l">
              <a:lnSpc>
                <a:spcPct val="140000"/>
              </a:lnSpc>
              <a:spcBef>
                <a:spcPts val="0"/>
              </a:spcBef>
              <a:spcAft>
                <a:spcPts val="0"/>
              </a:spcAft>
              <a:buClr>
                <a:srgbClr val="000000"/>
              </a:buClr>
              <a:buSzPts val="1300"/>
              <a:buFont typeface="Roboto"/>
              <a:buChar char="●"/>
            </a:pPr>
            <a:r>
              <a:rPr lang="en"/>
              <a:t>Charging fees for different methods of payment</a:t>
            </a:r>
            <a:endParaRPr/>
          </a:p>
          <a:p>
            <a:pPr indent="-311150" lvl="0" marL="457200" rtl="0" algn="l">
              <a:lnSpc>
                <a:spcPct val="140000"/>
              </a:lnSpc>
              <a:spcBef>
                <a:spcPts val="0"/>
              </a:spcBef>
              <a:spcAft>
                <a:spcPts val="0"/>
              </a:spcAft>
              <a:buClr>
                <a:srgbClr val="000000"/>
              </a:buClr>
              <a:buSzPts val="1300"/>
              <a:buFont typeface="Roboto"/>
              <a:buChar char="●"/>
            </a:pPr>
            <a:r>
              <a:rPr lang="en"/>
              <a:t>Using a double billing cycle (where you would be charged interest based on the last period’s balances instead of just the current period)</a:t>
            </a:r>
            <a:endParaRPr/>
          </a:p>
          <a:p>
            <a:pPr indent="-311150" lvl="0" marL="457200" rtl="0" algn="l">
              <a:lnSpc>
                <a:spcPct val="140000"/>
              </a:lnSpc>
              <a:spcBef>
                <a:spcPts val="0"/>
              </a:spcBef>
              <a:spcAft>
                <a:spcPts val="0"/>
              </a:spcAft>
              <a:buClr>
                <a:srgbClr val="000000"/>
              </a:buClr>
              <a:buSzPts val="1300"/>
              <a:buFont typeface="Roboto"/>
              <a:buChar char="●"/>
            </a:pPr>
            <a:r>
              <a:rPr lang="en"/>
              <a:t>Issue credit cards to people under 21 without a co-signer</a:t>
            </a:r>
            <a:endParaRPr/>
          </a:p>
          <a:p>
            <a:pPr indent="0" lvl="0" marL="0" rtl="0" algn="l">
              <a:lnSpc>
                <a:spcPct val="100000"/>
              </a:lnSpc>
              <a:spcBef>
                <a:spcPts val="1900"/>
              </a:spcBef>
              <a:spcAft>
                <a:spcPts val="0"/>
              </a:spcAft>
              <a:buNone/>
            </a:pPr>
            <a:r>
              <a:t/>
            </a:r>
            <a:endParaRPr b="1"/>
          </a:p>
        </p:txBody>
      </p:sp>
      <p:pic>
        <p:nvPicPr>
          <p:cNvPr id="147" name="Google Shape;147;p20"/>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1"/>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CARD Act of 2009</a:t>
            </a:r>
            <a:endParaRPr b="1"/>
          </a:p>
        </p:txBody>
      </p:sp>
      <p:sp>
        <p:nvSpPr>
          <p:cNvPr id="153" name="Google Shape;153;p21"/>
          <p:cNvSpPr txBox="1"/>
          <p:nvPr>
            <p:ph idx="1" type="body"/>
          </p:nvPr>
        </p:nvSpPr>
        <p:spPr>
          <a:xfrm>
            <a:off x="338550" y="1189550"/>
            <a:ext cx="8466900" cy="3819300"/>
          </a:xfrm>
          <a:prstGeom prst="rect">
            <a:avLst/>
          </a:prstGeom>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lang="en"/>
              <a:t>As the card holder, you also get new rights with your credit card:</a:t>
            </a:r>
            <a:endParaRPr/>
          </a:p>
          <a:p>
            <a:pPr indent="-311150" lvl="0" marL="457200" rtl="0" algn="l">
              <a:lnSpc>
                <a:spcPct val="140000"/>
              </a:lnSpc>
              <a:spcBef>
                <a:spcPts val="0"/>
              </a:spcBef>
              <a:spcAft>
                <a:spcPts val="0"/>
              </a:spcAft>
              <a:buClr>
                <a:srgbClr val="000000"/>
              </a:buClr>
              <a:buSzPts val="1300"/>
              <a:buFont typeface="Roboto"/>
              <a:buChar char="●"/>
            </a:pPr>
            <a:r>
              <a:rPr lang="en"/>
              <a:t>If you default on one credit card, credit card companies can’t automatically charge you a higher “penalty rate” on other cards you have</a:t>
            </a:r>
            <a:endParaRPr/>
          </a:p>
          <a:p>
            <a:pPr indent="-311150" lvl="0" marL="457200" rtl="0" algn="l">
              <a:lnSpc>
                <a:spcPct val="140000"/>
              </a:lnSpc>
              <a:spcBef>
                <a:spcPts val="0"/>
              </a:spcBef>
              <a:spcAft>
                <a:spcPts val="0"/>
              </a:spcAft>
              <a:buClr>
                <a:srgbClr val="000000"/>
              </a:buClr>
              <a:buSzPts val="1300"/>
              <a:buFont typeface="Roboto"/>
              <a:buChar char="●"/>
            </a:pPr>
            <a:r>
              <a:rPr lang="en"/>
              <a:t>You have at least 21 days after your bill is mailed to pay it without any interest charge</a:t>
            </a:r>
            <a:endParaRPr/>
          </a:p>
          <a:p>
            <a:pPr indent="-311150" lvl="0" marL="457200" rtl="0" algn="l">
              <a:lnSpc>
                <a:spcPct val="140000"/>
              </a:lnSpc>
              <a:spcBef>
                <a:spcPts val="0"/>
              </a:spcBef>
              <a:spcAft>
                <a:spcPts val="0"/>
              </a:spcAft>
              <a:buClr>
                <a:srgbClr val="000000"/>
              </a:buClr>
              <a:buSzPts val="1300"/>
              <a:buFont typeface="Roboto"/>
              <a:buChar char="●"/>
            </a:pPr>
            <a:r>
              <a:rPr lang="en"/>
              <a:t>If you pay more than the minimum payment, all the extra is paid towards your balance with the highest interest charges first (so if you make higher than the minimum payment, the extra would go towards your cash advances before your balance transfer)</a:t>
            </a:r>
            <a:endParaRPr/>
          </a:p>
          <a:p>
            <a:pPr indent="-311150" lvl="0" marL="457200" rtl="0" algn="l">
              <a:lnSpc>
                <a:spcPct val="140000"/>
              </a:lnSpc>
              <a:spcBef>
                <a:spcPts val="0"/>
              </a:spcBef>
              <a:spcAft>
                <a:spcPts val="0"/>
              </a:spcAft>
              <a:buClr>
                <a:srgbClr val="000000"/>
              </a:buClr>
              <a:buSzPts val="1300"/>
              <a:buFont typeface="Roboto"/>
              <a:buChar char="●"/>
            </a:pPr>
            <a:r>
              <a:rPr lang="en"/>
              <a:t>You can opt-out of over-the-limit fees. If you do, trying to charge more than your credit limit would result in a declined transaction instead of letting it go through with a fee</a:t>
            </a:r>
            <a:endParaRPr/>
          </a:p>
          <a:p>
            <a:pPr indent="-311150" lvl="0" marL="457200" rtl="0" algn="l">
              <a:lnSpc>
                <a:spcPct val="140000"/>
              </a:lnSpc>
              <a:spcBef>
                <a:spcPts val="0"/>
              </a:spcBef>
              <a:spcAft>
                <a:spcPts val="0"/>
              </a:spcAft>
              <a:buClr>
                <a:srgbClr val="000000"/>
              </a:buClr>
              <a:buSzPts val="1300"/>
              <a:buFont typeface="Roboto"/>
              <a:buChar char="●"/>
            </a:pPr>
            <a:r>
              <a:rPr lang="en"/>
              <a:t>You can opt-out of interest rate increases. If you do, your credit card will be cancelled once you pay off your balance (this might impact your credit score).</a:t>
            </a:r>
            <a:endParaRPr/>
          </a:p>
          <a:p>
            <a:pPr indent="0" lvl="0" marL="457200" rtl="0" algn="l">
              <a:lnSpc>
                <a:spcPct val="140000"/>
              </a:lnSpc>
              <a:spcBef>
                <a:spcPts val="1900"/>
              </a:spcBef>
              <a:spcAft>
                <a:spcPts val="0"/>
              </a:spcAft>
              <a:buNone/>
            </a:pPr>
            <a:r>
              <a:t/>
            </a:r>
            <a:endParaRPr/>
          </a:p>
          <a:p>
            <a:pPr indent="0" lvl="0" marL="0" rtl="0" algn="l">
              <a:lnSpc>
                <a:spcPct val="100000"/>
              </a:lnSpc>
              <a:spcBef>
                <a:spcPts val="1900"/>
              </a:spcBef>
              <a:spcAft>
                <a:spcPts val="0"/>
              </a:spcAft>
              <a:buNone/>
            </a:pPr>
            <a:r>
              <a:t/>
            </a:r>
            <a:endParaRPr b="1"/>
          </a:p>
        </p:txBody>
      </p:sp>
      <p:pic>
        <p:nvPicPr>
          <p:cNvPr id="154" name="Google Shape;154;p21"/>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