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Nunito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be1fbdf6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be1fbdf6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bf9e377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bf9e377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bf9e3770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bf9e3770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bf9e3770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bf9e3770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bf9e3770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bf9e3770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FinLab Theme" type="title">
  <p:cSld name="TITLE">
    <p:bg>
      <p:bgPr>
        <a:solidFill>
          <a:srgbClr val="66339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6633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3800"/>
              <a:buFont typeface="Roboto Slab"/>
              <a:buNone/>
              <a:defRPr sz="3800">
                <a:solidFill>
                  <a:srgbClr val="6633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sz="38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1600"/>
              <a:buFont typeface="Roboto"/>
              <a:buNone/>
              <a:defRPr sz="1600">
                <a:solidFill>
                  <a:srgbClr val="6633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rgbClr val="77A756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83" name="Google Shape;83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8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663399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7A756"/>
              </a:buClr>
              <a:buSzPts val="3200"/>
              <a:buNone/>
              <a:defRPr sz="3200">
                <a:solidFill>
                  <a:srgbClr val="77A75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663399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3000"/>
              <a:buNone/>
              <a:defRPr sz="3000">
                <a:solidFill>
                  <a:srgbClr val="6633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rgbClr val="663399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3000"/>
              <a:buFont typeface="Roboto Slab"/>
              <a:buNone/>
              <a:defRPr sz="3000">
                <a:solidFill>
                  <a:srgbClr val="6633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663399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rgbClr val="663399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53" name="Google Shape;53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58" name="Google Shape;58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" name="Google Shape;61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62" name="Google Shape;62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rgbClr val="663399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2" name="Google Shape;72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A756"/>
              </a:buClr>
              <a:buSzPts val="1600"/>
              <a:buNone/>
              <a:defRPr sz="1600">
                <a:solidFill>
                  <a:srgbClr val="77A75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rgbClr val="663399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77A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2800"/>
              <a:buFont typeface="Roboto Slab"/>
              <a:buNone/>
              <a:defRPr sz="2800">
                <a:solidFill>
                  <a:srgbClr val="6633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ksYXJIoB-kw" TargetMode="External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Credit Reports</a:t>
            </a:r>
            <a:endParaRPr b="1"/>
          </a:p>
        </p:txBody>
      </p:sp>
      <p:sp>
        <p:nvSpPr>
          <p:cNvPr id="96" name="Google Shape;96;p13"/>
          <p:cNvSpPr txBox="1"/>
          <p:nvPr/>
        </p:nvSpPr>
        <p:spPr>
          <a:xfrm>
            <a:off x="1955700" y="3096025"/>
            <a:ext cx="52326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7A75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7200" y="3625800"/>
            <a:ext cx="1405325" cy="13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2108100" y="3248425"/>
            <a:ext cx="52326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7A756"/>
                </a:solidFill>
                <a:latin typeface="Merriweather"/>
                <a:ea typeface="Merriweather"/>
                <a:cs typeface="Merriweather"/>
                <a:sym typeface="Merriweather"/>
              </a:rPr>
              <a:t>Personal Finance Lab</a:t>
            </a:r>
            <a:endParaRPr b="1">
              <a:solidFill>
                <a:srgbClr val="77A75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472975" y="453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Credit Reports 101 </a:t>
            </a:r>
            <a:endParaRPr b="1"/>
          </a:p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338550" y="1189550"/>
            <a:ext cx="8466900" cy="28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What? 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rgbClr val="FFFFFF"/>
                </a:highlight>
              </a:rPr>
              <a:t>A credit report, at its core, is a document that keeps a record of (most) of your regular bill payments. Your credit report includes things related to credit history, criminal records, </a:t>
            </a:r>
            <a:r>
              <a:rPr lang="en">
                <a:highlight>
                  <a:srgbClr val="FFFFFF"/>
                </a:highlight>
              </a:rPr>
              <a:t>bankruptcies</a:t>
            </a:r>
            <a:r>
              <a:rPr lang="en">
                <a:highlight>
                  <a:srgbClr val="FFFFFF"/>
                </a:highlight>
              </a:rPr>
              <a:t> and lawsuits.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FF"/>
                </a:highlight>
              </a:rPr>
              <a:t>Why? </a:t>
            </a:r>
            <a:endParaRPr b="1"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rgbClr val="FFFFFF"/>
                </a:highlight>
              </a:rPr>
              <a:t>Your credit report is important to know about </a:t>
            </a:r>
            <a:r>
              <a:rPr lang="en">
                <a:highlight>
                  <a:srgbClr val="FFFFFF"/>
                </a:highlight>
              </a:rPr>
              <a:t>because when you take out a loan, apply for a credit card, rent a home and many other things they may request for a copy of your credit report.</a:t>
            </a:r>
            <a:endParaRPr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rgbClr val="FFFFFF"/>
                </a:highlight>
              </a:rPr>
              <a:t>This is used to verify how reliable you are for paying your bills on time.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highlight>
                <a:srgbClr val="FFFFFF"/>
              </a:highlight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650" y="260924"/>
            <a:ext cx="1147400" cy="11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472975" y="453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Credit Report vs Credit Score </a:t>
            </a:r>
            <a:r>
              <a:rPr b="1" lang="en"/>
              <a:t> </a:t>
            </a:r>
            <a:endParaRPr b="1"/>
          </a:p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338550" y="1189550"/>
            <a:ext cx="36747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rgbClr val="FFFFFF"/>
                </a:highlight>
              </a:rPr>
              <a:t>Your </a:t>
            </a:r>
            <a:r>
              <a:rPr b="1" lang="en">
                <a:highlight>
                  <a:srgbClr val="FFFFFF"/>
                </a:highlight>
              </a:rPr>
              <a:t>“Credit Report” </a:t>
            </a:r>
            <a:r>
              <a:rPr lang="en">
                <a:highlight>
                  <a:srgbClr val="FFFFFF"/>
                </a:highlight>
              </a:rPr>
              <a:t>is a complete credit history, meaning the bills you have paid (or didn’t pay), and their amounts.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rgbClr val="FFFFFF"/>
                </a:highlight>
              </a:rPr>
              <a:t>Your </a:t>
            </a:r>
            <a:r>
              <a:rPr b="1" lang="en">
                <a:highlight>
                  <a:srgbClr val="FFFFFF"/>
                </a:highlight>
              </a:rPr>
              <a:t>“Credit Score”</a:t>
            </a:r>
            <a:r>
              <a:rPr lang="en">
                <a:highlight>
                  <a:srgbClr val="FFFFFF"/>
                </a:highlight>
              </a:rPr>
              <a:t> is a single number that is a summary of all the things in your credit report.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50">
              <a:solidFill>
                <a:srgbClr val="58595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0550" y="253725"/>
            <a:ext cx="801025" cy="8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title="Credit Score - Personal Finance Lab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1475" y="10547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472975" y="453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When is a Credit Report Important?</a:t>
            </a:r>
            <a:r>
              <a:rPr b="1" lang="en"/>
              <a:t> </a:t>
            </a:r>
            <a:endParaRPr b="1"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338550" y="1189550"/>
            <a:ext cx="8466900" cy="3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Applying for a Credit Card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apply for a credit card, your credit report will affect your </a:t>
            </a:r>
            <a:r>
              <a:rPr lang="en">
                <a:highlight>
                  <a:srgbClr val="FFFFFF"/>
                </a:highlight>
              </a:rPr>
              <a:t> spending limits, interest rates, and overall trust.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FF"/>
                </a:highlight>
              </a:rPr>
              <a:t>Applying for a </a:t>
            </a:r>
            <a:r>
              <a:rPr b="1" lang="en">
                <a:highlight>
                  <a:srgbClr val="FFFFFF"/>
                </a:highlight>
              </a:rPr>
              <a:t>Mortgage</a:t>
            </a:r>
            <a:r>
              <a:rPr b="1" lang="en"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When you apply for a </a:t>
            </a:r>
            <a:r>
              <a:rPr lang="en">
                <a:highlight>
                  <a:srgbClr val="FFFFFF"/>
                </a:highlight>
              </a:rPr>
              <a:t>mortgage, your credit report will affect if the bank even gives you a mortgage,  your interest rate and down payment.</a:t>
            </a:r>
            <a:r>
              <a:rPr lang="en">
                <a:highlight>
                  <a:srgbClr val="FFFFFF"/>
                </a:highlight>
              </a:rPr>
              <a:t>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FF"/>
                </a:highlight>
              </a:rPr>
              <a:t>Renting an Apartment </a:t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When you rent an apartment, your credit report will affect if the leaser lets you rent and your </a:t>
            </a:r>
            <a:r>
              <a:rPr lang="en">
                <a:highlight>
                  <a:srgbClr val="FFFFFF"/>
                </a:highlight>
              </a:rPr>
              <a:t>security</a:t>
            </a:r>
            <a:r>
              <a:rPr lang="en">
                <a:highlight>
                  <a:srgbClr val="FFFFFF"/>
                </a:highlight>
              </a:rPr>
              <a:t> payment.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FF"/>
                </a:highlight>
              </a:rPr>
              <a:t>Getting Insurance </a:t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When you get insurance, your credit report will affect your premiums and </a:t>
            </a:r>
            <a:r>
              <a:rPr lang="en">
                <a:highlight>
                  <a:srgbClr val="FFFFFF"/>
                </a:highlight>
              </a:rPr>
              <a:t>deductibles</a:t>
            </a:r>
            <a:r>
              <a:rPr lang="en">
                <a:highlight>
                  <a:srgbClr val="FFFFFF"/>
                </a:highlight>
              </a:rPr>
              <a:t>.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FF"/>
                </a:highlight>
              </a:rPr>
              <a:t>Applying for a Job</a:t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This is more common in the finance and baking industry but, it is spreading to different industries. The purpose is to check your overall </a:t>
            </a:r>
            <a:r>
              <a:rPr lang="en">
                <a:highlight>
                  <a:srgbClr val="FFFFFF"/>
                </a:highlight>
              </a:rPr>
              <a:t>professional</a:t>
            </a:r>
            <a:r>
              <a:rPr lang="en">
                <a:highlight>
                  <a:srgbClr val="FFFFFF"/>
                </a:highlight>
              </a:rPr>
              <a:t> </a:t>
            </a:r>
            <a:r>
              <a:rPr lang="en">
                <a:highlight>
                  <a:srgbClr val="FFFFFF"/>
                </a:highlight>
              </a:rPr>
              <a:t>trustworthiness</a:t>
            </a:r>
            <a:r>
              <a:rPr lang="en">
                <a:highlight>
                  <a:srgbClr val="FFFFFF"/>
                </a:highlight>
              </a:rPr>
              <a:t>. 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650" y="260924"/>
            <a:ext cx="1147400" cy="11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472975" y="453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What’s in a Credit Report? </a:t>
            </a:r>
            <a:r>
              <a:rPr b="1" lang="en"/>
              <a:t> </a:t>
            </a:r>
            <a:endParaRPr b="1"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120325" y="1033050"/>
            <a:ext cx="3142500" cy="17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/>
              <a:t>Credit Card Payments</a:t>
            </a:r>
            <a:endParaRPr sz="1200"/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/>
              <a:t>Cell Phone Payments</a:t>
            </a:r>
            <a:endParaRPr sz="1200"/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/>
              <a:t>Cable/Internet Payments</a:t>
            </a:r>
            <a:endParaRPr sz="1200"/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/>
              <a:t>In-Store Financing For Large Purchases</a:t>
            </a:r>
            <a:endParaRPr sz="1200"/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/>
              <a:t>Unpaid Parking Tickets</a:t>
            </a:r>
            <a:endParaRPr sz="1200"/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/>
              <a:t>If You Have Been Sued</a:t>
            </a:r>
            <a:endParaRPr sz="1200"/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/>
              <a:t>Any Other Outstanding Debt</a:t>
            </a:r>
            <a:endParaRPr sz="1200"/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8595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58595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9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650" y="260924"/>
            <a:ext cx="1147400" cy="11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2716975" y="1033050"/>
            <a:ext cx="2956500" cy="17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Mortgage Payments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Rent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Utilities (Gas, Phone, Water)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Car Payments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Unpaid Taxes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If You Have Declared Bankruptcy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Pay Day Loan Payments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0575" y="312775"/>
            <a:ext cx="1945225" cy="4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685800" y="3616025"/>
            <a:ext cx="4249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This information gets into your credit report for the creditors. Which means that everything is from someone else. </a:t>
            </a: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Not every creditor supplies this information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472975" y="453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Fair Credit Reporting Act</a:t>
            </a:r>
            <a:endParaRPr b="1"/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338550" y="1127225"/>
            <a:ext cx="8466900" cy="38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Consumer Rights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you think that there is an error on your credit report, you have the right to dispute (try to get it  removed) it.In this </a:t>
            </a:r>
            <a:r>
              <a:rPr lang="en"/>
              <a:t>process</a:t>
            </a:r>
            <a:r>
              <a:rPr lang="en"/>
              <a:t> you must contact the credit report company and the </a:t>
            </a:r>
            <a:r>
              <a:rPr lang="en"/>
              <a:t>business</a:t>
            </a:r>
            <a:r>
              <a:rPr lang="en"/>
              <a:t> who filed the claim. An example is that you did not pay your </a:t>
            </a:r>
            <a:r>
              <a:rPr lang="en"/>
              <a:t>utilities</a:t>
            </a:r>
            <a:r>
              <a:rPr lang="en"/>
              <a:t> when you moved out of a house and then you pay it and get it off your report.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User </a:t>
            </a:r>
            <a:r>
              <a:rPr b="1" lang="en"/>
              <a:t>Responsibilities</a:t>
            </a:r>
            <a:r>
              <a:rPr b="1" lang="en"/>
              <a:t>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a </a:t>
            </a:r>
            <a:r>
              <a:rPr lang="en"/>
              <a:t>business</a:t>
            </a:r>
            <a:r>
              <a:rPr lang="en"/>
              <a:t> requests your credit report, they must: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Char char="●"/>
            </a:pPr>
            <a:r>
              <a:rPr lang="en"/>
              <a:t>Only use the report for deciding the terms of your financial agreement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Char char="●"/>
            </a:pPr>
            <a:r>
              <a:rPr lang="en"/>
              <a:t>Notify someone if something in their credit report affected their final decision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Char char="●"/>
            </a:pPr>
            <a:r>
              <a:rPr lang="en"/>
              <a:t>Tell the consumer which company they got the report from so the consumer can verify it.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"/>
              <a:t>Data Providers </a:t>
            </a:r>
            <a:r>
              <a:rPr b="1" lang="en"/>
              <a:t>Responsibilities</a:t>
            </a:r>
            <a:r>
              <a:rPr b="1" lang="en"/>
              <a:t>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/>
              <a:t>The data providers must make sure that all the information is accurate and up to date. They must also protect you report from data thiefs. </a:t>
            </a:r>
            <a:endParaRPr/>
          </a:p>
          <a:p>
            <a:pPr indent="0" lvl="0" marL="0" rtl="0" algn="l">
              <a:spcBef>
                <a:spcPts val="19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650" y="260924"/>
            <a:ext cx="1147400" cy="11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FinLab Template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