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Barlow Condensed" panose="00000506000000000000" pitchFamily="2" charset="0"/>
      <p:regular r:id="rId10"/>
      <p:bold r:id="rId11"/>
      <p:italic r:id="rId12"/>
      <p:boldItalic r:id="rId13"/>
    </p:embeddedFont>
    <p:embeddedFont>
      <p:font typeface="Barlow Condensed SemiBold" panose="00000706000000000000" pitchFamily="2" charset="0"/>
      <p:regular r:id="rId14"/>
      <p:bold r:id="rId15"/>
      <p:italic r:id="rId16"/>
      <p:boldItalic r:id="rId17"/>
    </p:embeddedFont>
    <p:embeddedFont>
      <p:font typeface="Work Sans Medium"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a872818a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2a872818ab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Think of these forms like a recipe. The W-4, W-2, and 1099s are your </a:t>
            </a:r>
            <a:r>
              <a:rPr lang="en-CA" sz="1100" b="1" i="0" u="none" strike="noStrike" cap="none">
                <a:solidFill>
                  <a:srgbClr val="000000"/>
                </a:solidFill>
                <a:latin typeface="Arial"/>
                <a:ea typeface="Arial"/>
                <a:cs typeface="Arial"/>
                <a:sym typeface="Arial"/>
              </a:rPr>
              <a:t>ingredients</a:t>
            </a:r>
            <a:r>
              <a:rPr lang="en-CA" sz="1100" b="0" i="0" u="none" strike="noStrike" cap="none">
                <a:solidFill>
                  <a:srgbClr val="000000"/>
                </a:solidFill>
                <a:latin typeface="Arial"/>
                <a:ea typeface="Arial"/>
                <a:cs typeface="Arial"/>
                <a:sym typeface="Arial"/>
              </a:rPr>
              <a:t>, and the Form 1040 is the </a:t>
            </a:r>
            <a:r>
              <a:rPr lang="en-CA" sz="1100" b="1" i="0" u="none" strike="noStrike" cap="none">
                <a:solidFill>
                  <a:srgbClr val="000000"/>
                </a:solidFill>
                <a:latin typeface="Arial"/>
                <a:ea typeface="Arial"/>
                <a:cs typeface="Arial"/>
                <a:sym typeface="Arial"/>
              </a:rPr>
              <a:t>final dish</a:t>
            </a:r>
            <a:r>
              <a:rPr lang="en-CA" sz="1100" b="0" i="0" u="none" strike="noStrike" cap="none">
                <a:solidFill>
                  <a:srgbClr val="000000"/>
                </a:solidFill>
                <a:latin typeface="Arial"/>
                <a:ea typeface="Arial"/>
                <a:cs typeface="Arial"/>
                <a:sym typeface="Arial"/>
              </a:rPr>
              <a:t> you serve to the IRS. If you understand your ingredients, you'll have no problem at the end of the year. Knowing what these forms do puts you in control and helps prevent nasty surprises, like an unexpected tax bill.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Before we dive into the details of each tax form, let's look at the big picture. This is the journey your money and your documents take from your first day at a job to the day you file your taxes.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Step 1 is 'Getting Hired.'</a:t>
            </a:r>
            <a:r>
              <a:rPr lang="en-CA" sz="1100" b="0" i="0" u="none" strike="noStrike" cap="none">
                <a:solidFill>
                  <a:srgbClr val="000000"/>
                </a:solidFill>
                <a:latin typeface="Arial"/>
                <a:ea typeface="Arial"/>
                <a:cs typeface="Arial"/>
                <a:sym typeface="Arial"/>
              </a:rPr>
              <a:t> This is Day One. Before you even earn your first dollar, you have to give instructions to your employer or client. For a regular job, that's your </a:t>
            </a:r>
            <a:r>
              <a:rPr lang="en-CA" sz="1100" b="1" i="0" u="none" strike="noStrike" cap="none">
                <a:solidFill>
                  <a:srgbClr val="000000"/>
                </a:solidFill>
                <a:latin typeface="Arial"/>
                <a:ea typeface="Arial"/>
                <a:cs typeface="Arial"/>
                <a:sym typeface="Arial"/>
              </a:rPr>
              <a:t>W-4 form</a:t>
            </a:r>
            <a:r>
              <a:rPr lang="en-CA" sz="1100" b="0" i="0" u="none" strike="noStrike" cap="none">
                <a:solidFill>
                  <a:srgbClr val="000000"/>
                </a:solidFill>
                <a:latin typeface="Arial"/>
                <a:ea typeface="Arial"/>
                <a:cs typeface="Arial"/>
                <a:sym typeface="Arial"/>
              </a:rPr>
              <a:t>, where you tell your employer how much tax to set aside for you. For a freelance gig, it's the </a:t>
            </a:r>
            <a:r>
              <a:rPr lang="en-CA" sz="1100" b="1" i="0" u="none" strike="noStrike" cap="none">
                <a:solidFill>
                  <a:srgbClr val="000000"/>
                </a:solidFill>
                <a:latin typeface="Arial"/>
                <a:ea typeface="Arial"/>
                <a:cs typeface="Arial"/>
                <a:sym typeface="Arial"/>
              </a:rPr>
              <a:t>W-9 form</a:t>
            </a:r>
            <a:r>
              <a:rPr lang="en-CA" sz="1100" b="0" i="0" u="none" strike="noStrike" cap="none">
                <a:solidFill>
                  <a:srgbClr val="000000"/>
                </a:solidFill>
                <a:latin typeface="Arial"/>
                <a:ea typeface="Arial"/>
                <a:cs typeface="Arial"/>
                <a:sym typeface="Arial"/>
              </a:rPr>
              <a:t>, where you give the client your info so they know who to pay. This step is all about </a:t>
            </a:r>
            <a:r>
              <a:rPr lang="en-CA" sz="1100" b="1" i="0" u="none" strike="noStrike" cap="none">
                <a:solidFill>
                  <a:srgbClr val="000000"/>
                </a:solidFill>
                <a:latin typeface="Arial"/>
                <a:ea typeface="Arial"/>
                <a:cs typeface="Arial"/>
                <a:sym typeface="Arial"/>
              </a:rPr>
              <a:t>setting up the rules</a:t>
            </a:r>
            <a:r>
              <a:rPr lang="en-CA" sz="1100" b="0" i="0" u="none" strike="noStrike" cap="none">
                <a:solidFill>
                  <a:srgbClr val="000000"/>
                </a:solidFill>
                <a:latin typeface="Arial"/>
                <a:ea typeface="Arial"/>
                <a:cs typeface="Arial"/>
                <a:sym typeface="Arial"/>
              </a:rPr>
              <a:t>.</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Step 2 is 'Getting Paid.'</a:t>
            </a:r>
            <a:r>
              <a:rPr lang="en-CA" sz="1100" b="0" i="0" u="none" strike="noStrike" cap="none">
                <a:solidFill>
                  <a:srgbClr val="000000"/>
                </a:solidFill>
                <a:latin typeface="Arial"/>
                <a:ea typeface="Arial"/>
                <a:cs typeface="Arial"/>
                <a:sym typeface="Arial"/>
              </a:rPr>
              <a:t> This is the part you see all year long. Every time you get a paycheck, you also get a </a:t>
            </a:r>
            <a:r>
              <a:rPr lang="en-CA" sz="1100" b="1" i="0" u="none" strike="noStrike" cap="none">
                <a:solidFill>
                  <a:srgbClr val="000000"/>
                </a:solidFill>
                <a:latin typeface="Arial"/>
                <a:ea typeface="Arial"/>
                <a:cs typeface="Arial"/>
                <a:sym typeface="Arial"/>
              </a:rPr>
              <a:t>pay stub</a:t>
            </a:r>
            <a:r>
              <a:rPr lang="en-CA" sz="1100" b="0" i="0" u="none" strike="noStrike" cap="none">
                <a:solidFill>
                  <a:srgbClr val="000000"/>
                </a:solidFill>
                <a:latin typeface="Arial"/>
                <a:ea typeface="Arial"/>
                <a:cs typeface="Arial"/>
                <a:sym typeface="Arial"/>
              </a:rPr>
              <a:t>. This is your real-time receipt, showing what you earned and what was taken out. It’s the direct result of the instructions you gave back in Step 1.</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Step 3 is 'Year End.'</a:t>
            </a:r>
            <a:r>
              <a:rPr lang="en-CA" sz="1100" b="0" i="0" u="none" strike="noStrike" cap="none">
                <a:solidFill>
                  <a:srgbClr val="000000"/>
                </a:solidFill>
                <a:latin typeface="Arial"/>
                <a:ea typeface="Arial"/>
                <a:cs typeface="Arial"/>
                <a:sym typeface="Arial"/>
              </a:rPr>
              <a:t> After the calendar flips to a new year, you get a summary of your earnings for the previous year. In January, your employer will send you a </a:t>
            </a:r>
            <a:r>
              <a:rPr lang="en-CA" sz="1100" b="1" i="0" u="none" strike="noStrike" cap="none">
                <a:solidFill>
                  <a:srgbClr val="000000"/>
                </a:solidFill>
                <a:latin typeface="Arial"/>
                <a:ea typeface="Arial"/>
                <a:cs typeface="Arial"/>
                <a:sym typeface="Arial"/>
              </a:rPr>
              <a:t>W-2 form</a:t>
            </a:r>
            <a:r>
              <a:rPr lang="en-CA" sz="1100" b="0" i="0" u="none" strike="noStrike" cap="none">
                <a:solidFill>
                  <a:srgbClr val="000000"/>
                </a:solidFill>
                <a:latin typeface="Arial"/>
                <a:ea typeface="Arial"/>
                <a:cs typeface="Arial"/>
                <a:sym typeface="Arial"/>
              </a:rPr>
              <a:t>, and any clients who paid you will send a </a:t>
            </a:r>
            <a:r>
              <a:rPr lang="en-CA" sz="1100" b="1" i="0" u="none" strike="noStrike" cap="none">
                <a:solidFill>
                  <a:srgbClr val="000000"/>
                </a:solidFill>
                <a:latin typeface="Arial"/>
                <a:ea typeface="Arial"/>
                <a:cs typeface="Arial"/>
                <a:sym typeface="Arial"/>
              </a:rPr>
              <a:t>1099 form</a:t>
            </a:r>
            <a:r>
              <a:rPr lang="en-CA" sz="1100" b="0" i="0" u="none" strike="noStrike" cap="none">
                <a:solidFill>
                  <a:srgbClr val="000000"/>
                </a:solidFill>
                <a:latin typeface="Arial"/>
                <a:ea typeface="Arial"/>
                <a:cs typeface="Arial"/>
                <a:sym typeface="Arial"/>
              </a:rPr>
              <a:t>. </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Step 4 is 'Tax Time.'</a:t>
            </a:r>
            <a:r>
              <a:rPr lang="en-CA" sz="1100" b="0" i="0" u="none" strike="noStrike" cap="none">
                <a:solidFill>
                  <a:srgbClr val="000000"/>
                </a:solidFill>
                <a:latin typeface="Arial"/>
                <a:ea typeface="Arial"/>
                <a:cs typeface="Arial"/>
                <a:sym typeface="Arial"/>
              </a:rPr>
              <a:t> This is the final chapter. You take your summary documents from Step 3—your W-2s and 1099s—and you use them to fill out your tax return, the </a:t>
            </a:r>
            <a:r>
              <a:rPr lang="en-CA" sz="1100" b="1" i="0" u="none" strike="noStrike" cap="none">
                <a:solidFill>
                  <a:srgbClr val="000000"/>
                </a:solidFill>
                <a:latin typeface="Arial"/>
                <a:ea typeface="Arial"/>
                <a:cs typeface="Arial"/>
                <a:sym typeface="Arial"/>
              </a:rPr>
              <a:t>Form 1040</a:t>
            </a:r>
            <a:r>
              <a:rPr lang="en-CA" sz="1100" b="0" i="0" u="none" strike="noStrike" cap="none">
                <a:solidFill>
                  <a:srgbClr val="000000"/>
                </a:solidFill>
                <a:latin typeface="Arial"/>
                <a:ea typeface="Arial"/>
                <a:cs typeface="Arial"/>
                <a:sym typeface="Arial"/>
              </a:rPr>
              <a:t>. This is where you settle with the government and find out if you get a refund or owe more money.</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Link to W-4 Form: https://www.irs.gov/pub/irs-pdf/fw4.pdf </a:t>
            </a:r>
            <a:endParaRPr/>
          </a:p>
          <a:p>
            <a:pPr marL="158750" lvl="0" indent="0" algn="l" rtl="0">
              <a:lnSpc>
                <a:spcPct val="100000"/>
              </a:lnSpc>
              <a:spcBef>
                <a:spcPts val="0"/>
              </a:spcBef>
              <a:spcAft>
                <a:spcPts val="0"/>
              </a:spcAft>
              <a:buSzPts val="1100"/>
              <a:buNone/>
            </a:pPr>
            <a:r>
              <a:rPr lang="en-CA"/>
              <a:t>Link to W-2 Form: https://www.irs.gov/pub/irs-pdf/fw2.pdf </a:t>
            </a:r>
            <a:endParaRPr/>
          </a:p>
          <a:p>
            <a:pPr marL="158750" lvl="0" indent="0" algn="l" rtl="0">
              <a:lnSpc>
                <a:spcPct val="100000"/>
              </a:lnSpc>
              <a:spcBef>
                <a:spcPts val="0"/>
              </a:spcBef>
              <a:spcAft>
                <a:spcPts val="0"/>
              </a:spcAft>
              <a:buSzPts val="1100"/>
              <a:buNone/>
            </a:pPr>
            <a:endParaRPr/>
          </a:p>
          <a:p>
            <a:pPr marL="158750" marR="0" lvl="0" indent="0" algn="l" rtl="0">
              <a:lnSpc>
                <a:spcPct val="100000"/>
              </a:lnSpc>
              <a:spcBef>
                <a:spcPts val="0"/>
              </a:spcBef>
              <a:spcAft>
                <a:spcPts val="0"/>
              </a:spcAft>
              <a:buClr>
                <a:srgbClr val="000000"/>
              </a:buClr>
              <a:buSzPts val="1100"/>
              <a:buFont typeface="Arial"/>
              <a:buNone/>
            </a:pPr>
            <a:r>
              <a:rPr lang="en-CA" sz="1100" b="0" i="0" u="none" strike="noStrike" cap="none">
                <a:solidFill>
                  <a:srgbClr val="000000"/>
                </a:solidFill>
                <a:latin typeface="Arial"/>
                <a:ea typeface="Arial"/>
                <a:cs typeface="Arial"/>
                <a:sym typeface="Arial"/>
              </a:rPr>
              <a:t>If you're a regular </a:t>
            </a:r>
            <a:r>
              <a:rPr lang="en-CA" sz="1100" b="1" i="0" u="none" strike="noStrike" cap="none">
                <a:solidFill>
                  <a:srgbClr val="000000"/>
                </a:solidFill>
                <a:latin typeface="Arial"/>
                <a:ea typeface="Arial"/>
                <a:cs typeface="Arial"/>
                <a:sym typeface="Arial"/>
              </a:rPr>
              <a:t>employee</a:t>
            </a:r>
            <a:r>
              <a:rPr lang="en-CA" sz="1100" b="0" i="0" u="none" strike="noStrike" cap="none">
                <a:solidFill>
                  <a:srgbClr val="000000"/>
                </a:solidFill>
                <a:latin typeface="Arial"/>
                <a:ea typeface="Arial"/>
                <a:cs typeface="Arial"/>
                <a:sym typeface="Arial"/>
              </a:rPr>
              <a:t>, you fill out a </a:t>
            </a:r>
            <a:r>
              <a:rPr lang="en-CA" sz="1100" b="1" i="0" u="none" strike="noStrike" cap="none">
                <a:solidFill>
                  <a:srgbClr val="000000"/>
                </a:solidFill>
                <a:latin typeface="Arial"/>
                <a:ea typeface="Arial"/>
                <a:cs typeface="Arial"/>
                <a:sym typeface="Arial"/>
              </a:rPr>
              <a:t>W-4</a:t>
            </a:r>
            <a:r>
              <a:rPr lang="en-CA" sz="1100" b="0" i="0" u="none" strike="noStrike" cap="none">
                <a:solidFill>
                  <a:srgbClr val="000000"/>
                </a:solidFill>
                <a:latin typeface="Arial"/>
                <a:ea typeface="Arial"/>
                <a:cs typeface="Arial"/>
                <a:sym typeface="Arial"/>
              </a:rPr>
              <a:t> to tell your boss how much tax to take out of your pay. This will also include details of your filing status (e.g., single, married filing jointly, head of household), you can claim children and other dependents to reduce withholding.</a:t>
            </a:r>
            <a:endParaRPr sz="1100" b="0"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CA" sz="1100" b="0" i="0" u="none" strike="noStrike" cap="none">
                <a:solidFill>
                  <a:srgbClr val="000000"/>
                </a:solidFill>
                <a:latin typeface="Arial"/>
                <a:ea typeface="Arial"/>
                <a:cs typeface="Arial"/>
                <a:sym typeface="Arial"/>
              </a:rPr>
              <a:t>Next, you have your </a:t>
            </a:r>
            <a:r>
              <a:rPr lang="en-CA" sz="1100" b="1" i="0" u="none" strike="noStrike" cap="none">
                <a:solidFill>
                  <a:srgbClr val="000000"/>
                </a:solidFill>
                <a:latin typeface="Arial"/>
                <a:ea typeface="Arial"/>
                <a:cs typeface="Arial"/>
                <a:sym typeface="Arial"/>
              </a:rPr>
              <a:t>'year-end receipt'</a:t>
            </a:r>
            <a:r>
              <a:rPr lang="en-CA" sz="1100" b="0" i="0" u="none" strike="noStrike" cap="none">
                <a:solidFill>
                  <a:srgbClr val="000000"/>
                </a:solidFill>
                <a:latin typeface="Arial"/>
                <a:ea typeface="Arial"/>
                <a:cs typeface="Arial"/>
                <a:sym typeface="Arial"/>
              </a:rPr>
              <a:t>. As an </a:t>
            </a:r>
            <a:r>
              <a:rPr lang="en-CA" sz="1100" b="1" i="0" u="none" strike="noStrike" cap="none">
                <a:solidFill>
                  <a:srgbClr val="000000"/>
                </a:solidFill>
                <a:latin typeface="Arial"/>
                <a:ea typeface="Arial"/>
                <a:cs typeface="Arial"/>
                <a:sym typeface="Arial"/>
              </a:rPr>
              <a:t>employee</a:t>
            </a:r>
            <a:r>
              <a:rPr lang="en-CA" sz="1100" b="0" i="0" u="none" strike="noStrike" cap="none">
                <a:solidFill>
                  <a:srgbClr val="000000"/>
                </a:solidFill>
                <a:latin typeface="Arial"/>
                <a:ea typeface="Arial"/>
                <a:cs typeface="Arial"/>
                <a:sym typeface="Arial"/>
              </a:rPr>
              <a:t>, you get a </a:t>
            </a:r>
            <a:r>
              <a:rPr lang="en-CA" sz="1100" b="1" i="0" u="none" strike="noStrike" cap="none">
                <a:solidFill>
                  <a:srgbClr val="000000"/>
                </a:solidFill>
                <a:latin typeface="Arial"/>
                <a:ea typeface="Arial"/>
                <a:cs typeface="Arial"/>
                <a:sym typeface="Arial"/>
              </a:rPr>
              <a:t>W-2</a:t>
            </a:r>
            <a:r>
              <a:rPr lang="en-CA" sz="1100" b="0" i="0" u="none" strike="noStrike" cap="none">
                <a:solidFill>
                  <a:srgbClr val="000000"/>
                </a:solidFill>
                <a:latin typeface="Arial"/>
                <a:ea typeface="Arial"/>
                <a:cs typeface="Arial"/>
                <a:sym typeface="Arial"/>
              </a:rPr>
              <a:t> that summarizes everything you earned and all the taxes you already paid.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Link to W9-Form: https://www.irs.gov/pub/irs-pdf/fw9.pdf</a:t>
            </a:r>
            <a:endParaRPr/>
          </a:p>
          <a:p>
            <a:pPr marL="158750" lvl="0" indent="0" algn="l" rtl="0">
              <a:lnSpc>
                <a:spcPct val="100000"/>
              </a:lnSpc>
              <a:spcBef>
                <a:spcPts val="0"/>
              </a:spcBef>
              <a:spcAft>
                <a:spcPts val="0"/>
              </a:spcAft>
              <a:buSzPts val="1100"/>
              <a:buNone/>
            </a:pPr>
            <a:r>
              <a:rPr lang="en-CA"/>
              <a:t>Link to 1099-NEC: https://www.irs.gov/pub/irs-pdf/f1099nec.pdf</a:t>
            </a:r>
            <a:endParaRPr/>
          </a:p>
          <a:p>
            <a:pPr marL="158750" lvl="0" indent="0" algn="l" rtl="0">
              <a:lnSpc>
                <a:spcPct val="100000"/>
              </a:lnSpc>
              <a:spcBef>
                <a:spcPts val="0"/>
              </a:spcBef>
              <a:spcAft>
                <a:spcPts val="0"/>
              </a:spcAft>
              <a:buSzPts val="1100"/>
              <a:buNone/>
            </a:pPr>
            <a:endParaRPr/>
          </a:p>
          <a:p>
            <a:pPr marL="158750" marR="0" lvl="0" indent="0" algn="l" rtl="0">
              <a:lnSpc>
                <a:spcPct val="100000"/>
              </a:lnSpc>
              <a:spcBef>
                <a:spcPts val="0"/>
              </a:spcBef>
              <a:spcAft>
                <a:spcPts val="0"/>
              </a:spcAft>
              <a:buClr>
                <a:srgbClr val="000000"/>
              </a:buClr>
              <a:buSzPts val="1100"/>
              <a:buFont typeface="Arial"/>
              <a:buNone/>
            </a:pPr>
            <a:r>
              <a:rPr lang="en-CA" sz="1100" b="0" i="0" u="none" strike="noStrike" cap="none">
                <a:solidFill>
                  <a:srgbClr val="000000"/>
                </a:solidFill>
                <a:latin typeface="Arial"/>
                <a:ea typeface="Arial"/>
                <a:cs typeface="Arial"/>
                <a:sym typeface="Arial"/>
              </a:rPr>
              <a:t>If you're a </a:t>
            </a:r>
            <a:r>
              <a:rPr lang="en-CA" sz="1100" b="1" i="0" u="none" strike="noStrike" cap="none">
                <a:solidFill>
                  <a:srgbClr val="000000"/>
                </a:solidFill>
                <a:latin typeface="Arial"/>
                <a:ea typeface="Arial"/>
                <a:cs typeface="Arial"/>
                <a:sym typeface="Arial"/>
              </a:rPr>
              <a:t>contractor</a:t>
            </a:r>
            <a:r>
              <a:rPr lang="en-CA" sz="1100" b="0" i="0" u="none" strike="noStrike" cap="none">
                <a:solidFill>
                  <a:srgbClr val="000000"/>
                </a:solidFill>
                <a:latin typeface="Arial"/>
                <a:ea typeface="Arial"/>
                <a:cs typeface="Arial"/>
                <a:sym typeface="Arial"/>
              </a:rPr>
              <a:t> or freelancer, you give your client a </a:t>
            </a:r>
            <a:r>
              <a:rPr lang="en-CA" sz="1100" b="1" i="0" u="none" strike="noStrike" cap="none">
                <a:solidFill>
                  <a:srgbClr val="000000"/>
                </a:solidFill>
                <a:latin typeface="Arial"/>
                <a:ea typeface="Arial"/>
                <a:cs typeface="Arial"/>
                <a:sym typeface="Arial"/>
              </a:rPr>
              <a:t>W-9</a:t>
            </a:r>
            <a:r>
              <a:rPr lang="en-CA" sz="1100" b="0" i="0" u="none" strike="noStrike" cap="none">
                <a:solidFill>
                  <a:srgbClr val="000000"/>
                </a:solidFill>
                <a:latin typeface="Arial"/>
                <a:ea typeface="Arial"/>
                <a:cs typeface="Arial"/>
                <a:sym typeface="Arial"/>
              </a:rPr>
              <a:t> so they have your info to pay you. As a </a:t>
            </a:r>
            <a:r>
              <a:rPr lang="en-CA" sz="1100" b="1" i="0" u="none" strike="noStrike" cap="none">
                <a:solidFill>
                  <a:srgbClr val="000000"/>
                </a:solidFill>
                <a:latin typeface="Arial"/>
                <a:ea typeface="Arial"/>
                <a:cs typeface="Arial"/>
                <a:sym typeface="Arial"/>
              </a:rPr>
              <a:t>contractor</a:t>
            </a:r>
            <a:r>
              <a:rPr lang="en-CA" sz="1100" b="0" i="0" u="none" strike="noStrike" cap="none">
                <a:solidFill>
                  <a:srgbClr val="000000"/>
                </a:solidFill>
                <a:latin typeface="Arial"/>
                <a:ea typeface="Arial"/>
                <a:cs typeface="Arial"/>
                <a:sym typeface="Arial"/>
              </a:rPr>
              <a:t>, you get a </a:t>
            </a:r>
            <a:r>
              <a:rPr lang="en-CA" sz="1100" b="1" i="0" u="none" strike="noStrike" cap="none">
                <a:solidFill>
                  <a:srgbClr val="000000"/>
                </a:solidFill>
                <a:latin typeface="Arial"/>
                <a:ea typeface="Arial"/>
                <a:cs typeface="Arial"/>
                <a:sym typeface="Arial"/>
              </a:rPr>
              <a:t>1099-NEC</a:t>
            </a:r>
            <a:r>
              <a:rPr lang="en-CA" sz="1100" b="0" i="0" u="none" strike="noStrike" cap="none">
                <a:solidFill>
                  <a:srgbClr val="000000"/>
                </a:solidFill>
                <a:latin typeface="Arial"/>
                <a:ea typeface="Arial"/>
                <a:cs typeface="Arial"/>
                <a:sym typeface="Arial"/>
              </a:rPr>
              <a:t> in January showing what you were paid the previous year. No taxes are taken out of that 1099 income.</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Link to 1040 Form: https://www.irs.gov/pub/irs-pdf/f1040.pdf</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Form 1040 is the standard document that all U.S. individuals use to file their annual federal income tax return. On this form, you report your total income for the year from all sources, such as wages, investments, and self-employment.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It is also used to apply deductions and credits, which lower the amount of your income subject to tax. The final calculation on the form determines if you will receive a tax refund or if you owe an additional balance. This form must be filed with the IRS by the annual tax deadline, typically April 15th.</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Think of it like this:</a:t>
            </a:r>
            <a:endParaRPr/>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a:t>The W-4 and W-9 are for setup – telling people how to pay you.</a:t>
            </a:r>
            <a:endParaRPr/>
          </a:p>
          <a:p>
            <a:pPr marL="457200" lvl="0" indent="-298450" algn="l" rtl="0">
              <a:lnSpc>
                <a:spcPct val="100000"/>
              </a:lnSpc>
              <a:spcBef>
                <a:spcPts val="0"/>
              </a:spcBef>
              <a:spcAft>
                <a:spcPts val="0"/>
              </a:spcAft>
              <a:buSzPts val="1100"/>
              <a:buChar char="●"/>
            </a:pPr>
            <a:r>
              <a:rPr lang="en-CA"/>
              <a:t>The W-2 and 1099 are your summaries – showing what you earned over the year.</a:t>
            </a:r>
            <a:endParaRPr/>
          </a:p>
          <a:p>
            <a:pPr marL="457200" lvl="0" indent="-298450" algn="l" rtl="0">
              <a:lnSpc>
                <a:spcPct val="100000"/>
              </a:lnSpc>
              <a:spcBef>
                <a:spcPts val="0"/>
              </a:spcBef>
              <a:spcAft>
                <a:spcPts val="0"/>
              </a:spcAft>
              <a:buSzPts val="1100"/>
              <a:buChar char="●"/>
            </a:pPr>
            <a:r>
              <a:rPr lang="en-CA"/>
              <a:t>And the 1040 is your final report – where you put everything together for the government.</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2"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4" name="Google Shape;14;p2"/>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8" name="Google Shape;18;p2"/>
          <p:cNvSpPr>
            <a:spLocks noGrp="1"/>
          </p:cNvSpPr>
          <p:nvPr>
            <p:ph type="pic" idx="2"/>
          </p:nvPr>
        </p:nvSpPr>
        <p:spPr>
          <a:xfrm>
            <a:off x="7613650" y="1122363"/>
            <a:ext cx="3740150" cy="4459288"/>
          </a:xfrm>
          <a:prstGeom prst="rect">
            <a:avLst/>
          </a:prstGeom>
          <a:noFill/>
          <a:ln>
            <a:noFill/>
          </a:ln>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3"/>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3"/>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28" name="Google Shape;28;p3"/>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35" name="Google Shape;35;p4"/>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 name="Google Shape;36;p4"/>
          <p:cNvPicPr preferRelativeResize="0"/>
          <p:nvPr/>
        </p:nvPicPr>
        <p:blipFill rotWithShape="1">
          <a:blip r:embed="rId2" cstate="screen">
            <a:alphaModFix amt="20000"/>
            <a:extLst>
              <a:ext uri="{28A0092B-C50C-407E-A947-70E740481C1C}">
                <a14:useLocalDpi xmlns:a14="http://schemas.microsoft.com/office/drawing/2010/main"/>
              </a:ext>
            </a:extLst>
          </a:blip>
          <a:srcRect/>
          <a:stretch/>
        </p:blipFill>
        <p:spPr>
          <a:xfrm>
            <a:off x="-104983" y="3359298"/>
            <a:ext cx="12296983" cy="22927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5"/>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44" name="Google Shape;44;p5"/>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5"/>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5"/>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5"/>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9"/>
        <p:cNvGrpSpPr/>
        <p:nvPr/>
      </p:nvGrpSpPr>
      <p:grpSpPr>
        <a:xfrm>
          <a:off x="0" y="0"/>
          <a:ext cx="0" cy="0"/>
          <a:chOff x="0" y="0"/>
          <a:chExt cx="0" cy="0"/>
        </a:xfrm>
      </p:grpSpPr>
      <p:sp>
        <p:nvSpPr>
          <p:cNvPr id="50" name="Google Shape;5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53" name="Google Shape;53;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1999" cy="3901440"/>
          </a:xfrm>
          <a:prstGeom prst="rect">
            <a:avLst/>
          </a:prstGeom>
          <a:noFill/>
          <a:ln>
            <a:noFill/>
          </a:ln>
        </p:spPr>
      </p:pic>
      <p:sp>
        <p:nvSpPr>
          <p:cNvPr id="54" name="Google Shape;54;p6"/>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56" name="Google Shape;56;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556" y="1115684"/>
            <a:ext cx="12369716" cy="511671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pic>
        <p:nvPicPr>
          <p:cNvPr id="58" name="Google Shape;58;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672530" y="0"/>
            <a:ext cx="7237419" cy="6858000"/>
          </a:xfrm>
          <a:prstGeom prst="rect">
            <a:avLst/>
          </a:prstGeom>
          <a:noFill/>
          <a:ln>
            <a:noFill/>
          </a:ln>
        </p:spPr>
      </p:pic>
      <p:sp>
        <p:nvSpPr>
          <p:cNvPr id="59" name="Google Shape;59;p7"/>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64"/>
        <p:cNvGrpSpPr/>
        <p:nvPr/>
      </p:nvGrpSpPr>
      <p:grpSpPr>
        <a:xfrm>
          <a:off x="0" y="0"/>
          <a:ext cx="0" cy="0"/>
          <a:chOff x="0" y="0"/>
          <a:chExt cx="0" cy="0"/>
        </a:xfrm>
      </p:grpSpPr>
      <p:sp>
        <p:nvSpPr>
          <p:cNvPr id="65" name="Google Shape;65;p8"/>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66" name="Google Shape;6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69" name="Google Shape;69;p8"/>
          <p:cNvSpPr>
            <a:spLocks noGrp="1"/>
          </p:cNvSpPr>
          <p:nvPr>
            <p:ph type="pic" idx="2"/>
          </p:nvPr>
        </p:nvSpPr>
        <p:spPr>
          <a:xfrm>
            <a:off x="1229361" y="2724785"/>
            <a:ext cx="3677919" cy="2883535"/>
          </a:xfrm>
          <a:prstGeom prst="rect">
            <a:avLst/>
          </a:prstGeom>
          <a:noFill/>
          <a:ln>
            <a:noFill/>
          </a:ln>
        </p:spPr>
      </p:sp>
      <p:pic>
        <p:nvPicPr>
          <p:cNvPr id="70" name="Google Shape;70;p8" descr="A group of gold coins&#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rot="-640136">
            <a:off x="10322262" y="626811"/>
            <a:ext cx="1548211" cy="2100262"/>
          </a:xfrm>
          <a:prstGeom prst="rect">
            <a:avLst/>
          </a:prstGeom>
          <a:noFill/>
          <a:ln>
            <a:noFill/>
          </a:ln>
        </p:spPr>
      </p:pic>
      <p:sp>
        <p:nvSpPr>
          <p:cNvPr id="71" name="Google Shape;71;p8"/>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8"/>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11" name="Google Shape;11;p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996127" y="6356350"/>
            <a:ext cx="2199745" cy="3225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9"/>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Essential Tax Forms</a:t>
            </a:r>
            <a:endParaRPr/>
          </a:p>
        </p:txBody>
      </p:sp>
      <p:sp>
        <p:nvSpPr>
          <p:cNvPr id="78" name="Google Shape;78;p9"/>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600"/>
              <a:buNone/>
            </a:pPr>
            <a:r>
              <a:rPr lang="en-CA"/>
              <a:t>A Guide for Employees and Contractors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468F4"/>
              </a:buClr>
              <a:buSzPts val="5400"/>
              <a:buFont typeface="Barlow Condensed"/>
              <a:buNone/>
            </a:pPr>
            <a:r>
              <a:rPr lang="en-CA"/>
              <a:t>Key Tax Forms</a:t>
            </a:r>
            <a:endParaRPr/>
          </a:p>
        </p:txBody>
      </p:sp>
      <p:sp>
        <p:nvSpPr>
          <p:cNvPr id="84" name="Google Shape;84;p10"/>
          <p:cNvSpPr txBox="1">
            <a:spLocks noGrp="1"/>
          </p:cNvSpPr>
          <p:nvPr>
            <p:ph type="body" idx="1"/>
          </p:nvPr>
        </p:nvSpPr>
        <p:spPr>
          <a:xfrm>
            <a:off x="1048454" y="2327839"/>
            <a:ext cx="4617055" cy="2932318"/>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Clr>
                <a:srgbClr val="464669"/>
              </a:buClr>
              <a:buSzPts val="3000"/>
              <a:buFont typeface="Work Sans Medium"/>
              <a:buChar char="•"/>
            </a:pPr>
            <a:r>
              <a:rPr lang="en-CA"/>
              <a:t>From getting hired to filing taxes, your entire financial year is tracked on just a handful of forms.</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Understanding them is the key to getting paid correctly and avoiding surprises at tax time.</a:t>
            </a:r>
            <a:endParaRPr/>
          </a:p>
        </p:txBody>
      </p:sp>
      <p:sp>
        <p:nvSpPr>
          <p:cNvPr id="85" name="Google Shape;85;p10"/>
          <p:cNvSpPr txBox="1">
            <a:spLocks noGrp="1"/>
          </p:cNvSpPr>
          <p:nvPr>
            <p:ph type="body" idx="2"/>
          </p:nvPr>
        </p:nvSpPr>
        <p:spPr>
          <a:xfrm>
            <a:off x="6441875" y="2327850"/>
            <a:ext cx="4778100" cy="3790800"/>
          </a:xfrm>
          <a:prstGeom prst="rect">
            <a:avLst/>
          </a:prstGeom>
          <a:noFill/>
          <a:ln>
            <a:noFill/>
          </a:ln>
        </p:spPr>
        <p:txBody>
          <a:bodyPr spcFirstLastPara="1" wrap="square" lIns="91425" tIns="45700" rIns="91425" bIns="45700" anchor="t" anchorCtr="0">
            <a:normAutofit fontScale="77500" lnSpcReduction="20000"/>
          </a:bodyPr>
          <a:lstStyle/>
          <a:p>
            <a:pPr marL="38100" lvl="0" indent="0" algn="l" rtl="0">
              <a:lnSpc>
                <a:spcPct val="100000"/>
              </a:lnSpc>
              <a:spcBef>
                <a:spcPts val="1000"/>
              </a:spcBef>
              <a:spcAft>
                <a:spcPts val="0"/>
              </a:spcAft>
              <a:buSzPct val="176470"/>
              <a:buNone/>
            </a:pPr>
            <a:r>
              <a:rPr lang="en-CA">
                <a:solidFill>
                  <a:srgbClr val="6468F4"/>
                </a:solidFill>
              </a:rPr>
              <a:t>For Employees:</a:t>
            </a:r>
            <a:endParaRPr/>
          </a:p>
          <a:p>
            <a:pPr marL="457200" lvl="0" indent="-402291" algn="l" rtl="0">
              <a:lnSpc>
                <a:spcPct val="100000"/>
              </a:lnSpc>
              <a:spcBef>
                <a:spcPts val="1000"/>
              </a:spcBef>
              <a:spcAft>
                <a:spcPts val="0"/>
              </a:spcAft>
              <a:buClr>
                <a:srgbClr val="464669"/>
              </a:buClr>
              <a:buSzPct val="176470"/>
              <a:buFont typeface="Work Sans Medium"/>
              <a:buChar char="•"/>
            </a:pPr>
            <a:r>
              <a:rPr lang="en-CA">
                <a:solidFill>
                  <a:srgbClr val="89D56C"/>
                </a:solidFill>
              </a:rPr>
              <a:t>W-4 Form</a:t>
            </a:r>
            <a:r>
              <a:rPr lang="en-CA"/>
              <a:t>: You fill this out when hired.</a:t>
            </a:r>
            <a:endParaRPr/>
          </a:p>
          <a:p>
            <a:pPr marL="457200" lvl="0" indent="-402291" algn="l" rtl="0">
              <a:lnSpc>
                <a:spcPct val="100000"/>
              </a:lnSpc>
              <a:spcBef>
                <a:spcPts val="1000"/>
              </a:spcBef>
              <a:spcAft>
                <a:spcPts val="0"/>
              </a:spcAft>
              <a:buClr>
                <a:srgbClr val="464669"/>
              </a:buClr>
              <a:buSzPct val="176470"/>
              <a:buFont typeface="Work Sans Medium"/>
              <a:buChar char="•"/>
            </a:pPr>
            <a:r>
              <a:rPr lang="en-CA">
                <a:solidFill>
                  <a:srgbClr val="89D56C"/>
                </a:solidFill>
              </a:rPr>
              <a:t>W-2 Form</a:t>
            </a:r>
            <a:r>
              <a:rPr lang="en-CA"/>
              <a:t>: Your annual earnings summary.</a:t>
            </a:r>
            <a:endParaRPr/>
          </a:p>
          <a:p>
            <a:pPr marL="38100" lvl="0" indent="0" algn="l" rtl="0">
              <a:lnSpc>
                <a:spcPct val="100000"/>
              </a:lnSpc>
              <a:spcBef>
                <a:spcPts val="1000"/>
              </a:spcBef>
              <a:spcAft>
                <a:spcPts val="0"/>
              </a:spcAft>
              <a:buSzPct val="176470"/>
              <a:buNone/>
            </a:pPr>
            <a:r>
              <a:rPr lang="en-CA">
                <a:solidFill>
                  <a:srgbClr val="6468F4"/>
                </a:solidFill>
              </a:rPr>
              <a:t>For Contractors/Gig Workers</a:t>
            </a:r>
            <a:endParaRPr/>
          </a:p>
          <a:p>
            <a:pPr marL="457200" lvl="0" indent="-402291" algn="l" rtl="0">
              <a:lnSpc>
                <a:spcPct val="100000"/>
              </a:lnSpc>
              <a:spcBef>
                <a:spcPts val="1000"/>
              </a:spcBef>
              <a:spcAft>
                <a:spcPts val="0"/>
              </a:spcAft>
              <a:buClr>
                <a:srgbClr val="464669"/>
              </a:buClr>
              <a:buSzPct val="176470"/>
              <a:buFont typeface="Work Sans Medium"/>
              <a:buChar char="•"/>
            </a:pPr>
            <a:r>
              <a:rPr lang="en-CA">
                <a:solidFill>
                  <a:srgbClr val="89D56C"/>
                </a:solidFill>
              </a:rPr>
              <a:t>W-9 Form</a:t>
            </a:r>
            <a:r>
              <a:rPr lang="en-CA"/>
              <a:t>: You provide this to clients to get paid.</a:t>
            </a:r>
            <a:endParaRPr/>
          </a:p>
          <a:p>
            <a:pPr marL="457200" lvl="0" indent="-402291" algn="l" rtl="0">
              <a:lnSpc>
                <a:spcPct val="100000"/>
              </a:lnSpc>
              <a:spcBef>
                <a:spcPts val="1000"/>
              </a:spcBef>
              <a:spcAft>
                <a:spcPts val="0"/>
              </a:spcAft>
              <a:buClr>
                <a:srgbClr val="464669"/>
              </a:buClr>
              <a:buSzPct val="176470"/>
              <a:buFont typeface="Work Sans Medium"/>
              <a:buChar char="•"/>
            </a:pPr>
            <a:r>
              <a:rPr lang="en-CA">
                <a:solidFill>
                  <a:srgbClr val="89D56C"/>
                </a:solidFill>
              </a:rPr>
              <a:t>1099-NEC Form</a:t>
            </a:r>
            <a:r>
              <a:rPr lang="en-CA"/>
              <a:t>: Your annual contractor earnings.</a:t>
            </a:r>
            <a:endParaRPr/>
          </a:p>
          <a:p>
            <a:pPr marL="38100" lvl="0" indent="0" algn="l" rtl="0">
              <a:lnSpc>
                <a:spcPct val="100000"/>
              </a:lnSpc>
              <a:spcBef>
                <a:spcPts val="1000"/>
              </a:spcBef>
              <a:spcAft>
                <a:spcPts val="0"/>
              </a:spcAft>
              <a:buSzPct val="176470"/>
              <a:buNone/>
            </a:pPr>
            <a:r>
              <a:rPr lang="en-CA">
                <a:solidFill>
                  <a:srgbClr val="6468F4"/>
                </a:solidFill>
              </a:rPr>
              <a:t>For Everyone</a:t>
            </a:r>
            <a:endParaRPr/>
          </a:p>
          <a:p>
            <a:pPr marL="457200" lvl="0" indent="-402291" algn="l" rtl="0">
              <a:lnSpc>
                <a:spcPct val="100000"/>
              </a:lnSpc>
              <a:spcBef>
                <a:spcPts val="1000"/>
              </a:spcBef>
              <a:spcAft>
                <a:spcPts val="0"/>
              </a:spcAft>
              <a:buClr>
                <a:srgbClr val="464669"/>
              </a:buClr>
              <a:buSzPct val="176470"/>
              <a:buFont typeface="Work Sans Medium"/>
              <a:buChar char="•"/>
            </a:pPr>
            <a:r>
              <a:rPr lang="en-CA">
                <a:solidFill>
                  <a:srgbClr val="89D56C"/>
                </a:solidFill>
              </a:rPr>
              <a:t>Form 1040</a:t>
            </a:r>
            <a:r>
              <a:rPr lang="en-CA"/>
              <a:t>: The final tax return you file with the IRS.</a:t>
            </a:r>
            <a:endParaRPr/>
          </a:p>
        </p:txBody>
      </p:sp>
      <p:sp>
        <p:nvSpPr>
          <p:cNvPr id="86" name="Google Shape;86;p10"/>
          <p:cNvSpPr txBox="1"/>
          <p:nvPr/>
        </p:nvSpPr>
        <p:spPr>
          <a:xfrm>
            <a:off x="1976675" y="1775263"/>
            <a:ext cx="2760600" cy="468000"/>
          </a:xfrm>
          <a:prstGeom prst="rect">
            <a:avLst/>
          </a:prstGeom>
          <a:noFill/>
          <a:ln>
            <a:noFill/>
          </a:ln>
        </p:spPr>
        <p:txBody>
          <a:bodyPr spcFirstLastPara="1" wrap="square" lIns="91425" tIns="45700" rIns="91425" bIns="45700" anchor="t" anchorCtr="0">
            <a:noAutofit/>
          </a:bodyPr>
          <a:lstStyle/>
          <a:p>
            <a:pPr marL="38100" marR="0" lvl="0" indent="0" algn="ctr" rtl="0">
              <a:lnSpc>
                <a:spcPct val="100000"/>
              </a:lnSpc>
              <a:spcBef>
                <a:spcPts val="1000"/>
              </a:spcBef>
              <a:spcAft>
                <a:spcPts val="0"/>
              </a:spcAft>
              <a:buClr>
                <a:srgbClr val="464669"/>
              </a:buClr>
              <a:buSzPts val="3000"/>
              <a:buFont typeface="Work Sans Medium"/>
              <a:buNone/>
            </a:pPr>
            <a:r>
              <a:rPr lang="en-CA" sz="2800" b="0" i="0" u="none" strike="noStrike" cap="none">
                <a:solidFill>
                  <a:srgbClr val="464669"/>
                </a:solidFill>
                <a:latin typeface="Barlow Condensed SemiBold"/>
                <a:ea typeface="Barlow Condensed SemiBold"/>
                <a:cs typeface="Barlow Condensed SemiBold"/>
                <a:sym typeface="Barlow Condensed SemiBold"/>
              </a:rPr>
              <a:t>Why It Matters</a:t>
            </a:r>
            <a:endParaRPr/>
          </a:p>
        </p:txBody>
      </p:sp>
      <p:sp>
        <p:nvSpPr>
          <p:cNvPr id="87" name="Google Shape;87;p10"/>
          <p:cNvSpPr txBox="1"/>
          <p:nvPr/>
        </p:nvSpPr>
        <p:spPr>
          <a:xfrm>
            <a:off x="7450633" y="1775263"/>
            <a:ext cx="2760600" cy="468000"/>
          </a:xfrm>
          <a:prstGeom prst="rect">
            <a:avLst/>
          </a:prstGeom>
          <a:noFill/>
          <a:ln>
            <a:noFill/>
          </a:ln>
        </p:spPr>
        <p:txBody>
          <a:bodyPr spcFirstLastPara="1" wrap="square" lIns="91425" tIns="45700" rIns="91425" bIns="45700" anchor="t" anchorCtr="0">
            <a:noAutofit/>
          </a:bodyPr>
          <a:lstStyle/>
          <a:p>
            <a:pPr marL="38100" marR="0" lvl="0" indent="0" algn="ctr" rtl="0">
              <a:lnSpc>
                <a:spcPct val="100000"/>
              </a:lnSpc>
              <a:spcBef>
                <a:spcPts val="1000"/>
              </a:spcBef>
              <a:spcAft>
                <a:spcPts val="0"/>
              </a:spcAft>
              <a:buClr>
                <a:srgbClr val="464669"/>
              </a:buClr>
              <a:buSzPts val="3000"/>
              <a:buFont typeface="Work Sans Medium"/>
              <a:buNone/>
            </a:pPr>
            <a:r>
              <a:rPr lang="en-CA" sz="2800" b="0" i="0" u="none" strike="noStrike" cap="none">
                <a:solidFill>
                  <a:srgbClr val="464669"/>
                </a:solidFill>
                <a:latin typeface="Barlow Condensed SemiBold"/>
                <a:ea typeface="Barlow Condensed SemiBold"/>
                <a:cs typeface="Barlow Condensed SemiBold"/>
                <a:sym typeface="Barlow Condensed SemiBold"/>
              </a:rPr>
              <a:t>What They Are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The Lifecycle of Your Tax Documents</a:t>
            </a:r>
            <a:endParaRPr/>
          </a:p>
        </p:txBody>
      </p:sp>
      <p:sp>
        <p:nvSpPr>
          <p:cNvPr id="93" name="Google Shape;93;p11"/>
          <p:cNvSpPr txBox="1">
            <a:spLocks noGrp="1"/>
          </p:cNvSpPr>
          <p:nvPr>
            <p:ph type="body" idx="1"/>
          </p:nvPr>
        </p:nvSpPr>
        <p:spPr>
          <a:xfrm>
            <a:off x="838200" y="1747960"/>
            <a:ext cx="10515600" cy="3362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4200"/>
              <a:buNone/>
            </a:pPr>
            <a:r>
              <a:rPr lang="en-CA" b="1">
                <a:solidFill>
                  <a:srgbClr val="6468F4"/>
                </a:solidFill>
              </a:rPr>
              <a:t>Step 1. </a:t>
            </a:r>
            <a:r>
              <a:rPr lang="en-CA" b="1"/>
              <a:t>Getting Hired: </a:t>
            </a:r>
            <a:r>
              <a:rPr lang="en-CA"/>
              <a:t>You tell your employer how to pay you.</a:t>
            </a:r>
            <a:r>
              <a:rPr lang="en-CA" b="1"/>
              <a:t> </a:t>
            </a:r>
            <a:r>
              <a:rPr lang="en-CA" sz="1900" i="1"/>
              <a:t>(W-4 form &amp; W-9 form) </a:t>
            </a:r>
            <a:endParaRPr sz="1900"/>
          </a:p>
          <a:p>
            <a:pPr marL="0" lvl="0" indent="0" algn="l" rtl="0">
              <a:lnSpc>
                <a:spcPct val="100000"/>
              </a:lnSpc>
              <a:spcBef>
                <a:spcPts val="1000"/>
              </a:spcBef>
              <a:spcAft>
                <a:spcPts val="0"/>
              </a:spcAft>
              <a:buSzPts val="4200"/>
              <a:buNone/>
            </a:pPr>
            <a:r>
              <a:rPr lang="en-CA" b="1">
                <a:solidFill>
                  <a:srgbClr val="6468F4"/>
                </a:solidFill>
              </a:rPr>
              <a:t>Step 2. </a:t>
            </a:r>
            <a:r>
              <a:rPr lang="en-CA" b="1"/>
              <a:t>Getting Paid</a:t>
            </a:r>
            <a:r>
              <a:rPr lang="en-CA"/>
              <a:t>: You receive your earnings. </a:t>
            </a:r>
            <a:r>
              <a:rPr lang="en-CA" sz="1900" i="1"/>
              <a:t>(Pay Stub) </a:t>
            </a:r>
            <a:endParaRPr sz="1900"/>
          </a:p>
          <a:p>
            <a:pPr marL="0" lvl="0" indent="0" algn="l" rtl="0">
              <a:lnSpc>
                <a:spcPct val="100000"/>
              </a:lnSpc>
              <a:spcBef>
                <a:spcPts val="1000"/>
              </a:spcBef>
              <a:spcAft>
                <a:spcPts val="0"/>
              </a:spcAft>
              <a:buSzPts val="4200"/>
              <a:buNone/>
            </a:pPr>
            <a:r>
              <a:rPr lang="en-CA" b="1">
                <a:solidFill>
                  <a:srgbClr val="6468F4"/>
                </a:solidFill>
              </a:rPr>
              <a:t>Step 3. </a:t>
            </a:r>
            <a:r>
              <a:rPr lang="en-CA" b="1"/>
              <a:t>Year End</a:t>
            </a:r>
            <a:r>
              <a:rPr lang="en-CA"/>
              <a:t>: You receive a summary of your earnings. </a:t>
            </a:r>
            <a:endParaRPr/>
          </a:p>
          <a:p>
            <a:pPr marL="0" lvl="0" indent="0" algn="l" rtl="0">
              <a:lnSpc>
                <a:spcPct val="100000"/>
              </a:lnSpc>
              <a:spcBef>
                <a:spcPts val="1000"/>
              </a:spcBef>
              <a:spcAft>
                <a:spcPts val="0"/>
              </a:spcAft>
              <a:buSzPts val="4200"/>
              <a:buNone/>
            </a:pPr>
            <a:r>
              <a:rPr lang="en-CA" sz="1800" i="1"/>
              <a:t>(W-2 form &amp; 1099 form) </a:t>
            </a:r>
            <a:endParaRPr sz="1800"/>
          </a:p>
          <a:p>
            <a:pPr marL="0" lvl="0" indent="0" algn="l" rtl="0">
              <a:lnSpc>
                <a:spcPct val="100000"/>
              </a:lnSpc>
              <a:spcBef>
                <a:spcPts val="1000"/>
              </a:spcBef>
              <a:spcAft>
                <a:spcPts val="0"/>
              </a:spcAft>
              <a:buSzPts val="4200"/>
              <a:buNone/>
            </a:pPr>
            <a:r>
              <a:rPr lang="en-CA" b="1">
                <a:solidFill>
                  <a:srgbClr val="6468F4"/>
                </a:solidFill>
              </a:rPr>
              <a:t>Step 4</a:t>
            </a:r>
            <a:r>
              <a:rPr lang="en-CA" b="1"/>
              <a:t>. Tax Time</a:t>
            </a:r>
            <a:r>
              <a:rPr lang="en-CA"/>
              <a:t>: You report everything to the IRS</a:t>
            </a:r>
            <a:r>
              <a:rPr lang="en-CA" b="1"/>
              <a:t>. </a:t>
            </a:r>
            <a:r>
              <a:rPr lang="en-CA" sz="1800" i="1"/>
              <a:t>(1040 form) </a:t>
            </a:r>
            <a:endParaRPr sz="1800"/>
          </a:p>
          <a:p>
            <a:pPr marL="457200" lvl="0" indent="-190500" algn="l" rtl="0">
              <a:lnSpc>
                <a:spcPct val="100000"/>
              </a:lnSpc>
              <a:spcBef>
                <a:spcPts val="1000"/>
              </a:spcBef>
              <a:spcAft>
                <a:spcPts val="0"/>
              </a:spcAft>
              <a:buClr>
                <a:srgbClr val="464669"/>
              </a:buClr>
              <a:buSzPts val="4200"/>
              <a:buFont typeface="Work Sans Medium"/>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CA"/>
              <a:t>Employee Tax Forms</a:t>
            </a:r>
            <a:endParaRPr/>
          </a:p>
        </p:txBody>
      </p:sp>
      <p:sp>
        <p:nvSpPr>
          <p:cNvPr id="99" name="Google Shape;99;p12"/>
          <p:cNvSpPr txBox="1">
            <a:spLocks noGrp="1"/>
          </p:cNvSpPr>
          <p:nvPr>
            <p:ph type="body" idx="1"/>
          </p:nvPr>
        </p:nvSpPr>
        <p:spPr>
          <a:xfrm>
            <a:off x="2317333" y="3349381"/>
            <a:ext cx="2073000" cy="468000"/>
          </a:xfrm>
          <a:prstGeom prst="rect">
            <a:avLst/>
          </a:prstGeom>
          <a:noFill/>
          <a:ln>
            <a:noFill/>
          </a:ln>
        </p:spPr>
        <p:txBody>
          <a:bodyPr spcFirstLastPara="1" wrap="square" lIns="91425" tIns="45700" rIns="91425" bIns="45700" anchor="b" anchorCtr="0">
            <a:noAutofit/>
          </a:bodyPr>
          <a:lstStyle/>
          <a:p>
            <a:pPr marL="457200" lvl="0" indent="-228600" algn="ctr" rtl="0">
              <a:lnSpc>
                <a:spcPct val="100000"/>
              </a:lnSpc>
              <a:spcBef>
                <a:spcPts val="1000"/>
              </a:spcBef>
              <a:spcAft>
                <a:spcPts val="0"/>
              </a:spcAft>
              <a:buSzPts val="4200"/>
              <a:buNone/>
            </a:pPr>
            <a:r>
              <a:rPr lang="en-CA"/>
              <a:t>W-4 Form</a:t>
            </a:r>
            <a:endParaRPr/>
          </a:p>
        </p:txBody>
      </p:sp>
      <p:sp>
        <p:nvSpPr>
          <p:cNvPr id="100" name="Google Shape;100;p12"/>
          <p:cNvSpPr txBox="1">
            <a:spLocks noGrp="1"/>
          </p:cNvSpPr>
          <p:nvPr>
            <p:ph type="body" idx="3"/>
          </p:nvPr>
        </p:nvSpPr>
        <p:spPr>
          <a:xfrm>
            <a:off x="1031548" y="3904391"/>
            <a:ext cx="4968600" cy="1986300"/>
          </a:xfrm>
          <a:prstGeom prst="rect">
            <a:avLst/>
          </a:prstGeom>
          <a:noFill/>
          <a:ln>
            <a:noFill/>
          </a:ln>
        </p:spPr>
        <p:txBody>
          <a:bodyPr spcFirstLastPara="1" wrap="square" lIns="91425" tIns="45700" rIns="91425" bIns="45700" anchor="t" anchorCtr="0">
            <a:normAutofit fontScale="92500"/>
          </a:bodyPr>
          <a:lstStyle/>
          <a:p>
            <a:pPr marL="457200" lvl="0" indent="-419099" algn="l" rtl="0">
              <a:lnSpc>
                <a:spcPct val="100000"/>
              </a:lnSpc>
              <a:spcBef>
                <a:spcPts val="1000"/>
              </a:spcBef>
              <a:spcAft>
                <a:spcPts val="0"/>
              </a:spcAft>
              <a:buClr>
                <a:srgbClr val="464669"/>
              </a:buClr>
              <a:buSzPct val="162162"/>
              <a:buFont typeface="Work Sans Medium"/>
              <a:buChar char="•"/>
            </a:pPr>
            <a:r>
              <a:rPr lang="en-CA"/>
              <a:t>Tax instructions for your employer.</a:t>
            </a:r>
            <a:endParaRPr/>
          </a:p>
          <a:p>
            <a:pPr marL="457200" lvl="0" indent="-419099" algn="l" rtl="0">
              <a:lnSpc>
                <a:spcPct val="100000"/>
              </a:lnSpc>
              <a:spcBef>
                <a:spcPts val="1000"/>
              </a:spcBef>
              <a:spcAft>
                <a:spcPts val="0"/>
              </a:spcAft>
              <a:buClr>
                <a:srgbClr val="464669"/>
              </a:buClr>
              <a:buSzPct val="162162"/>
              <a:buFont typeface="Work Sans Medium"/>
              <a:buChar char="•"/>
            </a:pPr>
            <a:r>
              <a:rPr lang="en-CA"/>
              <a:t>Tells your employer how much tax to withhold from each paycheck.</a:t>
            </a:r>
            <a:endParaRPr/>
          </a:p>
          <a:p>
            <a:pPr marL="457200" lvl="0" indent="-419099" algn="l" rtl="0">
              <a:lnSpc>
                <a:spcPct val="100000"/>
              </a:lnSpc>
              <a:spcBef>
                <a:spcPts val="1000"/>
              </a:spcBef>
              <a:spcAft>
                <a:spcPts val="0"/>
              </a:spcAft>
              <a:buClr>
                <a:srgbClr val="464669"/>
              </a:buClr>
              <a:buSzPct val="162162"/>
              <a:buFont typeface="Work Sans Medium"/>
              <a:buChar char="•"/>
            </a:pPr>
            <a:r>
              <a:rPr lang="en-CA"/>
              <a:t>Affects your take-home pay throughout the year.</a:t>
            </a:r>
            <a:endParaRPr/>
          </a:p>
        </p:txBody>
      </p:sp>
      <p:sp>
        <p:nvSpPr>
          <p:cNvPr id="101" name="Google Shape;101;p12"/>
          <p:cNvSpPr txBox="1">
            <a:spLocks noGrp="1"/>
          </p:cNvSpPr>
          <p:nvPr>
            <p:ph type="body" idx="4"/>
          </p:nvPr>
        </p:nvSpPr>
        <p:spPr>
          <a:xfrm>
            <a:off x="6380975" y="3904403"/>
            <a:ext cx="4779600" cy="2090400"/>
          </a:xfrm>
          <a:prstGeom prst="rect">
            <a:avLst/>
          </a:prstGeom>
          <a:noFill/>
          <a:ln>
            <a:noFill/>
          </a:ln>
        </p:spPr>
        <p:txBody>
          <a:bodyPr spcFirstLastPara="1" wrap="square" lIns="91425" tIns="45700" rIns="91425" bIns="45700" anchor="t" anchorCtr="0">
            <a:normAutofit/>
          </a:bodyPr>
          <a:lstStyle/>
          <a:p>
            <a:pPr marL="457200" lvl="0" indent="-434545" algn="l" rtl="0">
              <a:lnSpc>
                <a:spcPct val="100000"/>
              </a:lnSpc>
              <a:spcBef>
                <a:spcPts val="1000"/>
              </a:spcBef>
              <a:spcAft>
                <a:spcPts val="0"/>
              </a:spcAft>
              <a:buClr>
                <a:srgbClr val="464669"/>
              </a:buClr>
              <a:buSzPts val="3243"/>
              <a:buFont typeface="Work Sans Medium"/>
              <a:buChar char="•"/>
            </a:pPr>
            <a:r>
              <a:rPr lang="en-CA"/>
              <a:t>Your annual “receipt” from your employer.</a:t>
            </a:r>
            <a:endParaRPr/>
          </a:p>
          <a:p>
            <a:pPr marL="457200" lvl="0" indent="-434545" algn="l" rtl="0">
              <a:lnSpc>
                <a:spcPct val="100000"/>
              </a:lnSpc>
              <a:spcBef>
                <a:spcPts val="1000"/>
              </a:spcBef>
              <a:spcAft>
                <a:spcPts val="0"/>
              </a:spcAft>
              <a:buClr>
                <a:srgbClr val="464669"/>
              </a:buClr>
              <a:buSzPts val="3243"/>
              <a:buFont typeface="Work Sans Medium"/>
              <a:buChar char="•"/>
            </a:pPr>
            <a:r>
              <a:rPr lang="en-CA"/>
              <a:t>Shows total gross income and taxes withheld.</a:t>
            </a:r>
            <a:endParaRPr/>
          </a:p>
          <a:p>
            <a:pPr marL="457200" lvl="0" indent="-434545" algn="l" rtl="0">
              <a:lnSpc>
                <a:spcPct val="100000"/>
              </a:lnSpc>
              <a:spcBef>
                <a:spcPts val="1000"/>
              </a:spcBef>
              <a:spcAft>
                <a:spcPts val="0"/>
              </a:spcAft>
              <a:buClr>
                <a:srgbClr val="464669"/>
              </a:buClr>
              <a:buSzPts val="3243"/>
              <a:buFont typeface="Work Sans Medium"/>
              <a:buChar char="•"/>
            </a:pPr>
            <a:r>
              <a:rPr lang="en-CA"/>
              <a:t>You receive it in January.</a:t>
            </a:r>
            <a:endParaRPr/>
          </a:p>
        </p:txBody>
      </p:sp>
      <p:pic>
        <p:nvPicPr>
          <p:cNvPr id="102" name="Google Shape;102;p12"/>
          <p:cNvPicPr preferRelativeResize="0"/>
          <p:nvPr/>
        </p:nvPicPr>
        <p:blipFill rotWithShape="1">
          <a:blip r:embed="rId3" cstate="screen">
            <a:alphaModFix/>
            <a:extLst>
              <a:ext uri="{28A0092B-C50C-407E-A947-70E740481C1C}">
                <a14:useLocalDpi xmlns:a14="http://schemas.microsoft.com/office/drawing/2010/main"/>
              </a:ext>
            </a:extLst>
          </a:blip>
          <a:srcRect b="31903"/>
          <a:stretch/>
        </p:blipFill>
        <p:spPr>
          <a:xfrm>
            <a:off x="842371" y="1581537"/>
            <a:ext cx="5157788" cy="1650807"/>
          </a:xfrm>
          <a:prstGeom prst="rect">
            <a:avLst/>
          </a:prstGeom>
          <a:noFill/>
          <a:ln>
            <a:noFill/>
          </a:ln>
          <a:effectLst>
            <a:outerShdw blurRad="292100" dist="139700" dir="2700000" algn="tl" rotWithShape="0">
              <a:srgbClr val="333333">
                <a:alpha val="64709"/>
              </a:srgbClr>
            </a:outerShdw>
          </a:effectLst>
        </p:spPr>
      </p:pic>
      <p:sp>
        <p:nvSpPr>
          <p:cNvPr id="103" name="Google Shape;103;p12"/>
          <p:cNvSpPr txBox="1"/>
          <p:nvPr/>
        </p:nvSpPr>
        <p:spPr>
          <a:xfrm>
            <a:off x="7812824" y="3349298"/>
            <a:ext cx="1915800" cy="4680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464669"/>
              </a:buClr>
              <a:buSzPts val="4200"/>
              <a:buFont typeface="Barlow Condensed"/>
              <a:buNone/>
            </a:pPr>
            <a:r>
              <a:rPr lang="en-CA" sz="2800" b="1" i="0" u="none" strike="noStrike" cap="none">
                <a:solidFill>
                  <a:srgbClr val="464669"/>
                </a:solidFill>
                <a:latin typeface="Barlow Condensed"/>
                <a:ea typeface="Barlow Condensed"/>
                <a:cs typeface="Barlow Condensed"/>
                <a:sym typeface="Barlow Condensed"/>
              </a:rPr>
              <a:t>W-2 Form</a:t>
            </a:r>
            <a:endParaRPr/>
          </a:p>
        </p:txBody>
      </p:sp>
      <p:pic>
        <p:nvPicPr>
          <p:cNvPr id="104" name="Google Shape;104;p1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31362" y="590227"/>
            <a:ext cx="3678747" cy="2480836"/>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title"/>
          </p:nvPr>
        </p:nvSpPr>
        <p:spPr>
          <a:xfrm>
            <a:off x="839788" y="365125"/>
            <a:ext cx="10515600" cy="1003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CA"/>
              <a:t>Contractor Tax Forms</a:t>
            </a:r>
            <a:endParaRPr/>
          </a:p>
        </p:txBody>
      </p:sp>
      <p:sp>
        <p:nvSpPr>
          <p:cNvPr id="110" name="Google Shape;110;p13"/>
          <p:cNvSpPr txBox="1">
            <a:spLocks noGrp="1"/>
          </p:cNvSpPr>
          <p:nvPr>
            <p:ph type="body" idx="1"/>
          </p:nvPr>
        </p:nvSpPr>
        <p:spPr>
          <a:xfrm>
            <a:off x="4045928" y="3038773"/>
            <a:ext cx="1697100" cy="468000"/>
          </a:xfrm>
          <a:prstGeom prst="rect">
            <a:avLst/>
          </a:prstGeom>
          <a:noFill/>
          <a:ln>
            <a:noFill/>
          </a:ln>
        </p:spPr>
        <p:txBody>
          <a:bodyPr spcFirstLastPara="1" wrap="square" lIns="91425" tIns="45700" rIns="91425" bIns="45700" anchor="b" anchorCtr="0">
            <a:no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W-9 Form</a:t>
            </a:r>
            <a:endParaRPr/>
          </a:p>
        </p:txBody>
      </p:sp>
      <p:sp>
        <p:nvSpPr>
          <p:cNvPr id="111" name="Google Shape;111;p13"/>
          <p:cNvSpPr txBox="1">
            <a:spLocks noGrp="1"/>
          </p:cNvSpPr>
          <p:nvPr>
            <p:ph type="body" idx="3"/>
          </p:nvPr>
        </p:nvSpPr>
        <p:spPr>
          <a:xfrm>
            <a:off x="963550" y="3862276"/>
            <a:ext cx="4779600" cy="2309700"/>
          </a:xfrm>
          <a:prstGeom prst="rect">
            <a:avLst/>
          </a:prstGeom>
          <a:noFill/>
          <a:ln>
            <a:noFill/>
          </a:ln>
        </p:spPr>
        <p:txBody>
          <a:bodyPr spcFirstLastPara="1" wrap="square" lIns="91425" tIns="45700" rIns="91425" bIns="45700" anchor="t" anchorCtr="0">
            <a:normAutofit fontScale="92500"/>
          </a:bodyPr>
          <a:lstStyle/>
          <a:p>
            <a:pPr marL="457200" lvl="0" indent="-419099" algn="l" rtl="0">
              <a:lnSpc>
                <a:spcPct val="100000"/>
              </a:lnSpc>
              <a:spcBef>
                <a:spcPts val="1000"/>
              </a:spcBef>
              <a:spcAft>
                <a:spcPts val="0"/>
              </a:spcAft>
              <a:buClr>
                <a:srgbClr val="464669"/>
              </a:buClr>
              <a:buSzPct val="162162"/>
              <a:buFont typeface="Work Sans Medium"/>
              <a:buChar char="•"/>
            </a:pPr>
            <a:r>
              <a:rPr lang="en-CA"/>
              <a:t>The form you give to a client </a:t>
            </a:r>
            <a:r>
              <a:rPr lang="en-CA" b="1"/>
              <a:t>before you start working</a:t>
            </a:r>
            <a:r>
              <a:rPr lang="en-CA"/>
              <a:t>.</a:t>
            </a:r>
            <a:endParaRPr/>
          </a:p>
          <a:p>
            <a:pPr marL="457200" lvl="0" indent="-419099" algn="l" rtl="0">
              <a:lnSpc>
                <a:spcPct val="100000"/>
              </a:lnSpc>
              <a:spcBef>
                <a:spcPts val="1000"/>
              </a:spcBef>
              <a:spcAft>
                <a:spcPts val="0"/>
              </a:spcAft>
              <a:buClr>
                <a:srgbClr val="464669"/>
              </a:buClr>
              <a:buSzPct val="162162"/>
              <a:buFont typeface="Work Sans Medium"/>
              <a:buChar char="•"/>
            </a:pPr>
            <a:r>
              <a:rPr lang="en-CA"/>
              <a:t>Provides your legal name, address, and Taxpayer ID Number.</a:t>
            </a:r>
            <a:endParaRPr/>
          </a:p>
          <a:p>
            <a:pPr marL="457200" lvl="0" indent="-419099" algn="l" rtl="0">
              <a:lnSpc>
                <a:spcPct val="100000"/>
              </a:lnSpc>
              <a:spcBef>
                <a:spcPts val="1000"/>
              </a:spcBef>
              <a:spcAft>
                <a:spcPts val="0"/>
              </a:spcAft>
              <a:buClr>
                <a:srgbClr val="464669"/>
              </a:buClr>
              <a:buSzPct val="162162"/>
              <a:buFont typeface="Work Sans Medium"/>
              <a:buChar char="•"/>
            </a:pPr>
            <a:r>
              <a:rPr lang="en-CA"/>
              <a:t>It’s the contractor’s equivalent of a W-4, but no taxes are withheld.</a:t>
            </a:r>
            <a:endParaRPr/>
          </a:p>
        </p:txBody>
      </p:sp>
      <p:sp>
        <p:nvSpPr>
          <p:cNvPr id="112" name="Google Shape;112;p13"/>
          <p:cNvSpPr txBox="1">
            <a:spLocks noGrp="1"/>
          </p:cNvSpPr>
          <p:nvPr>
            <p:ph type="body" idx="4"/>
          </p:nvPr>
        </p:nvSpPr>
        <p:spPr>
          <a:xfrm>
            <a:off x="6381000" y="3457950"/>
            <a:ext cx="4779600" cy="2514300"/>
          </a:xfrm>
          <a:prstGeom prst="rect">
            <a:avLst/>
          </a:prstGeom>
          <a:noFill/>
          <a:ln>
            <a:noFill/>
          </a:ln>
        </p:spPr>
        <p:txBody>
          <a:bodyPr spcFirstLastPara="1" wrap="square" lIns="91425" tIns="45700" rIns="91425" bIns="45700" anchor="t" anchorCtr="0">
            <a:normAutofit fontScale="92500" lnSpcReduction="10000"/>
          </a:bodyPr>
          <a:lstStyle/>
          <a:p>
            <a:pPr marL="457200" lvl="0" indent="-403653" algn="l" rtl="0">
              <a:lnSpc>
                <a:spcPct val="100000"/>
              </a:lnSpc>
              <a:spcBef>
                <a:spcPts val="1000"/>
              </a:spcBef>
              <a:spcAft>
                <a:spcPts val="0"/>
              </a:spcAft>
              <a:buClr>
                <a:srgbClr val="464669"/>
              </a:buClr>
              <a:buSzPct val="162162"/>
              <a:buFont typeface="Work Sans Medium"/>
              <a:buChar char="•"/>
            </a:pPr>
            <a:r>
              <a:rPr lang="en-CA"/>
              <a:t>Simple form showing how much a company paid you.</a:t>
            </a:r>
            <a:endParaRPr/>
          </a:p>
          <a:p>
            <a:pPr marL="457200" lvl="0" indent="-403653" algn="l" rtl="0">
              <a:lnSpc>
                <a:spcPct val="100000"/>
              </a:lnSpc>
              <a:spcBef>
                <a:spcPts val="1000"/>
              </a:spcBef>
              <a:spcAft>
                <a:spcPts val="0"/>
              </a:spcAft>
              <a:buClr>
                <a:srgbClr val="464669"/>
              </a:buClr>
              <a:buSzPct val="162162"/>
              <a:buFont typeface="Work Sans Medium"/>
              <a:buChar char="•"/>
            </a:pPr>
            <a:r>
              <a:rPr lang="en-CA"/>
              <a:t>No tax information is included.</a:t>
            </a:r>
            <a:endParaRPr/>
          </a:p>
          <a:p>
            <a:pPr marL="457200" lvl="0" indent="-403653" algn="l" rtl="0">
              <a:lnSpc>
                <a:spcPct val="100000"/>
              </a:lnSpc>
              <a:spcBef>
                <a:spcPts val="1000"/>
              </a:spcBef>
              <a:spcAft>
                <a:spcPts val="0"/>
              </a:spcAft>
              <a:buClr>
                <a:srgbClr val="464669"/>
              </a:buClr>
              <a:buSzPct val="162162"/>
              <a:buFont typeface="Work Sans Medium"/>
              <a:buChar char="•"/>
            </a:pPr>
            <a:r>
              <a:rPr lang="en-CA"/>
              <a:t>Contractors are responsible for calculating and paying their own taxes.</a:t>
            </a:r>
            <a:endParaRPr/>
          </a:p>
          <a:p>
            <a:pPr marL="457200" lvl="0" indent="-403653" algn="l" rtl="0">
              <a:lnSpc>
                <a:spcPct val="100000"/>
              </a:lnSpc>
              <a:spcBef>
                <a:spcPts val="1000"/>
              </a:spcBef>
              <a:spcAft>
                <a:spcPts val="0"/>
              </a:spcAft>
              <a:buClr>
                <a:srgbClr val="464669"/>
              </a:buClr>
              <a:buSzPct val="162162"/>
              <a:buFont typeface="Work Sans Medium"/>
              <a:buChar char="•"/>
            </a:pPr>
            <a:r>
              <a:rPr lang="en-CA"/>
              <a:t>You receive it in January.</a:t>
            </a:r>
            <a:endParaRPr/>
          </a:p>
        </p:txBody>
      </p:sp>
      <p:sp>
        <p:nvSpPr>
          <p:cNvPr id="113" name="Google Shape;113;p13"/>
          <p:cNvSpPr txBox="1"/>
          <p:nvPr/>
        </p:nvSpPr>
        <p:spPr>
          <a:xfrm>
            <a:off x="7855290" y="2801054"/>
            <a:ext cx="1830900" cy="468000"/>
          </a:xfrm>
          <a:prstGeom prst="rect">
            <a:avLst/>
          </a:prstGeom>
          <a:noFill/>
          <a:ln>
            <a:noFill/>
          </a:ln>
        </p:spPr>
        <p:txBody>
          <a:bodyPr spcFirstLastPara="1" wrap="square" lIns="91425" tIns="45700" rIns="91425" bIns="45700" anchor="b" anchorCtr="0">
            <a:noAutofit/>
          </a:bodyPr>
          <a:lstStyle/>
          <a:p>
            <a:pPr marL="457200" marR="0" lvl="0" indent="-228600" algn="ctr" rtl="0">
              <a:lnSpc>
                <a:spcPct val="100000"/>
              </a:lnSpc>
              <a:spcBef>
                <a:spcPts val="1000"/>
              </a:spcBef>
              <a:spcAft>
                <a:spcPts val="0"/>
              </a:spcAft>
              <a:buClr>
                <a:srgbClr val="464669"/>
              </a:buClr>
              <a:buSzPts val="4200"/>
              <a:buFont typeface="Barlow Condensed"/>
              <a:buNone/>
            </a:pPr>
            <a:r>
              <a:rPr lang="en-CA" sz="2800" b="1" i="0" u="none" strike="noStrike" cap="none">
                <a:solidFill>
                  <a:srgbClr val="464669"/>
                </a:solidFill>
                <a:latin typeface="Barlow Condensed"/>
                <a:ea typeface="Barlow Condensed"/>
                <a:cs typeface="Barlow Condensed"/>
                <a:sym typeface="Barlow Condensed"/>
              </a:rPr>
              <a:t>1099-NEC</a:t>
            </a:r>
            <a:endParaRPr/>
          </a:p>
        </p:txBody>
      </p:sp>
      <p:pic>
        <p:nvPicPr>
          <p:cNvPr id="114" name="Google Shape;114;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6155" y="1193396"/>
            <a:ext cx="3674222" cy="2668874"/>
          </a:xfrm>
          <a:prstGeom prst="rect">
            <a:avLst/>
          </a:prstGeom>
          <a:noFill/>
          <a:ln>
            <a:noFill/>
          </a:ln>
          <a:effectLst>
            <a:outerShdw blurRad="292100" dist="139700" dir="2700000" algn="tl" rotWithShape="0">
              <a:srgbClr val="333333">
                <a:alpha val="64709"/>
              </a:srgbClr>
            </a:outerShdw>
          </a:effectLst>
        </p:spPr>
      </p:pic>
      <p:pic>
        <p:nvPicPr>
          <p:cNvPr id="115" name="Google Shape;115;p13"/>
          <p:cNvPicPr preferRelativeResize="0"/>
          <p:nvPr/>
        </p:nvPicPr>
        <p:blipFill rotWithShape="1">
          <a:blip r:embed="rId4">
            <a:alphaModFix/>
          </a:blip>
          <a:srcRect/>
          <a:stretch/>
        </p:blipFill>
        <p:spPr>
          <a:xfrm>
            <a:off x="7067401" y="247309"/>
            <a:ext cx="4779486" cy="2295196"/>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Form 1040</a:t>
            </a:r>
            <a:endParaRPr/>
          </a:p>
        </p:txBody>
      </p:sp>
      <p:sp>
        <p:nvSpPr>
          <p:cNvPr id="121" name="Google Shape;121;p14"/>
          <p:cNvSpPr txBox="1">
            <a:spLocks noGrp="1"/>
          </p:cNvSpPr>
          <p:nvPr>
            <p:ph type="body" idx="1"/>
          </p:nvPr>
        </p:nvSpPr>
        <p:spPr>
          <a:xfrm>
            <a:off x="583675" y="1589950"/>
            <a:ext cx="6033900" cy="4494600"/>
          </a:xfrm>
          <a:prstGeom prst="rect">
            <a:avLst/>
          </a:prstGeom>
          <a:noFill/>
          <a:ln>
            <a:noFill/>
          </a:ln>
        </p:spPr>
        <p:txBody>
          <a:bodyPr spcFirstLastPara="1" wrap="square" lIns="91425" tIns="45700" rIns="91425" bIns="45700" anchor="t" anchorCtr="0">
            <a:normAutofit fontScale="85000" lnSpcReduction="10000"/>
          </a:bodyPr>
          <a:lstStyle/>
          <a:p>
            <a:pPr marL="457200" lvl="0" indent="-410135" algn="l" rtl="0">
              <a:lnSpc>
                <a:spcPct val="100000"/>
              </a:lnSpc>
              <a:spcBef>
                <a:spcPts val="1000"/>
              </a:spcBef>
              <a:spcAft>
                <a:spcPts val="0"/>
              </a:spcAft>
              <a:buClr>
                <a:srgbClr val="464669"/>
              </a:buClr>
              <a:buSzPct val="176470"/>
              <a:buFont typeface="Work Sans Medium"/>
              <a:buChar char="•"/>
            </a:pPr>
            <a:r>
              <a:rPr lang="en-CA" b="1"/>
              <a:t>This is this Individual Income Tax Return. </a:t>
            </a:r>
            <a:endParaRPr/>
          </a:p>
          <a:p>
            <a:pPr marL="457200" lvl="0" indent="-410135" algn="l" rtl="0">
              <a:lnSpc>
                <a:spcPct val="100000"/>
              </a:lnSpc>
              <a:spcBef>
                <a:spcPts val="1000"/>
              </a:spcBef>
              <a:spcAft>
                <a:spcPts val="0"/>
              </a:spcAft>
              <a:buClr>
                <a:srgbClr val="464669"/>
              </a:buClr>
              <a:buSzPct val="176470"/>
              <a:buFont typeface="Work Sans Medium"/>
              <a:buChar char="•"/>
            </a:pPr>
            <a:r>
              <a:rPr lang="en-CA"/>
              <a:t>It's the primary document you send to the IRS every April.</a:t>
            </a:r>
            <a:endParaRPr/>
          </a:p>
          <a:p>
            <a:pPr marL="457200" lvl="0" indent="-410135" algn="l" rtl="0">
              <a:lnSpc>
                <a:spcPct val="100000"/>
              </a:lnSpc>
              <a:spcBef>
                <a:spcPts val="1000"/>
              </a:spcBef>
              <a:spcAft>
                <a:spcPts val="0"/>
              </a:spcAft>
              <a:buClr>
                <a:srgbClr val="464669"/>
              </a:buClr>
              <a:buSzPct val="176470"/>
              <a:buFont typeface="Work Sans Medium"/>
              <a:buChar char="•"/>
            </a:pPr>
            <a:r>
              <a:rPr lang="en-CA"/>
              <a:t>You use information from your W-2s and 1099s to fill this out.</a:t>
            </a:r>
            <a:endParaRPr/>
          </a:p>
          <a:p>
            <a:pPr marL="457200" lvl="0" indent="-410135" algn="l" rtl="0">
              <a:lnSpc>
                <a:spcPct val="100000"/>
              </a:lnSpc>
              <a:spcBef>
                <a:spcPts val="1000"/>
              </a:spcBef>
              <a:spcAft>
                <a:spcPts val="0"/>
              </a:spcAft>
              <a:buClr>
                <a:srgbClr val="464669"/>
              </a:buClr>
              <a:buSzPct val="176470"/>
              <a:buFont typeface="Work Sans Medium"/>
              <a:buChar char="•"/>
            </a:pPr>
            <a:r>
              <a:rPr lang="en-CA"/>
              <a:t>It calculates your total tax for the year and determines if you get a </a:t>
            </a:r>
            <a:r>
              <a:rPr lang="en-CA" b="1"/>
              <a:t>refund</a:t>
            </a:r>
            <a:r>
              <a:rPr lang="en-CA"/>
              <a:t> or if you </a:t>
            </a:r>
            <a:r>
              <a:rPr lang="en-CA" b="1"/>
              <a:t>owe more money</a:t>
            </a:r>
            <a:r>
              <a:rPr lang="en-CA"/>
              <a:t>.</a:t>
            </a:r>
            <a:endParaRPr/>
          </a:p>
          <a:p>
            <a:pPr marL="457200" lvl="0" indent="-410135" algn="l" rtl="0">
              <a:lnSpc>
                <a:spcPct val="100000"/>
              </a:lnSpc>
              <a:spcBef>
                <a:spcPts val="1000"/>
              </a:spcBef>
              <a:spcAft>
                <a:spcPts val="0"/>
              </a:spcAft>
              <a:buClr>
                <a:srgbClr val="464669"/>
              </a:buClr>
              <a:buSzPct val="176470"/>
              <a:buFont typeface="Work Sans Medium"/>
              <a:buChar char="•"/>
            </a:pPr>
            <a:r>
              <a:rPr lang="en-CA"/>
              <a:t>All other forms are just inputs; the 1040 is the final product.</a:t>
            </a:r>
            <a:endParaRPr/>
          </a:p>
        </p:txBody>
      </p:sp>
      <p:pic>
        <p:nvPicPr>
          <p:cNvPr id="122" name="Google Shape;122;p14"/>
          <p:cNvPicPr preferRelativeResize="0"/>
          <p:nvPr/>
        </p:nvPicPr>
        <p:blipFill rotWithShape="1">
          <a:blip r:embed="rId3">
            <a:alphaModFix/>
          </a:blip>
          <a:srcRect/>
          <a:stretch/>
        </p:blipFill>
        <p:spPr>
          <a:xfrm>
            <a:off x="6617618" y="201650"/>
            <a:ext cx="5273497" cy="6454699"/>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687370" y="569441"/>
            <a:ext cx="7382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5400"/>
              <a:buFont typeface="Barlow Condensed"/>
              <a:buNone/>
            </a:pPr>
            <a:r>
              <a:rPr lang="en-CA"/>
              <a:t>Summary of Key Tax Forms</a:t>
            </a:r>
            <a:endParaRPr/>
          </a:p>
        </p:txBody>
      </p:sp>
      <p:pic>
        <p:nvPicPr>
          <p:cNvPr id="128" name="Google Shape;128;p15" descr="A blue and white table with text&#10;&#10;AI-generated content may be incorrect."/>
          <p:cNvPicPr preferRelativeResize="0"/>
          <p:nvPr/>
        </p:nvPicPr>
        <p:blipFill rotWithShape="1">
          <a:blip r:embed="rId3">
            <a:alphaModFix/>
          </a:blip>
          <a:srcRect/>
          <a:stretch/>
        </p:blipFill>
        <p:spPr>
          <a:xfrm>
            <a:off x="1630909" y="1882348"/>
            <a:ext cx="8930183" cy="440621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1181</Words>
  <Application>Microsoft Office PowerPoint</Application>
  <PresentationFormat>Widescreen</PresentationFormat>
  <Paragraphs>73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Barlow Condensed</vt:lpstr>
      <vt:lpstr>Work Sans Medium</vt:lpstr>
      <vt:lpstr>Barlow Condensed SemiBold</vt:lpstr>
      <vt:lpstr>Arial</vt:lpstr>
      <vt:lpstr>Calibri</vt:lpstr>
      <vt:lpstr>Office Theme</vt:lpstr>
      <vt:lpstr>Essential Tax Forms</vt:lpstr>
      <vt:lpstr>Key Tax Forms</vt:lpstr>
      <vt:lpstr>The Lifecycle of Your Tax Documents</vt:lpstr>
      <vt:lpstr>Employee Tax Forms</vt:lpstr>
      <vt:lpstr>Contractor Tax Forms</vt:lpstr>
      <vt:lpstr>Form 1040</vt:lpstr>
      <vt:lpstr>Summary of Key Tax 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cwood</dc:creator>
  <cp:lastModifiedBy>Cassandra Wood</cp:lastModifiedBy>
  <cp:revision>1</cp:revision>
  <dcterms:modified xsi:type="dcterms:W3CDTF">2025-10-28T14:13:53Z</dcterms:modified>
</cp:coreProperties>
</file>