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oboto Slab"/>
      <p:regular r:id="rId10"/>
      <p:bold r:id="rId11"/>
    </p:embeddedFont>
    <p:embeddedFont>
      <p:font typeface="Roboto"/>
      <p:regular r:id="rId12"/>
      <p:bold r:id="rId13"/>
      <p:italic r:id="rId14"/>
      <p:boldItalic r:id="rId15"/>
    </p:embeddedFont>
    <p:embeddedFont>
      <p:font typeface="Nunito"/>
      <p:regular r:id="rId16"/>
      <p:bold r:id="rId17"/>
      <p:italic r:id="rId18"/>
      <p:boldItalic r:id="rId19"/>
    </p:embeddedFont>
    <p:embeddedFont>
      <p:font typeface="Merriweather"/>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erriweather-regular.fntdata"/><Relationship Id="rId11" Type="http://schemas.openxmlformats.org/officeDocument/2006/relationships/font" Target="fonts/RobotoSlab-bold.fntdata"/><Relationship Id="rId22" Type="http://schemas.openxmlformats.org/officeDocument/2006/relationships/font" Target="fonts/Merriweather-italic.fntdata"/><Relationship Id="rId10" Type="http://schemas.openxmlformats.org/officeDocument/2006/relationships/font" Target="fonts/RobotoSlab-regular.fntdata"/><Relationship Id="rId21" Type="http://schemas.openxmlformats.org/officeDocument/2006/relationships/font" Target="fonts/Merriweather-bold.fntdata"/><Relationship Id="rId13" Type="http://schemas.openxmlformats.org/officeDocument/2006/relationships/font" Target="fonts/Roboto-bold.fntdata"/><Relationship Id="rId12" Type="http://schemas.openxmlformats.org/officeDocument/2006/relationships/font" Target="fonts/Roboto-regular.fntdata"/><Relationship Id="rId23" Type="http://schemas.openxmlformats.org/officeDocument/2006/relationships/font" Target="fonts/Merriweather-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boldItalic.fntdata"/><Relationship Id="rId14" Type="http://schemas.openxmlformats.org/officeDocument/2006/relationships/font" Target="fonts/Roboto-italic.fntdata"/><Relationship Id="rId17" Type="http://schemas.openxmlformats.org/officeDocument/2006/relationships/font" Target="fonts/Nunito-bold.fntdata"/><Relationship Id="rId16" Type="http://schemas.openxmlformats.org/officeDocument/2006/relationships/font" Target="fonts/Nunito-regular.fntdata"/><Relationship Id="rId5" Type="http://schemas.openxmlformats.org/officeDocument/2006/relationships/notesMaster" Target="notesMasters/notesMaster1.xml"/><Relationship Id="rId19" Type="http://schemas.openxmlformats.org/officeDocument/2006/relationships/font" Target="fonts/Nunito-boldItalic.fntdata"/><Relationship Id="rId6" Type="http://schemas.openxmlformats.org/officeDocument/2006/relationships/slide" Target="slides/slide1.xml"/><Relationship Id="rId18" Type="http://schemas.openxmlformats.org/officeDocument/2006/relationships/font" Target="fonts/Nuni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5be1fbdf6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5be1fbdf6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5bf9e377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bf9e3770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5bf9e3770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5bf9e3770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FinLab Theme" type="title">
  <p:cSld name="TITLE">
    <p:bg>
      <p:bgPr>
        <a:solidFill>
          <a:srgbClr val="663399"/>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rgbClr val="6633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663399"/>
              </a:buClr>
              <a:buSzPts val="3800"/>
              <a:buFont typeface="Roboto Slab"/>
              <a:buNone/>
              <a:defRPr sz="3800">
                <a:solidFill>
                  <a:srgbClr val="663399"/>
                </a:solidFill>
                <a:latin typeface="Roboto Slab"/>
                <a:ea typeface="Roboto Slab"/>
                <a:cs typeface="Roboto Slab"/>
                <a:sym typeface="Roboto Slab"/>
              </a:defRPr>
            </a:lvl1pPr>
            <a:lvl2pPr lvl="1" rtl="0" algn="ctr">
              <a:spcBef>
                <a:spcPts val="0"/>
              </a:spcBef>
              <a:spcAft>
                <a:spcPts val="0"/>
              </a:spcAft>
              <a:buSzPts val="3800"/>
              <a:buFont typeface="Roboto Slab"/>
              <a:buNone/>
              <a:defRPr sz="3800">
                <a:latin typeface="Roboto Slab"/>
                <a:ea typeface="Roboto Slab"/>
                <a:cs typeface="Roboto Slab"/>
                <a:sym typeface="Roboto Slab"/>
              </a:defRPr>
            </a:lvl2pPr>
            <a:lvl3pPr lvl="2" rtl="0" algn="ctr">
              <a:spcBef>
                <a:spcPts val="0"/>
              </a:spcBef>
              <a:spcAft>
                <a:spcPts val="0"/>
              </a:spcAft>
              <a:buSzPts val="3800"/>
              <a:buFont typeface="Roboto Slab"/>
              <a:buNone/>
              <a:defRPr sz="3800">
                <a:latin typeface="Roboto Slab"/>
                <a:ea typeface="Roboto Slab"/>
                <a:cs typeface="Roboto Slab"/>
                <a:sym typeface="Roboto Slab"/>
              </a:defRPr>
            </a:lvl3pPr>
            <a:lvl4pPr lvl="3" rtl="0" algn="ctr">
              <a:spcBef>
                <a:spcPts val="0"/>
              </a:spcBef>
              <a:spcAft>
                <a:spcPts val="0"/>
              </a:spcAft>
              <a:buSzPts val="3800"/>
              <a:buFont typeface="Roboto Slab"/>
              <a:buNone/>
              <a:defRPr sz="3800">
                <a:latin typeface="Roboto Slab"/>
                <a:ea typeface="Roboto Slab"/>
                <a:cs typeface="Roboto Slab"/>
                <a:sym typeface="Roboto Slab"/>
              </a:defRPr>
            </a:lvl4pPr>
            <a:lvl5pPr lvl="4" rtl="0" algn="ctr">
              <a:spcBef>
                <a:spcPts val="0"/>
              </a:spcBef>
              <a:spcAft>
                <a:spcPts val="0"/>
              </a:spcAft>
              <a:buSzPts val="3800"/>
              <a:buFont typeface="Roboto Slab"/>
              <a:buNone/>
              <a:defRPr sz="3800">
                <a:latin typeface="Roboto Slab"/>
                <a:ea typeface="Roboto Slab"/>
                <a:cs typeface="Roboto Slab"/>
                <a:sym typeface="Roboto Slab"/>
              </a:defRPr>
            </a:lvl5pPr>
            <a:lvl6pPr lvl="5" rtl="0" algn="ctr">
              <a:spcBef>
                <a:spcPts val="0"/>
              </a:spcBef>
              <a:spcAft>
                <a:spcPts val="0"/>
              </a:spcAft>
              <a:buSzPts val="3800"/>
              <a:buFont typeface="Roboto Slab"/>
              <a:buNone/>
              <a:defRPr sz="3800">
                <a:latin typeface="Roboto Slab"/>
                <a:ea typeface="Roboto Slab"/>
                <a:cs typeface="Roboto Slab"/>
                <a:sym typeface="Roboto Slab"/>
              </a:defRPr>
            </a:lvl6pPr>
            <a:lvl7pPr lvl="6" rtl="0" algn="ctr">
              <a:spcBef>
                <a:spcPts val="0"/>
              </a:spcBef>
              <a:spcAft>
                <a:spcPts val="0"/>
              </a:spcAft>
              <a:buSzPts val="3800"/>
              <a:buFont typeface="Roboto Slab"/>
              <a:buNone/>
              <a:defRPr sz="3800">
                <a:latin typeface="Roboto Slab"/>
                <a:ea typeface="Roboto Slab"/>
                <a:cs typeface="Roboto Slab"/>
                <a:sym typeface="Roboto Slab"/>
              </a:defRPr>
            </a:lvl7pPr>
            <a:lvl8pPr lvl="7" rtl="0" algn="ctr">
              <a:spcBef>
                <a:spcPts val="0"/>
              </a:spcBef>
              <a:spcAft>
                <a:spcPts val="0"/>
              </a:spcAft>
              <a:buSzPts val="3800"/>
              <a:buFont typeface="Roboto Slab"/>
              <a:buNone/>
              <a:defRPr sz="3800">
                <a:latin typeface="Roboto Slab"/>
                <a:ea typeface="Roboto Slab"/>
                <a:cs typeface="Roboto Slab"/>
                <a:sym typeface="Roboto Slab"/>
              </a:defRPr>
            </a:lvl8pPr>
            <a:lvl9pPr lvl="8" rtl="0" algn="ctr">
              <a:spcBef>
                <a:spcPts val="0"/>
              </a:spcBef>
              <a:spcAft>
                <a:spcPts val="0"/>
              </a:spcAft>
              <a:buSzPts val="3800"/>
              <a:buFont typeface="Roboto Slab"/>
              <a:buNone/>
              <a:defRPr sz="3800">
                <a:latin typeface="Roboto Slab"/>
                <a:ea typeface="Roboto Slab"/>
                <a:cs typeface="Roboto Slab"/>
                <a:sym typeface="Roboto Slab"/>
              </a:defRPr>
            </a:lvl9pPr>
          </a:lstStyle>
          <a:p/>
        </p:txBody>
      </p:sp>
      <p:sp>
        <p:nvSpPr>
          <p:cNvPr id="15" name="Google Shape;1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663399"/>
              </a:buClr>
              <a:buSzPts val="1600"/>
              <a:buFont typeface="Roboto"/>
              <a:buNone/>
              <a:defRPr sz="1600">
                <a:solidFill>
                  <a:srgbClr val="663399"/>
                </a:solidFill>
                <a:latin typeface="Roboto"/>
                <a:ea typeface="Roboto"/>
                <a:cs typeface="Roboto"/>
                <a:sym typeface="Roboto"/>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
        <p:nvSpPr>
          <p:cNvPr id="16" name="Google Shape;1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rgbClr val="77A756"/>
        </a:solidFill>
      </p:bgPr>
    </p:bg>
    <p:spTree>
      <p:nvGrpSpPr>
        <p:cNvPr id="81" name="Shape 81"/>
        <p:cNvGrpSpPr/>
        <p:nvPr/>
      </p:nvGrpSpPr>
      <p:grpSpPr>
        <a:xfrm>
          <a:off x="0" y="0"/>
          <a:ext cx="0" cy="0"/>
          <a:chOff x="0" y="0"/>
          <a:chExt cx="0" cy="0"/>
        </a:xfrm>
      </p:grpSpPr>
      <p:grpSp>
        <p:nvGrpSpPr>
          <p:cNvPr id="82" name="Google Shape;82;p11"/>
          <p:cNvGrpSpPr/>
          <p:nvPr/>
        </p:nvGrpSpPr>
        <p:grpSpPr>
          <a:xfrm>
            <a:off x="5959222" y="4119576"/>
            <a:ext cx="2520952" cy="1024165"/>
            <a:chOff x="6917201" y="0"/>
            <a:chExt cx="2227777" cy="863400"/>
          </a:xfrm>
        </p:grpSpPr>
        <p:sp>
          <p:nvSpPr>
            <p:cNvPr id="83" name="Google Shape;83;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 name="Google Shape;86;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8600"/>
              <a:buNone/>
              <a:defRPr sz="8600">
                <a:solidFill>
                  <a:srgbClr val="FFFFFF"/>
                </a:solidFill>
              </a:defRPr>
            </a:lvl1pPr>
            <a:lvl2pPr lvl="1" rtl="0" algn="ctr">
              <a:spcBef>
                <a:spcPts val="0"/>
              </a:spcBef>
              <a:spcAft>
                <a:spcPts val="0"/>
              </a:spcAft>
              <a:buClr>
                <a:srgbClr val="FFFFFF"/>
              </a:buClr>
              <a:buSzPts val="8600"/>
              <a:buNone/>
              <a:defRPr sz="8600">
                <a:solidFill>
                  <a:srgbClr val="FFFFFF"/>
                </a:solidFill>
              </a:defRPr>
            </a:lvl2pPr>
            <a:lvl3pPr lvl="2" rtl="0" algn="ctr">
              <a:spcBef>
                <a:spcPts val="0"/>
              </a:spcBef>
              <a:spcAft>
                <a:spcPts val="0"/>
              </a:spcAft>
              <a:buClr>
                <a:srgbClr val="FFFFFF"/>
              </a:buClr>
              <a:buSzPts val="8600"/>
              <a:buNone/>
              <a:defRPr sz="8600">
                <a:solidFill>
                  <a:srgbClr val="FFFFFF"/>
                </a:solidFill>
              </a:defRPr>
            </a:lvl3pPr>
            <a:lvl4pPr lvl="3" rtl="0" algn="ctr">
              <a:spcBef>
                <a:spcPts val="0"/>
              </a:spcBef>
              <a:spcAft>
                <a:spcPts val="0"/>
              </a:spcAft>
              <a:buClr>
                <a:srgbClr val="FFFFFF"/>
              </a:buClr>
              <a:buSzPts val="8600"/>
              <a:buNone/>
              <a:defRPr sz="8600">
                <a:solidFill>
                  <a:srgbClr val="FFFFFF"/>
                </a:solidFill>
              </a:defRPr>
            </a:lvl4pPr>
            <a:lvl5pPr lvl="4" rtl="0" algn="ctr">
              <a:spcBef>
                <a:spcPts val="0"/>
              </a:spcBef>
              <a:spcAft>
                <a:spcPts val="0"/>
              </a:spcAft>
              <a:buClr>
                <a:srgbClr val="FFFFFF"/>
              </a:buClr>
              <a:buSzPts val="8600"/>
              <a:buNone/>
              <a:defRPr sz="8600">
                <a:solidFill>
                  <a:srgbClr val="FFFFFF"/>
                </a:solidFill>
              </a:defRPr>
            </a:lvl5pPr>
            <a:lvl6pPr lvl="5" rtl="0" algn="ctr">
              <a:spcBef>
                <a:spcPts val="0"/>
              </a:spcBef>
              <a:spcAft>
                <a:spcPts val="0"/>
              </a:spcAft>
              <a:buClr>
                <a:srgbClr val="FFFFFF"/>
              </a:buClr>
              <a:buSzPts val="8600"/>
              <a:buNone/>
              <a:defRPr sz="8600">
                <a:solidFill>
                  <a:srgbClr val="FFFFFF"/>
                </a:solidFill>
              </a:defRPr>
            </a:lvl6pPr>
            <a:lvl7pPr lvl="6" rtl="0" algn="ctr">
              <a:spcBef>
                <a:spcPts val="0"/>
              </a:spcBef>
              <a:spcAft>
                <a:spcPts val="0"/>
              </a:spcAft>
              <a:buClr>
                <a:srgbClr val="FFFFFF"/>
              </a:buClr>
              <a:buSzPts val="8600"/>
              <a:buNone/>
              <a:defRPr sz="8600">
                <a:solidFill>
                  <a:srgbClr val="FFFFFF"/>
                </a:solidFill>
              </a:defRPr>
            </a:lvl7pPr>
            <a:lvl8pPr lvl="7" rtl="0" algn="ctr">
              <a:spcBef>
                <a:spcPts val="0"/>
              </a:spcBef>
              <a:spcAft>
                <a:spcPts val="0"/>
              </a:spcAft>
              <a:buClr>
                <a:srgbClr val="FFFFFF"/>
              </a:buClr>
              <a:buSzPts val="8600"/>
              <a:buNone/>
              <a:defRPr sz="8600">
                <a:solidFill>
                  <a:srgbClr val="FFFFFF"/>
                </a:solidFill>
              </a:defRPr>
            </a:lvl8pPr>
            <a:lvl9pPr lvl="8" rtl="0" algn="ctr">
              <a:spcBef>
                <a:spcPts val="0"/>
              </a:spcBef>
              <a:spcAft>
                <a:spcPts val="0"/>
              </a:spcAft>
              <a:buClr>
                <a:srgbClr val="FFFFFF"/>
              </a:buClr>
              <a:buSzPts val="8600"/>
              <a:buNone/>
              <a:defRPr sz="8600">
                <a:solidFill>
                  <a:srgbClr val="FFFFFF"/>
                </a:solidFill>
              </a:defRPr>
            </a:lvl9pPr>
          </a:lstStyle>
          <a:p>
            <a:r>
              <a:t>xx%</a:t>
            </a:r>
          </a:p>
        </p:txBody>
      </p:sp>
      <p:sp>
        <p:nvSpPr>
          <p:cNvPr id="87" name="Google Shape;87;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rtl="0" algn="ctr">
              <a:spcBef>
                <a:spcPts val="0"/>
              </a:spcBef>
              <a:spcAft>
                <a:spcPts val="0"/>
              </a:spcAft>
              <a:buSzPts val="1300"/>
              <a:buChar char="●"/>
              <a:defRPr/>
            </a:lvl1pPr>
            <a:lvl2pPr indent="-298450" lvl="1" marL="914400" rtl="0" algn="ctr">
              <a:spcBef>
                <a:spcPts val="1600"/>
              </a:spcBef>
              <a:spcAft>
                <a:spcPts val="0"/>
              </a:spcAft>
              <a:buSzPts val="1100"/>
              <a:buChar char="○"/>
              <a:defRPr/>
            </a:lvl2pPr>
            <a:lvl3pPr indent="-298450" lvl="2" marL="1371600" rtl="0" algn="ctr">
              <a:spcBef>
                <a:spcPts val="1600"/>
              </a:spcBef>
              <a:spcAft>
                <a:spcPts val="0"/>
              </a:spcAft>
              <a:buSzPts val="1100"/>
              <a:buChar char="■"/>
              <a:defRPr/>
            </a:lvl3pPr>
            <a:lvl4pPr indent="-298450" lvl="3" marL="1828800" rtl="0" algn="ctr">
              <a:spcBef>
                <a:spcPts val="1600"/>
              </a:spcBef>
              <a:spcAft>
                <a:spcPts val="0"/>
              </a:spcAft>
              <a:buSzPts val="1100"/>
              <a:buChar char="●"/>
              <a:defRPr/>
            </a:lvl4pPr>
            <a:lvl5pPr indent="-298450" lvl="4" marL="2286000" rtl="0" algn="ctr">
              <a:spcBef>
                <a:spcPts val="1600"/>
              </a:spcBef>
              <a:spcAft>
                <a:spcPts val="0"/>
              </a:spcAft>
              <a:buSzPts val="1100"/>
              <a:buChar char="○"/>
              <a:defRPr/>
            </a:lvl5pPr>
            <a:lvl6pPr indent="-298450" lvl="5" marL="2743200" rtl="0" algn="ctr">
              <a:spcBef>
                <a:spcPts val="1600"/>
              </a:spcBef>
              <a:spcAft>
                <a:spcPts val="0"/>
              </a:spcAft>
              <a:buSzPts val="1100"/>
              <a:buChar char="■"/>
              <a:defRPr/>
            </a:lvl6pPr>
            <a:lvl7pPr indent="-298450" lvl="6" marL="3200400" rtl="0" algn="ctr">
              <a:spcBef>
                <a:spcPts val="1600"/>
              </a:spcBef>
              <a:spcAft>
                <a:spcPts val="0"/>
              </a:spcAft>
              <a:buSzPts val="1100"/>
              <a:buChar char="●"/>
              <a:defRPr/>
            </a:lvl7pPr>
            <a:lvl8pPr indent="-298450" lvl="7" marL="3657600" rtl="0" algn="ctr">
              <a:spcBef>
                <a:spcPts val="1600"/>
              </a:spcBef>
              <a:spcAft>
                <a:spcPts val="0"/>
              </a:spcAft>
              <a:buSzPts val="1100"/>
              <a:buChar char="○"/>
              <a:defRPr/>
            </a:lvl8pPr>
            <a:lvl9pPr indent="-298450" lvl="8" marL="4114800" rtl="0" algn="ctr">
              <a:spcBef>
                <a:spcPts val="1600"/>
              </a:spcBef>
              <a:spcAft>
                <a:spcPts val="1600"/>
              </a:spcAft>
              <a:buSzPts val="1100"/>
              <a:buChar char="■"/>
              <a:defRPr/>
            </a:lvl9pPr>
          </a:lstStyle>
          <a:p/>
        </p:txBody>
      </p:sp>
      <p:sp>
        <p:nvSpPr>
          <p:cNvPr id="88" name="Google Shape;88;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9" name="Shape 89"/>
        <p:cNvGrpSpPr/>
        <p:nvPr/>
      </p:nvGrpSpPr>
      <p:grpSpPr>
        <a:xfrm>
          <a:off x="0" y="0"/>
          <a:ext cx="0" cy="0"/>
          <a:chOff x="0" y="0"/>
          <a:chExt cx="0" cy="0"/>
        </a:xfrm>
      </p:grpSpPr>
      <p:sp>
        <p:nvSpPr>
          <p:cNvPr id="90" name="Google Shape;90;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rgbClr val="663399"/>
        </a:solidFill>
      </p:bgPr>
    </p:bg>
    <p:spTree>
      <p:nvGrpSpPr>
        <p:cNvPr id="17" name="Shape 17"/>
        <p:cNvGrpSpPr/>
        <p:nvPr/>
      </p:nvGrpSpPr>
      <p:grpSpPr>
        <a:xfrm>
          <a:off x="0" y="0"/>
          <a:ext cx="0" cy="0"/>
          <a:chOff x="0" y="0"/>
          <a:chExt cx="0" cy="0"/>
        </a:xfrm>
      </p:grpSpPr>
      <p:sp>
        <p:nvSpPr>
          <p:cNvPr id="18" name="Google Shape;1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77A756"/>
              </a:buClr>
              <a:buSzPts val="3200"/>
              <a:buNone/>
              <a:defRPr sz="3200">
                <a:solidFill>
                  <a:srgbClr val="77A756"/>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20" name="Google Shape;20;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rgbClr val="663399"/>
        </a:solidFill>
      </p:bgPr>
    </p:bg>
    <p:spTree>
      <p:nvGrpSpPr>
        <p:cNvPr id="21" name="Shape 21"/>
        <p:cNvGrpSpPr/>
        <p:nvPr/>
      </p:nvGrpSpPr>
      <p:grpSpPr>
        <a:xfrm>
          <a:off x="0" y="0"/>
          <a:ext cx="0" cy="0"/>
          <a:chOff x="0" y="0"/>
          <a:chExt cx="0" cy="0"/>
        </a:xfrm>
      </p:grpSpPr>
      <p:sp>
        <p:nvSpPr>
          <p:cNvPr id="22" name="Google Shape;22;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None/>
              <a:defRPr sz="3000">
                <a:solidFill>
                  <a:srgbClr val="663399"/>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26" name="Google Shape;26;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rgbClr val="000000"/>
              </a:buClr>
              <a:buSzPts val="1300"/>
              <a:buChar char="●"/>
              <a:defRPr>
                <a:solidFill>
                  <a:srgbClr val="000000"/>
                </a:solidFill>
              </a:defRPr>
            </a:lvl1pPr>
            <a:lvl2pPr indent="-298450" lvl="1" marL="914400" rtl="0">
              <a:spcBef>
                <a:spcPts val="1600"/>
              </a:spcBef>
              <a:spcAft>
                <a:spcPts val="0"/>
              </a:spcAft>
              <a:buClr>
                <a:srgbClr val="000000"/>
              </a:buClr>
              <a:buSzPts val="1100"/>
              <a:buChar char="○"/>
              <a:defRPr>
                <a:solidFill>
                  <a:srgbClr val="000000"/>
                </a:solidFill>
              </a:defRPr>
            </a:lvl2pPr>
            <a:lvl3pPr indent="-298450" lvl="2" marL="1371600" rtl="0">
              <a:spcBef>
                <a:spcPts val="1600"/>
              </a:spcBef>
              <a:spcAft>
                <a:spcPts val="0"/>
              </a:spcAft>
              <a:buClr>
                <a:srgbClr val="000000"/>
              </a:buClr>
              <a:buSzPts val="1100"/>
              <a:buChar char="■"/>
              <a:defRPr>
                <a:solidFill>
                  <a:srgbClr val="000000"/>
                </a:solidFill>
              </a:defRPr>
            </a:lvl3pPr>
            <a:lvl4pPr indent="-298450" lvl="3" marL="1828800" rtl="0">
              <a:spcBef>
                <a:spcPts val="1600"/>
              </a:spcBef>
              <a:spcAft>
                <a:spcPts val="0"/>
              </a:spcAft>
              <a:buClr>
                <a:srgbClr val="000000"/>
              </a:buClr>
              <a:buSzPts val="1100"/>
              <a:buChar char="●"/>
              <a:defRPr>
                <a:solidFill>
                  <a:srgbClr val="000000"/>
                </a:solidFill>
              </a:defRPr>
            </a:lvl4pPr>
            <a:lvl5pPr indent="-298450" lvl="4" marL="2286000" rtl="0">
              <a:spcBef>
                <a:spcPts val="1600"/>
              </a:spcBef>
              <a:spcAft>
                <a:spcPts val="0"/>
              </a:spcAft>
              <a:buClr>
                <a:srgbClr val="000000"/>
              </a:buClr>
              <a:buSzPts val="1100"/>
              <a:buChar char="○"/>
              <a:defRPr>
                <a:solidFill>
                  <a:srgbClr val="000000"/>
                </a:solidFill>
              </a:defRPr>
            </a:lvl5pPr>
            <a:lvl6pPr indent="-298450" lvl="5" marL="2743200" rtl="0">
              <a:spcBef>
                <a:spcPts val="1600"/>
              </a:spcBef>
              <a:spcAft>
                <a:spcPts val="0"/>
              </a:spcAft>
              <a:buClr>
                <a:srgbClr val="000000"/>
              </a:buClr>
              <a:buSzPts val="1100"/>
              <a:buChar char="■"/>
              <a:defRPr>
                <a:solidFill>
                  <a:srgbClr val="000000"/>
                </a:solidFill>
              </a:defRPr>
            </a:lvl6pPr>
            <a:lvl7pPr indent="-298450" lvl="6" marL="3200400" rtl="0">
              <a:spcBef>
                <a:spcPts val="1600"/>
              </a:spcBef>
              <a:spcAft>
                <a:spcPts val="0"/>
              </a:spcAft>
              <a:buClr>
                <a:srgbClr val="000000"/>
              </a:buClr>
              <a:buSzPts val="1100"/>
              <a:buChar char="●"/>
              <a:defRPr>
                <a:solidFill>
                  <a:srgbClr val="000000"/>
                </a:solidFill>
              </a:defRPr>
            </a:lvl7pPr>
            <a:lvl8pPr indent="-298450" lvl="7" marL="3657600" rtl="0">
              <a:spcBef>
                <a:spcPts val="1600"/>
              </a:spcBef>
              <a:spcAft>
                <a:spcPts val="0"/>
              </a:spcAft>
              <a:buClr>
                <a:srgbClr val="000000"/>
              </a:buClr>
              <a:buSzPts val="1100"/>
              <a:buChar char="○"/>
              <a:defRPr>
                <a:solidFill>
                  <a:srgbClr val="000000"/>
                </a:solidFill>
              </a:defRPr>
            </a:lvl8pPr>
            <a:lvl9pPr indent="-298450" lvl="8" marL="4114800" rtl="0">
              <a:spcBef>
                <a:spcPts val="1600"/>
              </a:spcBef>
              <a:spcAft>
                <a:spcPts val="1600"/>
              </a:spcAft>
              <a:buClr>
                <a:srgbClr val="000000"/>
              </a:buClr>
              <a:buSzPts val="1100"/>
              <a:buChar char="■"/>
              <a:defRPr>
                <a:solidFill>
                  <a:srgbClr val="000000"/>
                </a:solidFill>
              </a:defRPr>
            </a:lvl9pPr>
          </a:lstStyle>
          <a:p/>
        </p:txBody>
      </p:sp>
      <p:sp>
        <p:nvSpPr>
          <p:cNvPr id="27" name="Google Shape;27;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rgbClr val="663399"/>
        </a:solidFill>
      </p:bgPr>
    </p:bg>
    <p:spTree>
      <p:nvGrpSpPr>
        <p:cNvPr id="28" name="Shape 28"/>
        <p:cNvGrpSpPr/>
        <p:nvPr/>
      </p:nvGrpSpPr>
      <p:grpSpPr>
        <a:xfrm>
          <a:off x="0" y="0"/>
          <a:ext cx="0" cy="0"/>
          <a:chOff x="0" y="0"/>
          <a:chExt cx="0" cy="0"/>
        </a:xfrm>
      </p:grpSpPr>
      <p:sp>
        <p:nvSpPr>
          <p:cNvPr id="29" name="Google Shape;29;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5"/>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Font typeface="Roboto Slab"/>
              <a:buNone/>
              <a:defRPr sz="3000">
                <a:solidFill>
                  <a:srgbClr val="663399"/>
                </a:solidFill>
                <a:latin typeface="Roboto Slab"/>
                <a:ea typeface="Roboto Slab"/>
                <a:cs typeface="Roboto Slab"/>
                <a:sym typeface="Roboto Slab"/>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3" name="Google Shape;33;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4" name="Google Shape;34;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5" name="Google Shape;35;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rgbClr val="663399"/>
        </a:solidFill>
      </p:bgPr>
    </p:bg>
    <p:spTree>
      <p:nvGrpSpPr>
        <p:cNvPr id="36" name="Shape 36"/>
        <p:cNvGrpSpPr/>
        <p:nvPr/>
      </p:nvGrpSpPr>
      <p:grpSpPr>
        <a:xfrm>
          <a:off x="0" y="0"/>
          <a:ext cx="0" cy="0"/>
          <a:chOff x="0" y="0"/>
          <a:chExt cx="0" cy="0"/>
        </a:xfrm>
      </p:grpSpPr>
      <p:sp>
        <p:nvSpPr>
          <p:cNvPr id="37" name="Google Shape;37;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6"/>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1" name="Google Shape;41;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rgbClr val="663399"/>
        </a:solidFill>
      </p:bgPr>
    </p:bg>
    <p:spTree>
      <p:nvGrpSpPr>
        <p:cNvPr id="42" name="Shape 42"/>
        <p:cNvGrpSpPr/>
        <p:nvPr/>
      </p:nvGrpSpPr>
      <p:grpSpPr>
        <a:xfrm>
          <a:off x="0" y="0"/>
          <a:ext cx="0" cy="0"/>
          <a:chOff x="0" y="0"/>
          <a:chExt cx="0" cy="0"/>
        </a:xfrm>
      </p:grpSpPr>
      <p:sp>
        <p:nvSpPr>
          <p:cNvPr id="43" name="Google Shape;43;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7" name="Google Shape;47;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48" name="Google Shape;48;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49" name="Shape 49"/>
        <p:cNvGrpSpPr/>
        <p:nvPr/>
      </p:nvGrpSpPr>
      <p:grpSpPr>
        <a:xfrm>
          <a:off x="0" y="0"/>
          <a:ext cx="0" cy="0"/>
          <a:chOff x="0" y="0"/>
          <a:chExt cx="0" cy="0"/>
        </a:xfrm>
      </p:grpSpPr>
      <p:sp>
        <p:nvSpPr>
          <p:cNvPr id="50" name="Google Shape;50;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8"/>
          <p:cNvGrpSpPr/>
          <p:nvPr/>
        </p:nvGrpSpPr>
        <p:grpSpPr>
          <a:xfrm>
            <a:off x="255991" y="-118"/>
            <a:ext cx="2251347" cy="1043408"/>
            <a:chOff x="3961956" y="4383950"/>
            <a:chExt cx="1160548" cy="548700"/>
          </a:xfrm>
        </p:grpSpPr>
        <p:sp>
          <p:nvSpPr>
            <p:cNvPr id="53" name="Google Shape;53;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 name="Google Shape;56;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8"/>
          <p:cNvGrpSpPr/>
          <p:nvPr/>
        </p:nvGrpSpPr>
        <p:grpSpPr>
          <a:xfrm>
            <a:off x="34934" y="4522125"/>
            <a:ext cx="1593306" cy="617072"/>
            <a:chOff x="6917201" y="0"/>
            <a:chExt cx="2227777" cy="863400"/>
          </a:xfrm>
        </p:grpSpPr>
        <p:sp>
          <p:nvSpPr>
            <p:cNvPr id="58" name="Google Shape;58;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 name="Google Shape;61;p8"/>
          <p:cNvGrpSpPr/>
          <p:nvPr/>
        </p:nvGrpSpPr>
        <p:grpSpPr>
          <a:xfrm>
            <a:off x="5886353" y="1243"/>
            <a:ext cx="3257455" cy="1261514"/>
            <a:chOff x="6917201" y="0"/>
            <a:chExt cx="2227777" cy="863400"/>
          </a:xfrm>
        </p:grpSpPr>
        <p:sp>
          <p:nvSpPr>
            <p:cNvPr id="62" name="Google Shape;62;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5" name="Google Shape;65;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200"/>
              <a:buNone/>
              <a:defRPr sz="3200"/>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66" name="Google Shape;66;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rgbClr val="663399"/>
        </a:solidFill>
      </p:bgPr>
    </p:bg>
    <p:spTree>
      <p:nvGrpSpPr>
        <p:cNvPr id="67" name="Shape 67"/>
        <p:cNvGrpSpPr/>
        <p:nvPr/>
      </p:nvGrpSpPr>
      <p:grpSpPr>
        <a:xfrm>
          <a:off x="0" y="0"/>
          <a:ext cx="0" cy="0"/>
          <a:chOff x="0" y="0"/>
          <a:chExt cx="0" cy="0"/>
        </a:xfrm>
      </p:grpSpPr>
      <p:sp>
        <p:nvSpPr>
          <p:cNvPr id="68" name="Google Shape;68;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9"/>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72" name="Google Shape;72;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77A756"/>
              </a:buClr>
              <a:buSzPts val="1600"/>
              <a:buNone/>
              <a:defRPr sz="1600">
                <a:solidFill>
                  <a:srgbClr val="77A756"/>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73" name="Google Shape;73;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4" name="Google Shape;74;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rgbClr val="663399"/>
        </a:solidFill>
      </p:bgPr>
    </p:bg>
    <p:spTree>
      <p:nvGrpSpPr>
        <p:cNvPr id="75" name="Shape 75"/>
        <p:cNvGrpSpPr/>
        <p:nvPr/>
      </p:nvGrpSpPr>
      <p:grpSpPr>
        <a:xfrm>
          <a:off x="0" y="0"/>
          <a:ext cx="0" cy="0"/>
          <a:chOff x="0" y="0"/>
          <a:chExt cx="0" cy="0"/>
        </a:xfrm>
      </p:grpSpPr>
      <p:sp>
        <p:nvSpPr>
          <p:cNvPr id="76" name="Google Shape;76;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p:nvPr/>
        </p:nvSpPr>
        <p:spPr>
          <a:xfrm flipH="1">
            <a:off x="3582600" y="1550700"/>
            <a:ext cx="5561400" cy="35928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80" name="Google Shape;80;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663399"/>
              </a:buClr>
              <a:buSzPts val="2800"/>
              <a:buFont typeface="Roboto Slab"/>
              <a:buNone/>
              <a:defRPr sz="2800">
                <a:solidFill>
                  <a:srgbClr val="663399"/>
                </a:solidFill>
                <a:latin typeface="Roboto Slab"/>
                <a:ea typeface="Roboto Slab"/>
                <a:cs typeface="Roboto Slab"/>
                <a:sym typeface="Roboto Slab"/>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SzPts val="1300"/>
              <a:buFont typeface="Roboto"/>
              <a:buChar char="●"/>
              <a:defRPr sz="1300">
                <a:latin typeface="Roboto"/>
                <a:ea typeface="Roboto"/>
                <a:cs typeface="Roboto"/>
                <a:sym typeface="Roboto"/>
              </a:defRPr>
            </a:lvl1pPr>
            <a:lvl2pPr indent="-298450" lvl="1" marL="914400" rtl="0">
              <a:lnSpc>
                <a:spcPct val="115000"/>
              </a:lnSpc>
              <a:spcBef>
                <a:spcPts val="1600"/>
              </a:spcBef>
              <a:spcAft>
                <a:spcPts val="0"/>
              </a:spcAft>
              <a:buSzPts val="1100"/>
              <a:buFont typeface="Roboto"/>
              <a:buChar char="○"/>
              <a:defRPr sz="1100">
                <a:latin typeface="Roboto"/>
                <a:ea typeface="Roboto"/>
                <a:cs typeface="Roboto"/>
                <a:sym typeface="Roboto"/>
              </a:defRPr>
            </a:lvl2pPr>
            <a:lvl3pPr indent="-298450" lvl="2" marL="1371600" rtl="0">
              <a:lnSpc>
                <a:spcPct val="115000"/>
              </a:lnSpc>
              <a:spcBef>
                <a:spcPts val="1600"/>
              </a:spcBef>
              <a:spcAft>
                <a:spcPts val="0"/>
              </a:spcAft>
              <a:buSzPts val="1100"/>
              <a:buFont typeface="Roboto"/>
              <a:buChar char="■"/>
              <a:defRPr sz="1100">
                <a:latin typeface="Roboto"/>
                <a:ea typeface="Roboto"/>
                <a:cs typeface="Roboto"/>
                <a:sym typeface="Roboto"/>
              </a:defRPr>
            </a:lvl3pPr>
            <a:lvl4pPr indent="-298450" lvl="3" marL="1828800" rtl="0">
              <a:lnSpc>
                <a:spcPct val="115000"/>
              </a:lnSpc>
              <a:spcBef>
                <a:spcPts val="1600"/>
              </a:spcBef>
              <a:spcAft>
                <a:spcPts val="0"/>
              </a:spcAft>
              <a:buSzPts val="1100"/>
              <a:buFont typeface="Roboto"/>
              <a:buChar char="●"/>
              <a:defRPr sz="1100">
                <a:latin typeface="Roboto"/>
                <a:ea typeface="Roboto"/>
                <a:cs typeface="Roboto"/>
                <a:sym typeface="Roboto"/>
              </a:defRPr>
            </a:lvl4pPr>
            <a:lvl5pPr indent="-298450" lvl="4" marL="2286000" rtl="0">
              <a:lnSpc>
                <a:spcPct val="115000"/>
              </a:lnSpc>
              <a:spcBef>
                <a:spcPts val="1600"/>
              </a:spcBef>
              <a:spcAft>
                <a:spcPts val="0"/>
              </a:spcAft>
              <a:buSzPts val="1100"/>
              <a:buFont typeface="Roboto"/>
              <a:buChar char="○"/>
              <a:defRPr sz="1100">
                <a:latin typeface="Roboto"/>
                <a:ea typeface="Roboto"/>
                <a:cs typeface="Roboto"/>
                <a:sym typeface="Roboto"/>
              </a:defRPr>
            </a:lvl5pPr>
            <a:lvl6pPr indent="-298450" lvl="5" marL="2743200" rtl="0">
              <a:lnSpc>
                <a:spcPct val="115000"/>
              </a:lnSpc>
              <a:spcBef>
                <a:spcPts val="1600"/>
              </a:spcBef>
              <a:spcAft>
                <a:spcPts val="0"/>
              </a:spcAft>
              <a:buSzPts val="1100"/>
              <a:buFont typeface="Roboto"/>
              <a:buChar char="■"/>
              <a:defRPr sz="1100">
                <a:latin typeface="Roboto"/>
                <a:ea typeface="Roboto"/>
                <a:cs typeface="Roboto"/>
                <a:sym typeface="Roboto"/>
              </a:defRPr>
            </a:lvl6pPr>
            <a:lvl7pPr indent="-298450" lvl="6" marL="3200400" rtl="0">
              <a:lnSpc>
                <a:spcPct val="115000"/>
              </a:lnSpc>
              <a:spcBef>
                <a:spcPts val="1600"/>
              </a:spcBef>
              <a:spcAft>
                <a:spcPts val="0"/>
              </a:spcAft>
              <a:buSzPts val="1100"/>
              <a:buFont typeface="Roboto"/>
              <a:buChar char="●"/>
              <a:defRPr sz="1100">
                <a:latin typeface="Roboto"/>
                <a:ea typeface="Roboto"/>
                <a:cs typeface="Roboto"/>
                <a:sym typeface="Roboto"/>
              </a:defRPr>
            </a:lvl7pPr>
            <a:lvl8pPr indent="-298450" lvl="7" marL="3657600" rtl="0">
              <a:lnSpc>
                <a:spcPct val="115000"/>
              </a:lnSpc>
              <a:spcBef>
                <a:spcPts val="1600"/>
              </a:spcBef>
              <a:spcAft>
                <a:spcPts val="0"/>
              </a:spcAft>
              <a:buSzPts val="1100"/>
              <a:buFont typeface="Roboto"/>
              <a:buChar char="○"/>
              <a:defRPr sz="1100">
                <a:latin typeface="Roboto"/>
                <a:ea typeface="Roboto"/>
                <a:cs typeface="Roboto"/>
                <a:sym typeface="Roboto"/>
              </a:defRPr>
            </a:lvl8pPr>
            <a:lvl9pPr indent="-298450" lvl="8" marL="4114800" rtl="0">
              <a:lnSpc>
                <a:spcPct val="115000"/>
              </a:lnSpc>
              <a:spcBef>
                <a:spcPts val="1600"/>
              </a:spcBef>
              <a:spcAft>
                <a:spcPts val="1600"/>
              </a:spcAft>
              <a:buSzPts val="1100"/>
              <a:buFont typeface="Roboto"/>
              <a:buChar char="■"/>
              <a:defRPr sz="1100">
                <a:latin typeface="Roboto"/>
                <a:ea typeface="Roboto"/>
                <a:cs typeface="Roboto"/>
                <a:sym typeface="Roboto"/>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content.personalfinancelab.com/glossary/11457/"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00FF"/>
        </a:solidFill>
      </p:bgPr>
    </p:bg>
    <p:spTree>
      <p:nvGrpSpPr>
        <p:cNvPr id="94" name="Shape 94"/>
        <p:cNvGrpSpPr/>
        <p:nvPr/>
      </p:nvGrpSpPr>
      <p:grpSpPr>
        <a:xfrm>
          <a:off x="0" y="0"/>
          <a:ext cx="0" cy="0"/>
          <a:chOff x="0" y="0"/>
          <a:chExt cx="0" cy="0"/>
        </a:xfrm>
      </p:grpSpPr>
      <p:sp>
        <p:nvSpPr>
          <p:cNvPr id="95" name="Google Shape;95;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t>Getting Trading Ideas</a:t>
            </a:r>
            <a:endParaRPr b="1"/>
          </a:p>
        </p:txBody>
      </p:sp>
      <p:sp>
        <p:nvSpPr>
          <p:cNvPr id="96" name="Google Shape;96;p13"/>
          <p:cNvSpPr txBox="1"/>
          <p:nvPr/>
        </p:nvSpPr>
        <p:spPr>
          <a:xfrm>
            <a:off x="1955700" y="30960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a:solidFill>
                <a:srgbClr val="77A756"/>
              </a:solidFill>
              <a:latin typeface="Merriweather"/>
              <a:ea typeface="Merriweather"/>
              <a:cs typeface="Merriweather"/>
              <a:sym typeface="Merriweather"/>
            </a:endParaRPr>
          </a:p>
        </p:txBody>
      </p:sp>
      <p:pic>
        <p:nvPicPr>
          <p:cNvPr id="97" name="Google Shape;97;p13"/>
          <p:cNvPicPr preferRelativeResize="0"/>
          <p:nvPr/>
        </p:nvPicPr>
        <p:blipFill>
          <a:blip r:embed="rId3">
            <a:alphaModFix/>
          </a:blip>
          <a:stretch>
            <a:fillRect/>
          </a:stretch>
        </p:blipFill>
        <p:spPr>
          <a:xfrm>
            <a:off x="7537200" y="3625800"/>
            <a:ext cx="1405325" cy="1303850"/>
          </a:xfrm>
          <a:prstGeom prst="rect">
            <a:avLst/>
          </a:prstGeom>
          <a:noFill/>
          <a:ln>
            <a:noFill/>
          </a:ln>
        </p:spPr>
      </p:pic>
      <p:sp>
        <p:nvSpPr>
          <p:cNvPr id="98" name="Google Shape;98;p13"/>
          <p:cNvSpPr txBox="1"/>
          <p:nvPr/>
        </p:nvSpPr>
        <p:spPr>
          <a:xfrm>
            <a:off x="2108100" y="32484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77A756"/>
                </a:solidFill>
                <a:latin typeface="Merriweather"/>
                <a:ea typeface="Merriweather"/>
                <a:cs typeface="Merriweather"/>
                <a:sym typeface="Merriweather"/>
              </a:rPr>
              <a:t>Personal Finance Lab</a:t>
            </a:r>
            <a:endParaRPr b="1">
              <a:solidFill>
                <a:srgbClr val="77A756"/>
              </a:solidFill>
              <a:latin typeface="Merriweather"/>
              <a:ea typeface="Merriweather"/>
              <a:cs typeface="Merriweather"/>
              <a:sym typeface="Merriweathe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4"/>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Establish Goals </a:t>
            </a:r>
            <a:endParaRPr b="1"/>
          </a:p>
        </p:txBody>
      </p:sp>
      <p:sp>
        <p:nvSpPr>
          <p:cNvPr id="104" name="Google Shape;104;p14"/>
          <p:cNvSpPr txBox="1"/>
          <p:nvPr>
            <p:ph idx="1" type="body"/>
          </p:nvPr>
        </p:nvSpPr>
        <p:spPr>
          <a:xfrm>
            <a:off x="338550" y="1189550"/>
            <a:ext cx="8466900" cy="344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Risk and Reward</a:t>
            </a:r>
            <a:r>
              <a:rPr lang="en"/>
              <a:t> </a:t>
            </a:r>
            <a:endParaRPr/>
          </a:p>
          <a:p>
            <a:pPr indent="0" lvl="0" marL="0" rtl="0" algn="l">
              <a:spcBef>
                <a:spcPts val="1600"/>
              </a:spcBef>
              <a:spcAft>
                <a:spcPts val="0"/>
              </a:spcAft>
              <a:buNone/>
            </a:pPr>
            <a:r>
              <a:rPr lang="en"/>
              <a:t>When you plan to invest in anything there is some type of risk that is </a:t>
            </a:r>
            <a:r>
              <a:rPr lang="en"/>
              <a:t>involved</a:t>
            </a:r>
            <a:r>
              <a:rPr lang="en"/>
              <a:t>. Some stocks may have steady growth and very little reward or there might be a stock that has a lot of risk and a high reward. As an investor you must decide what is the best option for yourself. </a:t>
            </a:r>
            <a:endParaRPr/>
          </a:p>
          <a:p>
            <a:pPr indent="0" lvl="0" marL="0" rtl="0" algn="l">
              <a:spcBef>
                <a:spcPts val="1600"/>
              </a:spcBef>
              <a:spcAft>
                <a:spcPts val="0"/>
              </a:spcAft>
              <a:buNone/>
            </a:pPr>
            <a:r>
              <a:t/>
            </a:r>
            <a:endParaRPr/>
          </a:p>
          <a:p>
            <a:pPr indent="0" lvl="0" marL="0" rtl="0" algn="l">
              <a:spcBef>
                <a:spcPts val="1600"/>
              </a:spcBef>
              <a:spcAft>
                <a:spcPts val="0"/>
              </a:spcAft>
              <a:buNone/>
            </a:pPr>
            <a:r>
              <a:rPr b="1" lang="en"/>
              <a:t>Diversification</a:t>
            </a:r>
            <a:endParaRPr/>
          </a:p>
          <a:p>
            <a:pPr indent="0" lvl="0" marL="0" rtl="0" algn="l">
              <a:spcBef>
                <a:spcPts val="1600"/>
              </a:spcBef>
              <a:spcAft>
                <a:spcPts val="0"/>
              </a:spcAft>
              <a:buNone/>
            </a:pPr>
            <a:r>
              <a:rPr lang="en"/>
              <a:t>It is important to have a diversified portfolio. This means that you don’t invest all of your money in a single stock and that you also try to spread you money across different industries. </a:t>
            </a:r>
            <a:r>
              <a:rPr b="1" lang="en"/>
              <a:t> </a:t>
            </a:r>
            <a:endParaRPr b="1"/>
          </a:p>
          <a:p>
            <a:pPr indent="0" lvl="0" marL="0" rtl="0" algn="l">
              <a:spcBef>
                <a:spcPts val="1600"/>
              </a:spcBef>
              <a:spcAft>
                <a:spcPts val="1600"/>
              </a:spcAft>
              <a:buNone/>
            </a:pPr>
            <a:r>
              <a:t/>
            </a:r>
            <a:endParaRPr b="1"/>
          </a:p>
        </p:txBody>
      </p:sp>
      <p:pic>
        <p:nvPicPr>
          <p:cNvPr id="105" name="Google Shape;105;p14"/>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5"/>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Strategies</a:t>
            </a:r>
            <a:r>
              <a:rPr b="1" lang="en"/>
              <a:t> for Beginners </a:t>
            </a:r>
            <a:endParaRPr b="1"/>
          </a:p>
        </p:txBody>
      </p:sp>
      <p:sp>
        <p:nvSpPr>
          <p:cNvPr id="111" name="Google Shape;111;p15"/>
          <p:cNvSpPr txBox="1"/>
          <p:nvPr>
            <p:ph idx="1" type="body"/>
          </p:nvPr>
        </p:nvSpPr>
        <p:spPr>
          <a:xfrm>
            <a:off x="338550" y="1189550"/>
            <a:ext cx="8466900" cy="37050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a:t>Invest in What You Know</a:t>
            </a:r>
            <a:endParaRPr b="1"/>
          </a:p>
          <a:p>
            <a:pPr indent="0" lvl="0" marL="0" rtl="0" algn="l">
              <a:lnSpc>
                <a:spcPct val="100000"/>
              </a:lnSpc>
              <a:spcBef>
                <a:spcPts val="0"/>
              </a:spcBef>
              <a:spcAft>
                <a:spcPts val="0"/>
              </a:spcAft>
              <a:buNone/>
            </a:pPr>
            <a:r>
              <a:rPr lang="en" sz="1200">
                <a:highlight>
                  <a:srgbClr val="FFFFFF"/>
                </a:highlight>
              </a:rPr>
              <a:t>The best way to start when buying stocks is to buy what you know, not trying to follow stock tips or read a bunch of technical analysis that you cannot follow. Buy stocks in companies that you spend money in. You know that these companies have some type of following so, buy a few stocks in companies that you know. </a:t>
            </a:r>
            <a:endParaRPr sz="1200">
              <a:highlight>
                <a:srgbClr val="FFFFFF"/>
              </a:highlight>
            </a:endParaRPr>
          </a:p>
          <a:p>
            <a:pPr indent="0" lvl="0" marL="0" rtl="0" algn="l">
              <a:lnSpc>
                <a:spcPct val="100000"/>
              </a:lnSpc>
              <a:spcBef>
                <a:spcPts val="0"/>
              </a:spcBef>
              <a:spcAft>
                <a:spcPts val="0"/>
              </a:spcAft>
              <a:buNone/>
            </a:pPr>
            <a:r>
              <a:t/>
            </a:r>
            <a:endParaRPr sz="1200">
              <a:highlight>
                <a:srgbClr val="FFFFFF"/>
              </a:highlight>
            </a:endParaRPr>
          </a:p>
          <a:p>
            <a:pPr indent="0" lvl="0" marL="0" rtl="0" algn="l">
              <a:lnSpc>
                <a:spcPct val="100000"/>
              </a:lnSpc>
              <a:spcBef>
                <a:spcPts val="0"/>
              </a:spcBef>
              <a:spcAft>
                <a:spcPts val="0"/>
              </a:spcAft>
              <a:buNone/>
            </a:pPr>
            <a:r>
              <a:rPr b="1" lang="en" sz="1200">
                <a:highlight>
                  <a:srgbClr val="FFFFFF"/>
                </a:highlight>
              </a:rPr>
              <a:t>Earnings Strategy </a:t>
            </a:r>
            <a:endParaRPr b="1" sz="1200">
              <a:highlight>
                <a:srgbClr val="FFFFFF"/>
              </a:highlight>
            </a:endParaRPr>
          </a:p>
          <a:p>
            <a:pPr indent="0" lvl="0" marL="0" rtl="0" algn="l">
              <a:lnSpc>
                <a:spcPct val="100000"/>
              </a:lnSpc>
              <a:spcBef>
                <a:spcPts val="0"/>
              </a:spcBef>
              <a:spcAft>
                <a:spcPts val="0"/>
              </a:spcAft>
              <a:buNone/>
            </a:pPr>
            <a:r>
              <a:rPr lang="en" sz="1200">
                <a:highlight>
                  <a:srgbClr val="FFFFFF"/>
                </a:highlight>
              </a:rPr>
              <a:t>The Earning Strategy is somewhat of an evolution of the “Invest in what you know” strategy – you will be looking for companies that you believe will have high earnings announcements coming up soon, which can cause their stock price to rise. You buy these stocks right before the earning season and your profits will be great. </a:t>
            </a:r>
            <a:endParaRPr sz="1200">
              <a:highlight>
                <a:srgbClr val="FFFFFF"/>
              </a:highlight>
            </a:endParaRPr>
          </a:p>
          <a:p>
            <a:pPr indent="0" lvl="0" marL="0" rtl="0" algn="l">
              <a:lnSpc>
                <a:spcPct val="100000"/>
              </a:lnSpc>
              <a:spcBef>
                <a:spcPts val="0"/>
              </a:spcBef>
              <a:spcAft>
                <a:spcPts val="0"/>
              </a:spcAft>
              <a:buNone/>
            </a:pPr>
            <a:r>
              <a:t/>
            </a:r>
            <a:endParaRPr sz="1200">
              <a:highlight>
                <a:srgbClr val="FFFFFF"/>
              </a:highlight>
            </a:endParaRPr>
          </a:p>
          <a:p>
            <a:pPr indent="0" lvl="0" marL="0" rtl="0" algn="l">
              <a:lnSpc>
                <a:spcPct val="100000"/>
              </a:lnSpc>
              <a:spcBef>
                <a:spcPts val="0"/>
              </a:spcBef>
              <a:spcAft>
                <a:spcPts val="0"/>
              </a:spcAft>
              <a:buNone/>
            </a:pPr>
            <a:r>
              <a:rPr b="1" lang="en" sz="1200">
                <a:highlight>
                  <a:srgbClr val="FFFFFF"/>
                </a:highlight>
              </a:rPr>
              <a:t>Passive Strategy </a:t>
            </a:r>
            <a:endParaRPr b="1" sz="1200">
              <a:highlight>
                <a:srgbClr val="FFFFFF"/>
              </a:highlight>
            </a:endParaRPr>
          </a:p>
          <a:p>
            <a:pPr indent="0" lvl="0" marL="0" rtl="0" algn="l">
              <a:lnSpc>
                <a:spcPct val="100000"/>
              </a:lnSpc>
              <a:spcBef>
                <a:spcPts val="0"/>
              </a:spcBef>
              <a:spcAft>
                <a:spcPts val="0"/>
              </a:spcAft>
              <a:buNone/>
            </a:pPr>
            <a:r>
              <a:rPr lang="en" sz="1200">
                <a:highlight>
                  <a:srgbClr val="FFFFFF"/>
                </a:highlight>
              </a:rPr>
              <a:t>If you are not sure which specific stock to select, you can always invest in ETFs and market indices. These products are already diversified for you and will track a specific market for you. </a:t>
            </a:r>
            <a:endParaRPr sz="1200">
              <a:highlight>
                <a:srgbClr val="FFFFFF"/>
              </a:highlight>
            </a:endParaRPr>
          </a:p>
          <a:p>
            <a:pPr indent="0" lvl="0" marL="0" rtl="0" algn="l">
              <a:lnSpc>
                <a:spcPct val="100000"/>
              </a:lnSpc>
              <a:spcBef>
                <a:spcPts val="0"/>
              </a:spcBef>
              <a:spcAft>
                <a:spcPts val="0"/>
              </a:spcAft>
              <a:buNone/>
            </a:pPr>
            <a:r>
              <a:t/>
            </a:r>
            <a:endParaRPr sz="1200">
              <a:highlight>
                <a:srgbClr val="FFFFFF"/>
              </a:highlight>
            </a:endParaRPr>
          </a:p>
          <a:p>
            <a:pPr indent="0" lvl="0" marL="0" rtl="0" algn="l">
              <a:lnSpc>
                <a:spcPct val="100000"/>
              </a:lnSpc>
              <a:spcBef>
                <a:spcPts val="0"/>
              </a:spcBef>
              <a:spcAft>
                <a:spcPts val="0"/>
              </a:spcAft>
              <a:buNone/>
            </a:pPr>
            <a:r>
              <a:rPr b="1" lang="en" sz="1200">
                <a:highlight>
                  <a:srgbClr val="FFFFFF"/>
                </a:highlight>
              </a:rPr>
              <a:t>Stock Screeners Strategy</a:t>
            </a:r>
            <a:endParaRPr b="1" sz="1200">
              <a:highlight>
                <a:srgbClr val="FFFFFF"/>
              </a:highlight>
            </a:endParaRPr>
          </a:p>
          <a:p>
            <a:pPr indent="0" lvl="0" marL="0" rtl="0" algn="l">
              <a:lnSpc>
                <a:spcPct val="100000"/>
              </a:lnSpc>
              <a:spcBef>
                <a:spcPts val="0"/>
              </a:spcBef>
              <a:spcAft>
                <a:spcPts val="0"/>
              </a:spcAft>
              <a:buNone/>
            </a:pPr>
            <a:r>
              <a:rPr lang="en" sz="1200">
                <a:highlight>
                  <a:srgbClr val="FFFFFF"/>
                </a:highlight>
              </a:rPr>
              <a:t>A Stock Screener is a program or website that will ask you some questions about what you are looking for in a stock, and return a list of stocks that match your criteria. You can then do extra research on these stocks to determine if they should be added to your portfolio.</a:t>
            </a:r>
            <a:endParaRPr b="1" sz="1200">
              <a:highlight>
                <a:srgbClr val="FFFFFF"/>
              </a:highlight>
            </a:endParaRPr>
          </a:p>
        </p:txBody>
      </p:sp>
      <p:pic>
        <p:nvPicPr>
          <p:cNvPr id="112" name="Google Shape;112;p15"/>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16"/>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Markets Page</a:t>
            </a:r>
            <a:r>
              <a:rPr b="1" lang="en"/>
              <a:t> </a:t>
            </a:r>
            <a:endParaRPr b="1"/>
          </a:p>
        </p:txBody>
      </p:sp>
      <p:sp>
        <p:nvSpPr>
          <p:cNvPr id="118" name="Google Shape;118;p16"/>
          <p:cNvSpPr txBox="1"/>
          <p:nvPr>
            <p:ph idx="1" type="body"/>
          </p:nvPr>
        </p:nvSpPr>
        <p:spPr>
          <a:xfrm>
            <a:off x="338550" y="1189550"/>
            <a:ext cx="8466900" cy="363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Today’s Market Summary </a:t>
            </a:r>
            <a:endParaRPr b="1"/>
          </a:p>
          <a:p>
            <a:pPr indent="0" lvl="0" marL="0" rtl="0" algn="l">
              <a:spcBef>
                <a:spcPts val="1600"/>
              </a:spcBef>
              <a:spcAft>
                <a:spcPts val="0"/>
              </a:spcAft>
              <a:buNone/>
            </a:pPr>
            <a:r>
              <a:rPr lang="en" sz="1100"/>
              <a:t>This page gives you an overview of the whole market so you can see if the stock </a:t>
            </a:r>
            <a:r>
              <a:rPr lang="en" sz="1100"/>
              <a:t>prices</a:t>
            </a:r>
            <a:r>
              <a:rPr lang="en" sz="1100"/>
              <a:t> are normal or not. </a:t>
            </a:r>
            <a:endParaRPr sz="1100"/>
          </a:p>
          <a:p>
            <a:pPr indent="0" lvl="0" marL="0" rtl="0" algn="l">
              <a:spcBef>
                <a:spcPts val="1600"/>
              </a:spcBef>
              <a:spcAft>
                <a:spcPts val="0"/>
              </a:spcAft>
              <a:buNone/>
            </a:pPr>
            <a:r>
              <a:rPr b="1" lang="en"/>
              <a:t>Market Mover</a:t>
            </a:r>
            <a:endParaRPr b="1"/>
          </a:p>
          <a:p>
            <a:pPr indent="0" lvl="0" marL="0" rtl="0" algn="l">
              <a:lnSpc>
                <a:spcPct val="140000"/>
              </a:lnSpc>
              <a:spcBef>
                <a:spcPts val="1600"/>
              </a:spcBef>
              <a:spcAft>
                <a:spcPts val="0"/>
              </a:spcAft>
              <a:buNone/>
            </a:pPr>
            <a:r>
              <a:rPr lang="en" sz="1100"/>
              <a:t>Market movers is a great place to look for some quick stock picks. These are the stocks that have gone up the most or down the most so far this trading day – and you can filter by NYSE, NASDQ, or other exchanges. This allows you to get a quick buy or sell. </a:t>
            </a:r>
            <a:endParaRPr sz="1100"/>
          </a:p>
          <a:p>
            <a:pPr indent="0" lvl="0" marL="0" rtl="0" algn="l">
              <a:lnSpc>
                <a:spcPct val="140000"/>
              </a:lnSpc>
              <a:spcBef>
                <a:spcPts val="0"/>
              </a:spcBef>
              <a:spcAft>
                <a:spcPts val="0"/>
              </a:spcAft>
              <a:buNone/>
            </a:pPr>
            <a:r>
              <a:t/>
            </a:r>
            <a:endParaRPr sz="1100">
              <a:solidFill>
                <a:srgbClr val="58595B"/>
              </a:solidFill>
              <a:latin typeface="Arial"/>
              <a:ea typeface="Arial"/>
              <a:cs typeface="Arial"/>
              <a:sym typeface="Arial"/>
            </a:endParaRPr>
          </a:p>
          <a:p>
            <a:pPr indent="0" lvl="0" marL="0" rtl="0" algn="l">
              <a:lnSpc>
                <a:spcPct val="140000"/>
              </a:lnSpc>
              <a:spcBef>
                <a:spcPts val="0"/>
              </a:spcBef>
              <a:spcAft>
                <a:spcPts val="0"/>
              </a:spcAft>
              <a:buNone/>
            </a:pPr>
            <a:r>
              <a:rPr b="1" lang="en">
                <a:latin typeface="Arial"/>
                <a:ea typeface="Arial"/>
                <a:cs typeface="Arial"/>
                <a:sym typeface="Arial"/>
              </a:rPr>
              <a:t>Top </a:t>
            </a:r>
            <a:r>
              <a:rPr b="1" lang="en">
                <a:latin typeface="Arial"/>
                <a:ea typeface="Arial"/>
                <a:cs typeface="Arial"/>
                <a:sym typeface="Arial"/>
              </a:rPr>
              <a:t>Performing</a:t>
            </a:r>
            <a:r>
              <a:rPr b="1" lang="en">
                <a:latin typeface="Arial"/>
                <a:ea typeface="Arial"/>
                <a:cs typeface="Arial"/>
                <a:sym typeface="Arial"/>
              </a:rPr>
              <a:t> ETFs</a:t>
            </a:r>
            <a:endParaRPr b="1">
              <a:latin typeface="Arial"/>
              <a:ea typeface="Arial"/>
              <a:cs typeface="Arial"/>
              <a:sym typeface="Arial"/>
            </a:endParaRPr>
          </a:p>
          <a:p>
            <a:pPr indent="0" lvl="0" marL="0" rtl="0" algn="l">
              <a:lnSpc>
                <a:spcPct val="140000"/>
              </a:lnSpc>
              <a:spcBef>
                <a:spcPts val="0"/>
              </a:spcBef>
              <a:spcAft>
                <a:spcPts val="0"/>
              </a:spcAft>
              <a:buNone/>
            </a:pPr>
            <a:r>
              <a:rPr lang="en" sz="1100">
                <a:highlight>
                  <a:srgbClr val="FFFFFF"/>
                </a:highlight>
              </a:rPr>
              <a:t>Exchange Traded Funds, or ETFs, are “themed” funds – there are ETFs specializing in oil, video game companies, the entire market as a whole, and everything in between.</a:t>
            </a:r>
            <a:endParaRPr b="1" sz="1100"/>
          </a:p>
          <a:p>
            <a:pPr indent="0" lvl="0" marL="0" rtl="0" algn="l">
              <a:spcBef>
                <a:spcPts val="0"/>
              </a:spcBef>
              <a:spcAft>
                <a:spcPts val="0"/>
              </a:spcAft>
              <a:buNone/>
            </a:pPr>
            <a:r>
              <a:t/>
            </a:r>
            <a:endParaRPr sz="1100">
              <a:latin typeface="Arial"/>
              <a:ea typeface="Arial"/>
              <a:cs typeface="Arial"/>
              <a:sym typeface="Arial"/>
            </a:endParaRPr>
          </a:p>
          <a:p>
            <a:pPr indent="0" lvl="0" marL="0" rtl="0" algn="l">
              <a:spcBef>
                <a:spcPts val="0"/>
              </a:spcBef>
              <a:spcAft>
                <a:spcPts val="0"/>
              </a:spcAft>
              <a:buNone/>
            </a:pPr>
            <a:r>
              <a:rPr b="1" lang="en">
                <a:latin typeface="Arial"/>
                <a:ea typeface="Arial"/>
                <a:cs typeface="Arial"/>
                <a:sym typeface="Arial"/>
              </a:rPr>
              <a:t>Analyst Rating </a:t>
            </a:r>
            <a:endParaRPr b="1">
              <a:latin typeface="Arial"/>
              <a:ea typeface="Arial"/>
              <a:cs typeface="Arial"/>
              <a:sym typeface="Arial"/>
            </a:endParaRPr>
          </a:p>
          <a:p>
            <a:pPr indent="0" lvl="0" marL="0" rtl="0" algn="l">
              <a:spcBef>
                <a:spcPts val="0"/>
              </a:spcBef>
              <a:spcAft>
                <a:spcPts val="0"/>
              </a:spcAft>
              <a:buNone/>
            </a:pPr>
            <a:r>
              <a:rPr lang="en" sz="1100">
                <a:highlight>
                  <a:srgbClr val="FFFFFF"/>
                </a:highlight>
              </a:rPr>
              <a:t>If you look up the quote for any company, there is also a tab called “Analyst Ratings”. This will give you information about what other analysts on </a:t>
            </a:r>
            <a:r>
              <a:rPr lang="en" sz="1100">
                <a:uFill>
                  <a:noFill/>
                </a:uFill>
                <a:hlinkClick r:id="rId3"/>
              </a:rPr>
              <a:t>Wall Street</a:t>
            </a:r>
            <a:r>
              <a:rPr lang="en" sz="1100">
                <a:highlight>
                  <a:srgbClr val="FFFFFF"/>
                </a:highlight>
              </a:rPr>
              <a:t> are saying – along with whether they think it is time to buy or sell.</a:t>
            </a:r>
            <a:endParaRPr sz="1100"/>
          </a:p>
          <a:p>
            <a:pPr indent="0" lvl="0" marL="0" rtl="0" algn="l">
              <a:spcBef>
                <a:spcPts val="0"/>
              </a:spcBef>
              <a:spcAft>
                <a:spcPts val="1600"/>
              </a:spcAft>
              <a:buNone/>
            </a:pPr>
            <a:r>
              <a:t/>
            </a:r>
            <a:endParaRPr b="1"/>
          </a:p>
        </p:txBody>
      </p:sp>
      <p:pic>
        <p:nvPicPr>
          <p:cNvPr id="119" name="Google Shape;119;p16"/>
          <p:cNvPicPr preferRelativeResize="0"/>
          <p:nvPr/>
        </p:nvPicPr>
        <p:blipFill>
          <a:blip r:embed="rId4">
            <a:alphaModFix/>
          </a:blip>
          <a:stretch>
            <a:fillRect/>
          </a:stretch>
        </p:blipFill>
        <p:spPr>
          <a:xfrm>
            <a:off x="7745650" y="260924"/>
            <a:ext cx="1147400" cy="114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FinLab Template">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