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embeddedFontLst>
    <p:embeddedFont>
      <p:font typeface="Barlow Condensed" panose="00000506000000000000" pitchFamily="2" charset="0"/>
      <p:regular r:id="rId19"/>
      <p:bold r:id="rId20"/>
      <p:italic r:id="rId21"/>
      <p:boldItalic r:id="rId22"/>
    </p:embeddedFont>
    <p:embeddedFont>
      <p:font typeface="Work Sans Medium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A7kTxfaFm57T8G4cphpvYESIp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85" autoAdjust="0"/>
    <p:restoredTop sz="92000" autoAdjust="0"/>
  </p:normalViewPr>
  <p:slideViewPr>
    <p:cSldViewPr snapToGrid="0">
      <p:cViewPr varScale="1">
        <p:scale>
          <a:sx n="96" d="100"/>
          <a:sy n="96" d="100"/>
        </p:scale>
        <p:origin x="13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A white and black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4025" y="693762"/>
            <a:ext cx="9528175" cy="508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600075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68F4"/>
              </a:buClr>
              <a:buSzPts val="6000"/>
              <a:buFont typeface="Barlow Condensed"/>
              <a:buNone/>
              <a:defRPr sz="6000" b="1">
                <a:solidFill>
                  <a:srgbClr val="6468F4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524000" y="3668713"/>
            <a:ext cx="6457950" cy="139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64669"/>
              </a:buClr>
              <a:buSzPts val="3600"/>
              <a:buFont typeface="Arial"/>
              <a:buNone/>
              <a:defRPr sz="2400">
                <a:solidFill>
                  <a:srgbClr val="464669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3000"/>
              <a:buFont typeface="Work Sans Medium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2700"/>
              <a:buFont typeface="Work Sans Medium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2400"/>
              <a:buFont typeface="Work Sans Medium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2400"/>
              <a:buFont typeface="Work Sans Medium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9" name="Google Shape;19;p3"/>
          <p:cNvSpPr>
            <a:spLocks noGrp="1"/>
          </p:cNvSpPr>
          <p:nvPr>
            <p:ph type="pic" idx="2"/>
          </p:nvPr>
        </p:nvSpPr>
        <p:spPr>
          <a:xfrm>
            <a:off x="7613650" y="1122363"/>
            <a:ext cx="3740150" cy="445928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rgbClr val="FFFFFF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68F4"/>
              </a:buClr>
              <a:buSzPts val="6000"/>
              <a:buFont typeface="Barlow Condensed"/>
              <a:buNone/>
              <a:defRPr sz="6000" b="1" u="none">
                <a:solidFill>
                  <a:srgbClr val="6468F4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5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64669"/>
              </a:buClr>
              <a:buSzPts val="4200"/>
              <a:buFont typeface="Work Sans Medium"/>
              <a:buChar char="•"/>
              <a:defRPr sz="2800">
                <a:solidFill>
                  <a:srgbClr val="464669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914400" lvl="1" indent="-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3600"/>
              <a:buFont typeface="Work Sans Medium"/>
              <a:buChar char="•"/>
              <a:defRPr>
                <a:solidFill>
                  <a:srgbClr val="464669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marL="1371600" lvl="2" indent="-4191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3000"/>
              <a:buFont typeface="Work Sans Medium"/>
              <a:buChar char="•"/>
              <a:defRPr>
                <a:solidFill>
                  <a:srgbClr val="464669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marL="1828800" lvl="3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2700"/>
              <a:buFont typeface="Work Sans Medium"/>
              <a:buChar char="•"/>
              <a:defRPr>
                <a:solidFill>
                  <a:srgbClr val="464669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marL="2286000" lvl="4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2700"/>
              <a:buFont typeface="Work Sans Medium"/>
              <a:buChar char="•"/>
              <a:defRPr>
                <a:solidFill>
                  <a:srgbClr val="464669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0" y="6176963"/>
            <a:ext cx="12192000" cy="693550"/>
          </a:xfrm>
          <a:prstGeom prst="rect">
            <a:avLst/>
          </a:prstGeom>
          <a:solidFill>
            <a:srgbClr val="4646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-104983" y="3359298"/>
            <a:ext cx="12296983" cy="2292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2530" y="0"/>
            <a:ext cx="723741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587375" y="-424655"/>
            <a:ext cx="598805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68F4"/>
              </a:buClr>
              <a:buSzPts val="6000"/>
              <a:buFont typeface="Barlow Condensed"/>
              <a:buNone/>
              <a:defRPr sz="6000" b="1">
                <a:solidFill>
                  <a:srgbClr val="6468F4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587375" y="2428082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64669"/>
              </a:buClr>
              <a:buSzPts val="3600"/>
              <a:buFont typeface="Work Sans Medium"/>
              <a:buNone/>
              <a:defRPr sz="2400">
                <a:solidFill>
                  <a:srgbClr val="464669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Work Sans Medium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Work Sans Medium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Work Sans Medium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Work Sans Medium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838200" y="1825626"/>
            <a:ext cx="5181600" cy="4351338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6"/>
          <p:cNvSpPr/>
          <p:nvPr/>
        </p:nvSpPr>
        <p:spPr>
          <a:xfrm>
            <a:off x="6172200" y="1825625"/>
            <a:ext cx="5181600" cy="4351338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68F4"/>
              </a:buClr>
              <a:buSzPts val="5400"/>
              <a:buFont typeface="Barlow Condensed"/>
              <a:buNone/>
              <a:defRPr sz="5400" b="1">
                <a:solidFill>
                  <a:srgbClr val="6468F4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1048456" y="2111022"/>
            <a:ext cx="4778022" cy="3849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9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64669"/>
              </a:buClr>
              <a:buSzPts val="3000"/>
              <a:buFont typeface="Work Sans Medium"/>
              <a:buChar char="•"/>
              <a:defRPr sz="2000">
                <a:solidFill>
                  <a:srgbClr val="464669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914400" lvl="1" indent="-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3600"/>
              <a:buFont typeface="Work Sans Medium"/>
              <a:buChar char="•"/>
              <a:defRPr>
                <a:solidFill>
                  <a:srgbClr val="464669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marL="1371600" lvl="2" indent="-4191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3000"/>
              <a:buFont typeface="Work Sans Medium"/>
              <a:buChar char="•"/>
              <a:defRPr>
                <a:solidFill>
                  <a:srgbClr val="464669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marL="1828800" lvl="3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2700"/>
              <a:buFont typeface="Work Sans Medium"/>
              <a:buChar char="•"/>
              <a:defRPr>
                <a:solidFill>
                  <a:srgbClr val="464669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marL="2286000" lvl="4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2700"/>
              <a:buFont typeface="Work Sans Medium"/>
              <a:buChar char="•"/>
              <a:defRPr>
                <a:solidFill>
                  <a:srgbClr val="464669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6382456" y="2111022"/>
            <a:ext cx="4778022" cy="3849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9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64669"/>
              </a:buClr>
              <a:buSzPts val="3000"/>
              <a:buFont typeface="Work Sans Medium"/>
              <a:buChar char="•"/>
              <a:defRPr sz="2000">
                <a:solidFill>
                  <a:srgbClr val="464669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914400" lvl="1" indent="-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3600"/>
              <a:buFont typeface="Work Sans Medium"/>
              <a:buChar char="•"/>
              <a:defRPr>
                <a:solidFill>
                  <a:srgbClr val="464669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marL="1371600" lvl="2" indent="-4191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3000"/>
              <a:buFont typeface="Work Sans Medium"/>
              <a:buChar char="•"/>
              <a:defRPr>
                <a:solidFill>
                  <a:srgbClr val="464669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marL="1828800" lvl="3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2700"/>
              <a:buFont typeface="Work Sans Medium"/>
              <a:buChar char="•"/>
              <a:defRPr>
                <a:solidFill>
                  <a:srgbClr val="464669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marL="2286000" lvl="4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2700"/>
              <a:buFont typeface="Work Sans Medium"/>
              <a:buChar char="•"/>
              <a:defRPr>
                <a:solidFill>
                  <a:srgbClr val="464669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0768" y="1395509"/>
            <a:ext cx="9190463" cy="79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68F4"/>
              </a:buClr>
              <a:buSzPts val="4400"/>
              <a:buFont typeface="Barlow Condensed"/>
              <a:buNone/>
              <a:defRPr sz="4400" b="1">
                <a:solidFill>
                  <a:srgbClr val="6468F4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64669"/>
              </a:buClr>
              <a:buSzPts val="4200"/>
              <a:buFont typeface="Barlow Condensed"/>
              <a:buNone/>
              <a:defRPr sz="2800" b="1">
                <a:solidFill>
                  <a:srgbClr val="464669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3000"/>
              <a:buFont typeface="Work Sans Medium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2700"/>
              <a:buFont typeface="Work Sans Medium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2400"/>
              <a:buFont typeface="Work Sans Medium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2400"/>
              <a:buFont typeface="Work Sans Medium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64669"/>
              </a:buClr>
              <a:buSzPts val="4200"/>
              <a:buFont typeface="Barlow Condensed"/>
              <a:buNone/>
              <a:defRPr sz="2800" b="1">
                <a:solidFill>
                  <a:srgbClr val="464669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3000"/>
              <a:buFont typeface="Work Sans Medium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2700"/>
              <a:buFont typeface="Work Sans Medium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2400"/>
              <a:buFont typeface="Work Sans Medium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2400"/>
              <a:buFont typeface="Work Sans Medium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54" name="Google Shape;54;p7"/>
          <p:cNvSpPr/>
          <p:nvPr/>
        </p:nvSpPr>
        <p:spPr>
          <a:xfrm>
            <a:off x="836612" y="2596444"/>
            <a:ext cx="5183188" cy="3580519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6170612" y="2596443"/>
            <a:ext cx="5183188" cy="3580519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1046992" y="2792944"/>
            <a:ext cx="4779486" cy="3167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9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64669"/>
              </a:buClr>
              <a:buSzPts val="3000"/>
              <a:buFont typeface="Work Sans Medium"/>
              <a:buChar char="•"/>
              <a:defRPr sz="2000">
                <a:solidFill>
                  <a:srgbClr val="464669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914400" lvl="1" indent="-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3600"/>
              <a:buFont typeface="Work Sans Medium"/>
              <a:buChar char="•"/>
              <a:defRPr>
                <a:solidFill>
                  <a:srgbClr val="464669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marL="1371600" lvl="2" indent="-4191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3000"/>
              <a:buFont typeface="Work Sans Medium"/>
              <a:buChar char="•"/>
              <a:defRPr>
                <a:solidFill>
                  <a:srgbClr val="464669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marL="1828800" lvl="3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2700"/>
              <a:buFont typeface="Work Sans Medium"/>
              <a:buChar char="•"/>
              <a:defRPr>
                <a:solidFill>
                  <a:srgbClr val="464669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marL="2286000" lvl="4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2700"/>
              <a:buFont typeface="Work Sans Medium"/>
              <a:buChar char="•"/>
              <a:defRPr>
                <a:solidFill>
                  <a:srgbClr val="464669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4"/>
          </p:nvPr>
        </p:nvSpPr>
        <p:spPr>
          <a:xfrm>
            <a:off x="6380992" y="2792944"/>
            <a:ext cx="4779486" cy="3167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9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64669"/>
              </a:buClr>
              <a:buSzPts val="3000"/>
              <a:buFont typeface="Work Sans Medium"/>
              <a:buChar char="•"/>
              <a:defRPr sz="2000">
                <a:solidFill>
                  <a:srgbClr val="464669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914400" lvl="1" indent="-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3600"/>
              <a:buFont typeface="Work Sans Medium"/>
              <a:buChar char="•"/>
              <a:defRPr>
                <a:solidFill>
                  <a:srgbClr val="464669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marL="1371600" lvl="2" indent="-4191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3000"/>
              <a:buFont typeface="Work Sans Medium"/>
              <a:buChar char="•"/>
              <a:defRPr>
                <a:solidFill>
                  <a:srgbClr val="464669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marL="1828800" lvl="3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2700"/>
              <a:buFont typeface="Work Sans Medium"/>
              <a:buChar char="•"/>
              <a:defRPr>
                <a:solidFill>
                  <a:srgbClr val="464669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marL="2286000" lvl="4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2700"/>
              <a:buFont typeface="Work Sans Medium"/>
              <a:buChar char="•"/>
              <a:defRPr>
                <a:solidFill>
                  <a:srgbClr val="464669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6612" y="1385528"/>
            <a:ext cx="9190463" cy="79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63" name="Google Shape;6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390144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838200" y="909637"/>
            <a:ext cx="57251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68F4"/>
              </a:buClr>
              <a:buSzPts val="5400"/>
              <a:buFont typeface="Barlow Condensed"/>
              <a:buNone/>
              <a:defRPr sz="5400" b="1">
                <a:solidFill>
                  <a:srgbClr val="6468F4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"/>
          </p:nvPr>
        </p:nvSpPr>
        <p:spPr>
          <a:xfrm>
            <a:off x="838200" y="2394743"/>
            <a:ext cx="639572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64669"/>
              </a:buClr>
              <a:buSzPts val="3600"/>
              <a:buFont typeface="Work Sans Medium"/>
              <a:buNone/>
              <a:defRPr sz="2400">
                <a:solidFill>
                  <a:srgbClr val="464669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Work Sans Medium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Work Sans Medium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Work Sans Medium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Work Sans Medium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6" name="Google Shape;6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0556" y="1115684"/>
            <a:ext cx="12369716" cy="5116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/>
          <p:nvPr/>
        </p:nvSpPr>
        <p:spPr>
          <a:xfrm>
            <a:off x="648494" y="676593"/>
            <a:ext cx="10895012" cy="5504815"/>
          </a:xfrm>
          <a:prstGeom prst="roundRect">
            <a:avLst>
              <a:gd name="adj" fmla="val 16667"/>
            </a:avLst>
          </a:prstGeom>
          <a:solidFill>
            <a:srgbClr val="D0D3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5323840" y="987425"/>
            <a:ext cx="5804852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64669"/>
              </a:buClr>
              <a:buSzPts val="3600"/>
              <a:buFont typeface="Work Sans Medium"/>
              <a:buChar char="•"/>
              <a:defRPr sz="2400"/>
            </a:lvl1pPr>
            <a:lvl2pPr marL="914400" lvl="1" indent="-495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4200"/>
              <a:buFont typeface="Work Sans Medium"/>
              <a:buChar char="•"/>
              <a:defRPr sz="2800"/>
            </a:lvl2pPr>
            <a:lvl3pPr marL="1371600" lvl="2" indent="-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3600"/>
              <a:buFont typeface="Work Sans Medium"/>
              <a:buChar char="•"/>
              <a:defRPr sz="2400"/>
            </a:lvl3pPr>
            <a:lvl4pPr marL="1828800" lvl="3" indent="-4191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3000"/>
              <a:buFont typeface="Work Sans Medium"/>
              <a:buChar char="•"/>
              <a:defRPr sz="2000"/>
            </a:lvl4pPr>
            <a:lvl5pPr marL="2286000" lvl="4" indent="-4191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3000"/>
              <a:buFont typeface="Work Sans Medium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2"/>
          </p:nvPr>
        </p:nvSpPr>
        <p:spPr>
          <a:xfrm>
            <a:off x="1063308" y="2669582"/>
            <a:ext cx="3932237" cy="3199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64669"/>
              </a:buClr>
              <a:buSzPts val="2400"/>
              <a:buFont typeface="Work Sans Medium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2100"/>
              <a:buFont typeface="Work Sans Medium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1800"/>
              <a:buFont typeface="Work Sans Medium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1500"/>
              <a:buFont typeface="Work Sans Medium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1500"/>
              <a:buFont typeface="Work Sans Medium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74" name="Google Shape;7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0132" y="2404893"/>
            <a:ext cx="3932237" cy="8198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>
            <a:off x="1224951" y="987425"/>
            <a:ext cx="3767418" cy="144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68F4"/>
              </a:buClr>
              <a:buSzPts val="3600"/>
              <a:buFont typeface="Barlow Condensed"/>
              <a:buNone/>
              <a:defRPr sz="3600" b="1">
                <a:solidFill>
                  <a:srgbClr val="6468F4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bg>
      <p:bgPr>
        <a:solidFill>
          <a:srgbClr val="FFFFF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/>
          <p:nvPr/>
        </p:nvSpPr>
        <p:spPr>
          <a:xfrm>
            <a:off x="648494" y="676593"/>
            <a:ext cx="10895012" cy="5504815"/>
          </a:xfrm>
          <a:prstGeom prst="roundRect">
            <a:avLst>
              <a:gd name="adj" fmla="val 16667"/>
            </a:avLst>
          </a:prstGeom>
          <a:solidFill>
            <a:srgbClr val="D0D3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81" name="Google Shape;81;p10"/>
          <p:cNvSpPr>
            <a:spLocks noGrp="1"/>
          </p:cNvSpPr>
          <p:nvPr>
            <p:ph type="pic" idx="2"/>
          </p:nvPr>
        </p:nvSpPr>
        <p:spPr>
          <a:xfrm>
            <a:off x="1229361" y="2724785"/>
            <a:ext cx="3677919" cy="2883535"/>
          </a:xfrm>
          <a:prstGeom prst="rect">
            <a:avLst/>
          </a:prstGeom>
          <a:noFill/>
          <a:ln>
            <a:noFill/>
          </a:ln>
        </p:spPr>
      </p:sp>
      <p:pic>
        <p:nvPicPr>
          <p:cNvPr id="82" name="Google Shape;82;p10" descr="A group of gold coin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640136">
            <a:off x="10322262" y="626811"/>
            <a:ext cx="1548211" cy="210026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5255339" y="992187"/>
            <a:ext cx="5804852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64669"/>
              </a:buClr>
              <a:buSzPts val="3600"/>
              <a:buFont typeface="Work Sans Medium"/>
              <a:buChar char="•"/>
              <a:defRPr sz="2400"/>
            </a:lvl1pPr>
            <a:lvl2pPr marL="914400" lvl="1" indent="-495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4200"/>
              <a:buFont typeface="Work Sans Medium"/>
              <a:buChar char="•"/>
              <a:defRPr sz="2800"/>
            </a:lvl2pPr>
            <a:lvl3pPr marL="1371600" lvl="2" indent="-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3600"/>
              <a:buFont typeface="Work Sans Medium"/>
              <a:buChar char="•"/>
              <a:defRPr sz="2400"/>
            </a:lvl3pPr>
            <a:lvl4pPr marL="1828800" lvl="3" indent="-4191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3000"/>
              <a:buFont typeface="Work Sans Medium"/>
              <a:buChar char="•"/>
              <a:defRPr sz="2000"/>
            </a:lvl4pPr>
            <a:lvl5pPr marL="2286000" lvl="4" indent="-4191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3000"/>
              <a:buFont typeface="Work Sans Medium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title"/>
          </p:nvPr>
        </p:nvSpPr>
        <p:spPr>
          <a:xfrm>
            <a:off x="1224951" y="987425"/>
            <a:ext cx="3767418" cy="144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68F4"/>
              </a:buClr>
              <a:buSzPts val="3600"/>
              <a:buFont typeface="Barlow Condensed"/>
              <a:buNone/>
              <a:defRPr sz="3600" b="1">
                <a:solidFill>
                  <a:srgbClr val="6468F4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3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68F4"/>
              </a:buClr>
              <a:buSzPts val="6000"/>
              <a:buFont typeface="Barlow Condensed"/>
              <a:buNone/>
              <a:defRPr sz="6000" b="1" i="0" u="none" strike="noStrike" cap="none">
                <a:solidFill>
                  <a:srgbClr val="6468F4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5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64669"/>
              </a:buClr>
              <a:buSzPts val="4200"/>
              <a:buFont typeface="Work Sans Medium"/>
              <a:buChar char="•"/>
              <a:defRPr sz="2800" b="0" i="0" u="none" strike="noStrike" cap="none">
                <a:solidFill>
                  <a:srgbClr val="464669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914400" marR="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3600"/>
              <a:buFont typeface="Work Sans Medium"/>
              <a:buChar char="•"/>
              <a:defRPr sz="2400" b="0" i="0" u="none" strike="noStrike" cap="none">
                <a:solidFill>
                  <a:srgbClr val="464669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3000"/>
              <a:buFont typeface="Work Sans Medium"/>
              <a:buChar char="•"/>
              <a:defRPr sz="2000" b="0" i="0" u="none" strike="noStrike" cap="none">
                <a:solidFill>
                  <a:srgbClr val="464669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2700"/>
              <a:buFont typeface="Work Sans Medium"/>
              <a:buChar char="•"/>
              <a:defRPr sz="1800" b="0" i="0" u="none" strike="noStrike" cap="none">
                <a:solidFill>
                  <a:srgbClr val="464669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marL="2286000" marR="0" lvl="4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64669"/>
              </a:buClr>
              <a:buSzPts val="2700"/>
              <a:buFont typeface="Work Sans Medium"/>
              <a:buChar char="•"/>
              <a:defRPr sz="1800" b="0" i="0" u="none" strike="noStrike" cap="none">
                <a:solidFill>
                  <a:srgbClr val="464669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6F150BE-C396-13BE-0B63-AC519F22AA8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96127" y="6356350"/>
            <a:ext cx="2199745" cy="32254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info@personalfinancelab.com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600075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 dirty="0"/>
              <a:t>Teaching Investing with the Stock Game</a:t>
            </a:r>
            <a:endParaRPr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523999" y="3668713"/>
            <a:ext cx="7035210" cy="139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669"/>
              </a:buClr>
              <a:buSzPts val="3600"/>
              <a:buFont typeface="Arial"/>
              <a:buNone/>
            </a:pPr>
            <a:r>
              <a:rPr lang="en-US" dirty="0"/>
              <a:t>An introduction to the PersonalFinanceLab® Stock Game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EC039F-0E73-3982-3863-4AD0A08F2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Rules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CD5086-1D5B-7417-9467-693FB13EE0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Trading dates</a:t>
            </a:r>
          </a:p>
          <a:p>
            <a:r>
              <a:rPr lang="en-US" dirty="0"/>
              <a:t>Security types</a:t>
            </a:r>
          </a:p>
          <a:p>
            <a:r>
              <a:rPr lang="en-US" dirty="0"/>
              <a:t>Diversification Limits</a:t>
            </a:r>
          </a:p>
          <a:p>
            <a:r>
              <a:rPr lang="en-US" dirty="0"/>
              <a:t>Margin Trading</a:t>
            </a:r>
          </a:p>
          <a:p>
            <a:r>
              <a:rPr lang="en-US" dirty="0"/>
              <a:t>Interest on Cash</a:t>
            </a:r>
          </a:p>
          <a:p>
            <a:r>
              <a:rPr lang="en-US" dirty="0"/>
              <a:t>Whitelist/Blacklists</a:t>
            </a:r>
          </a:p>
          <a:p>
            <a:r>
              <a:rPr lang="en-US" dirty="0"/>
              <a:t>…And more!</a:t>
            </a:r>
          </a:p>
        </p:txBody>
      </p:sp>
      <p:pic>
        <p:nvPicPr>
          <p:cNvPr id="7" name="Picture 6" descr="A colorful graphics and symbols&#10;&#10;AI-generated content may be incorrect.">
            <a:extLst>
              <a:ext uri="{FF2B5EF4-FFF2-40B4-BE49-F238E27FC236}">
                <a16:creationId xmlns:a16="http://schemas.microsoft.com/office/drawing/2014/main" id="{46CA920E-4670-ECC4-8CDF-C63E5AF7D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386" y="1620136"/>
            <a:ext cx="3617728" cy="361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57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5A7352-A644-1D44-7F19-EF84B7D26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-424655"/>
            <a:ext cx="6430113" cy="2852737"/>
          </a:xfrm>
        </p:spPr>
        <p:txBody>
          <a:bodyPr/>
          <a:lstStyle/>
          <a:p>
            <a:r>
              <a:rPr lang="en-US" dirty="0"/>
              <a:t>Reports and Rankings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932DEA-7231-CB4B-3306-F94B0C8CFC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Keeping engagement high – and keeping teachers in control</a:t>
            </a:r>
          </a:p>
        </p:txBody>
      </p:sp>
      <p:pic>
        <p:nvPicPr>
          <p:cNvPr id="7" name="Picture 6" descr="A purple and green graduation cap and diploma&#10;&#10;AI-generated content may be incorrect.">
            <a:extLst>
              <a:ext uri="{FF2B5EF4-FFF2-40B4-BE49-F238E27FC236}">
                <a16:creationId xmlns:a16="http://schemas.microsoft.com/office/drawing/2014/main" id="{05533F10-2D27-72EB-6F4D-0809785B9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249" y="3429000"/>
            <a:ext cx="3001040" cy="30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82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517D70-E6CC-D598-DD6A-B5969FA43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Game Scenarios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6836AD-D335-F251-77ED-066C4C41DA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Classic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8CA728-3109-2024-8485-9F58A12E651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Modern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50AE54D-2F59-AE7E-10E0-E6B948B21BCD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$100,000 starting cash</a:t>
            </a:r>
          </a:p>
          <a:p>
            <a:r>
              <a:rPr lang="en-US" dirty="0"/>
              <a:t>Equities, mutual funds, and bonds</a:t>
            </a:r>
          </a:p>
          <a:p>
            <a:r>
              <a:rPr lang="en-US" dirty="0"/>
              <a:t>20% Position Limit</a:t>
            </a:r>
          </a:p>
          <a:p>
            <a:r>
              <a:rPr lang="en-US" dirty="0"/>
              <a:t>No day trading, short selling, margin trading, fractional trading</a:t>
            </a:r>
          </a:p>
          <a:p>
            <a:r>
              <a:rPr lang="en-US" dirty="0"/>
              <a:t>$3 minimum stock price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BDDDF56-29ED-7004-6DA2-3C7054313D22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$1,000 starting cash</a:t>
            </a:r>
          </a:p>
          <a:p>
            <a:r>
              <a:rPr lang="en-US" dirty="0"/>
              <a:t>Equities, funds, bonds, and crypto</a:t>
            </a:r>
          </a:p>
          <a:p>
            <a:r>
              <a:rPr lang="en-US" dirty="0"/>
              <a:t>20% Position Limit, 80% Diversification Limit</a:t>
            </a:r>
          </a:p>
          <a:p>
            <a:r>
              <a:rPr lang="en-US" dirty="0"/>
              <a:t>YES to day trading, short selling, margin trading, and fractional trading</a:t>
            </a:r>
          </a:p>
          <a:p>
            <a:r>
              <a:rPr lang="en-US" dirty="0"/>
              <a:t>$3 minimum stock price</a:t>
            </a:r>
          </a:p>
        </p:txBody>
      </p:sp>
      <p:pic>
        <p:nvPicPr>
          <p:cNvPr id="12" name="Picture 11" descr="A money and coins falling from a wallet&#10;&#10;AI-generated content may be incorrect.">
            <a:extLst>
              <a:ext uri="{FF2B5EF4-FFF2-40B4-BE49-F238E27FC236}">
                <a16:creationId xmlns:a16="http://schemas.microsoft.com/office/drawing/2014/main" id="{00815A76-598C-29FF-16E9-AD453D70D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095" y="897467"/>
            <a:ext cx="2311695" cy="231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59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164C8-7537-04CB-280E-C1E4A2FCA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Game Scenarios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AF52E-B2DB-D689-094C-D7139864E0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A38CAC-1CAE-0898-CFDB-A5662010ECE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Retirement Account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31885F-3B98-ECFE-9282-C585B23A056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Classic or Modern starting position</a:t>
            </a:r>
          </a:p>
          <a:p>
            <a:r>
              <a:rPr lang="en-US" dirty="0"/>
              <a:t>Students grouped into teams</a:t>
            </a:r>
          </a:p>
          <a:p>
            <a:r>
              <a:rPr lang="en-US" dirty="0"/>
              <a:t>Each student manages their own portfolio, but their holdings get aggregated into a Team Portfolio for Team Ranking</a:t>
            </a:r>
          </a:p>
          <a:p>
            <a:r>
              <a:rPr lang="en-US" dirty="0"/>
              <a:t>Team rankings are based on % return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58F0C1-0C20-7E52-C6C5-48DC9ED31DB1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r>
              <a:rPr lang="en-US" dirty="0"/>
              <a:t>$500 starting cash</a:t>
            </a:r>
          </a:p>
          <a:p>
            <a:r>
              <a:rPr lang="en-US" dirty="0"/>
              <a:t>No position limits</a:t>
            </a:r>
          </a:p>
          <a:p>
            <a:r>
              <a:rPr lang="en-US" dirty="0"/>
              <a:t>“Weekly Deposit” of $100 added to all student accounts every Monday to be continuously invested</a:t>
            </a:r>
          </a:p>
          <a:p>
            <a:r>
              <a:rPr lang="en-US" dirty="0"/>
              <a:t>Position limits may be added part-way through the semester</a:t>
            </a:r>
          </a:p>
        </p:txBody>
      </p:sp>
      <p:pic>
        <p:nvPicPr>
          <p:cNvPr id="8" name="Picture 7" descr="A graphic of a group of people&#10;&#10;AI-generated content may be incorrect.">
            <a:extLst>
              <a:ext uri="{FF2B5EF4-FFF2-40B4-BE49-F238E27FC236}">
                <a16:creationId xmlns:a16="http://schemas.microsoft.com/office/drawing/2014/main" id="{7924A23E-FCFA-5287-952F-846117A54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6337"/>
            <a:ext cx="1616149" cy="161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05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29CC6-8D44-7E2A-1BE1-87DB1AF42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Game Scenarios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76ABA-E451-9E11-81BA-F790EC7337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Long Game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29A4F-7ADD-0930-BB06-323C6612F6A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Budget Game Combo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357C8F-879C-7D82-50DF-24D53A6AD51A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Instead of a 6-10 week game, extend to 52 weeks</a:t>
            </a:r>
          </a:p>
          <a:p>
            <a:endParaRPr lang="en-US" dirty="0"/>
          </a:p>
          <a:p>
            <a:r>
              <a:rPr lang="en-US" dirty="0"/>
              <a:t>Students encouraged to continuously monitor and build their portfolio over a longer time period</a:t>
            </a:r>
          </a:p>
          <a:p>
            <a:endParaRPr lang="en-US" dirty="0"/>
          </a:p>
          <a:p>
            <a:r>
              <a:rPr lang="en-US" dirty="0"/>
              <a:t>Depends on ability of teacher to follow up with students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39EB6D-DA39-8E3A-6983-3B3A873259DE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r>
              <a:rPr lang="en-US" dirty="0"/>
              <a:t>If using our Budgeting Game, start with $1 starting cash</a:t>
            </a:r>
          </a:p>
          <a:p>
            <a:endParaRPr lang="en-US" dirty="0"/>
          </a:p>
          <a:p>
            <a:r>
              <a:rPr lang="en-US" dirty="0"/>
              <a:t>Students build their Stock Game portfolio by transferring money from their Budget Game savings</a:t>
            </a:r>
          </a:p>
          <a:p>
            <a:endParaRPr lang="en-US" dirty="0"/>
          </a:p>
          <a:p>
            <a:r>
              <a:rPr lang="en-US" dirty="0"/>
              <a:t>Otherwise follow “Modern” rules</a:t>
            </a:r>
          </a:p>
        </p:txBody>
      </p:sp>
      <p:pic>
        <p:nvPicPr>
          <p:cNvPr id="8" name="Picture 7" descr="A yellow paper with a purple graduation cap and money&#10;&#10;AI-generated content may be incorrect.">
            <a:extLst>
              <a:ext uri="{FF2B5EF4-FFF2-40B4-BE49-F238E27FC236}">
                <a16:creationId xmlns:a16="http://schemas.microsoft.com/office/drawing/2014/main" id="{9C9669B4-D526-B9B7-BFA4-B6C4BC0DE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586" y="1128990"/>
            <a:ext cx="1937784" cy="193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90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B066170-0AF5-86D0-5E50-53B385EC1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Grade This?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DFC7000-0D95-67DF-8C98-7B095BDFAF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Grading rubrics, lesson plans, and more!</a:t>
            </a:r>
          </a:p>
        </p:txBody>
      </p:sp>
      <p:pic>
        <p:nvPicPr>
          <p:cNvPr id="10" name="Picture 9" descr="A purple book with a green cap and a trophy on top of books&#10;&#10;AI-generated content may be incorrect.">
            <a:extLst>
              <a:ext uri="{FF2B5EF4-FFF2-40B4-BE49-F238E27FC236}">
                <a16:creationId xmlns:a16="http://schemas.microsoft.com/office/drawing/2014/main" id="{8D174478-4F29-90F4-C96A-5D3F79AC3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0427" y="3007223"/>
            <a:ext cx="3194198" cy="319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31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D748E17-760B-E755-A068-89CE3698C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In Touch!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3C80B5-0010-2438-DCED-2FC25FF7C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2394743"/>
            <a:ext cx="9475382" cy="2889638"/>
          </a:xfrm>
        </p:spPr>
        <p:txBody>
          <a:bodyPr>
            <a:normAutofit/>
          </a:bodyPr>
          <a:lstStyle/>
          <a:p>
            <a:r>
              <a:rPr lang="en-US" dirty="0"/>
              <a:t>Contact us at </a:t>
            </a:r>
            <a:r>
              <a:rPr lang="en-US" dirty="0">
                <a:hlinkClick r:id="rId2"/>
              </a:rPr>
              <a:t>info@personalfinancelab.com</a:t>
            </a:r>
            <a:r>
              <a:rPr lang="en-US" dirty="0"/>
              <a:t> to connect with the account manager from your area</a:t>
            </a:r>
          </a:p>
          <a:p>
            <a:endParaRPr lang="en-US" dirty="0"/>
          </a:p>
          <a:p>
            <a:r>
              <a:rPr lang="en-US" dirty="0"/>
              <a:t>Contact me at kevin@personalfinancelab.com</a:t>
            </a:r>
          </a:p>
        </p:txBody>
      </p:sp>
      <p:pic>
        <p:nvPicPr>
          <p:cNvPr id="9" name="Picture 8" descr="A colorful cartoon speech bubbles&#10;&#10;AI-generated content may be incorrect.">
            <a:extLst>
              <a:ext uri="{FF2B5EF4-FFF2-40B4-BE49-F238E27FC236}">
                <a16:creationId xmlns:a16="http://schemas.microsoft.com/office/drawing/2014/main" id="{A2B86F51-A0EF-09E5-E467-65E5F70DC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070" y="3508744"/>
            <a:ext cx="3171160" cy="31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64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0CA4C9-1CF0-369C-220B-BD8E9E904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9953C3-D48E-A869-3784-58D46D390B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Kevin Smith</a:t>
            </a:r>
          </a:p>
          <a:p>
            <a:r>
              <a:rPr lang="en-US" dirty="0"/>
              <a:t>PersonalFinanceLab Director of Product Development</a:t>
            </a:r>
          </a:p>
        </p:txBody>
      </p:sp>
    </p:spTree>
    <p:extLst>
      <p:ext uri="{BB962C8B-B14F-4D97-AF65-F5344CB8AC3E}">
        <p14:creationId xmlns:p14="http://schemas.microsoft.com/office/powerpoint/2010/main" val="3412338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4E8FBA-CB9F-B5F3-4E11-A262C18CD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Stock Game?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B7EC26-A9E7-BB3E-E4FA-228F0E2E1E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in a class get “Practice Cash” to learn how to invest</a:t>
            </a:r>
          </a:p>
          <a:p>
            <a:endParaRPr lang="en-US" dirty="0"/>
          </a:p>
          <a:p>
            <a:r>
              <a:rPr lang="en-US" dirty="0"/>
              <a:t>Students build and manage a portfolio over the course of weeks or months</a:t>
            </a:r>
          </a:p>
          <a:p>
            <a:endParaRPr lang="en-US" dirty="0"/>
          </a:p>
          <a:p>
            <a:r>
              <a:rPr lang="en-US" dirty="0"/>
              <a:t>Rules for what, and how, students invest are usually determined by the teacher</a:t>
            </a:r>
          </a:p>
        </p:txBody>
      </p:sp>
    </p:spTree>
    <p:extLst>
      <p:ext uri="{BB962C8B-B14F-4D97-AF65-F5344CB8AC3E}">
        <p14:creationId xmlns:p14="http://schemas.microsoft.com/office/powerpoint/2010/main" val="728743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88E5D5-8FFA-3ABD-7E22-2ABFA3C4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8922488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The PersonalFinanceLab Stock Game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712677-ECCD-29B0-2865-B3B006967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2394743"/>
            <a:ext cx="7518991" cy="3553620"/>
          </a:xfrm>
        </p:spPr>
        <p:txBody>
          <a:bodyPr>
            <a:normAutofit fontScale="92500"/>
          </a:bodyPr>
          <a:lstStyle/>
          <a:p>
            <a:r>
              <a:rPr lang="en-US" dirty="0"/>
              <a:t>Top-of-the-line portfolio simulation, based on the StockTrak university investing platform</a:t>
            </a:r>
          </a:p>
          <a:p>
            <a:endParaRPr lang="en-US" dirty="0"/>
          </a:p>
          <a:p>
            <a:r>
              <a:rPr lang="en-US" dirty="0"/>
              <a:t>Tons of settings allows a lot of flexibility, with lots of built-in tools to make life easier for students too</a:t>
            </a:r>
          </a:p>
          <a:p>
            <a:endParaRPr lang="en-US" dirty="0"/>
          </a:p>
          <a:p>
            <a:r>
              <a:rPr lang="en-US" dirty="0"/>
              <a:t>Live support available for teachers and students!</a:t>
            </a:r>
          </a:p>
        </p:txBody>
      </p:sp>
      <p:pic>
        <p:nvPicPr>
          <p:cNvPr id="7" name="Picture 6" descr="A green and purple paper with a graduation cap&#10;&#10;AI-generated content may be incorrect.">
            <a:extLst>
              <a:ext uri="{FF2B5EF4-FFF2-40B4-BE49-F238E27FC236}">
                <a16:creationId xmlns:a16="http://schemas.microsoft.com/office/drawing/2014/main" id="{7882322D-21BB-D6EF-203E-2A6AE345B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243" y="1937542"/>
            <a:ext cx="3891757" cy="389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83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A772D0-68E4-70B8-DE46-E907497DB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Tools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D9DEA-AD85-884B-AAF7-D78089FA8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than just a practice portfolio – built in tools to make sure students are actually learning!</a:t>
            </a:r>
          </a:p>
        </p:txBody>
      </p:sp>
      <p:pic>
        <p:nvPicPr>
          <p:cNvPr id="7" name="Picture 6" descr="A purple and green graduation cap and paper with graphics&#10;&#10;AI-generated content may be incorrect.">
            <a:extLst>
              <a:ext uri="{FF2B5EF4-FFF2-40B4-BE49-F238E27FC236}">
                <a16:creationId xmlns:a16="http://schemas.microsoft.com/office/drawing/2014/main" id="{B11E36AC-629F-A3C2-4C69-88D6E7246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744" y="3429000"/>
            <a:ext cx="2969142" cy="296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40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omputer with books and a light bulb&#10;&#10;AI-generated content may be incorrect.">
            <a:extLst>
              <a:ext uri="{FF2B5EF4-FFF2-40B4-BE49-F238E27FC236}">
                <a16:creationId xmlns:a16="http://schemas.microsoft.com/office/drawing/2014/main" id="{5F3A2109-68DC-E1E3-C0AD-066E164AD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22" y="5176837"/>
            <a:ext cx="1681162" cy="168116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B2F7DFD-BEEB-C9BF-70B7-4A0C0564C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Tools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84ABBD-B52F-224D-11D6-C08698A052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Automatic Tutorials and Tours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C32759-831A-57BE-9DD4-D7D5C7E389A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Charts and Research at Trading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292C57-2DE1-A345-2FCC-A7B0648972F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Assign tutorial videos for students to watch before getting started</a:t>
            </a:r>
          </a:p>
          <a:p>
            <a:endParaRPr lang="en-US" dirty="0"/>
          </a:p>
          <a:p>
            <a:r>
              <a:rPr lang="en-US" dirty="0"/>
              <a:t>Automatic guided tours launch the first time students arrive in their portfolio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8FC908-A68D-ABA8-9A96-C0938FC3BACE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r>
              <a:rPr lang="en-US" dirty="0"/>
              <a:t>Automatic symbol lookup built into trading system</a:t>
            </a:r>
          </a:p>
          <a:p>
            <a:endParaRPr lang="en-US" dirty="0"/>
          </a:p>
          <a:p>
            <a:r>
              <a:rPr lang="en-US" dirty="0"/>
              <a:t>Charts, analyst ratings, and more load automatically – no running around the internet to find basic information!</a:t>
            </a:r>
          </a:p>
        </p:txBody>
      </p:sp>
      <p:pic>
        <p:nvPicPr>
          <p:cNvPr id="12" name="Picture 11" descr="A book with a graph and a green arrow&#10;&#10;AI-generated content may be incorrect.">
            <a:extLst>
              <a:ext uri="{FF2B5EF4-FFF2-40B4-BE49-F238E27FC236}">
                <a16:creationId xmlns:a16="http://schemas.microsoft.com/office/drawing/2014/main" id="{A1B2540B-09A8-C13C-C3BA-E5F62356E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4208" y="3010567"/>
            <a:ext cx="1342359" cy="134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13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F19FE-1A94-2C9C-0EB6-E5846BA5C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4E58C-2DA0-F79C-4B64-0E16E2496E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Built-In Research Center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BA90B2-76BC-D68F-706E-322841623A6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Stock Comparison Tool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F097A2-CF4B-9E51-7132-D76634F5D324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Detailed quotes, price histories, analyst ratings, financial statements and more</a:t>
            </a:r>
          </a:p>
          <a:p>
            <a:endParaRPr lang="en-US" dirty="0"/>
          </a:p>
          <a:p>
            <a:r>
              <a:rPr lang="en-US" dirty="0"/>
              <a:t>Fund analysis, composition, and more for mutual funds and ETFs too</a:t>
            </a:r>
          </a:p>
          <a:p>
            <a:endParaRPr lang="en-US" dirty="0"/>
          </a:p>
          <a:p>
            <a:r>
              <a:rPr lang="en-US" dirty="0"/>
              <a:t>Integrated stock screener and more trading ideas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ACD787-6827-812E-F1D2-58ADCDB6B424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r>
              <a:rPr lang="en-US" dirty="0"/>
              <a:t>Interactive exercise introducing students to “what matters” when looking at a quote, and how to make a decision between investments</a:t>
            </a:r>
          </a:p>
          <a:p>
            <a:endParaRPr lang="en-US" dirty="0"/>
          </a:p>
          <a:p>
            <a:r>
              <a:rPr lang="en-US" dirty="0"/>
              <a:t>Includes an export for future reference</a:t>
            </a:r>
          </a:p>
        </p:txBody>
      </p:sp>
      <p:pic>
        <p:nvPicPr>
          <p:cNvPr id="10" name="Picture 9" descr="A purple and green graduation cap and paper with graphics&#10;&#10;AI-generated content may be incorrect.">
            <a:extLst>
              <a:ext uri="{FF2B5EF4-FFF2-40B4-BE49-F238E27FC236}">
                <a16:creationId xmlns:a16="http://schemas.microsoft.com/office/drawing/2014/main" id="{5F6B188D-8D8C-CF8B-C93E-2CE870BEB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147" y="4104167"/>
            <a:ext cx="1512481" cy="1512481"/>
          </a:xfrm>
          <a:prstGeom prst="rect">
            <a:avLst/>
          </a:prstGeom>
        </p:spPr>
      </p:pic>
      <p:pic>
        <p:nvPicPr>
          <p:cNvPr id="12" name="Picture 11" descr="A graphic of a graph and books&#10;&#10;AI-generated content may be incorrect.">
            <a:extLst>
              <a:ext uri="{FF2B5EF4-FFF2-40B4-BE49-F238E27FC236}">
                <a16:creationId xmlns:a16="http://schemas.microsoft.com/office/drawing/2014/main" id="{C783C175-8F14-3B21-001B-E3B206FCC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6" y="5320966"/>
            <a:ext cx="1573964" cy="15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16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783F6C-5A24-64EE-F1E7-F4A8D72C9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5339" y="992187"/>
            <a:ext cx="5270894" cy="4873625"/>
          </a:xfrm>
        </p:spPr>
        <p:txBody>
          <a:bodyPr/>
          <a:lstStyle/>
          <a:p>
            <a:r>
              <a:rPr lang="en-US" dirty="0"/>
              <a:t>Assigned reading, tutorials, and required trades you can give your students</a:t>
            </a:r>
          </a:p>
          <a:p>
            <a:endParaRPr lang="en-US" dirty="0"/>
          </a:p>
          <a:p>
            <a:r>
              <a:rPr lang="en-US" dirty="0"/>
              <a:t>You can even give students cash rewards to their portfolio by completing their assignments on time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FAFFDFB-E632-65AC-8F3D-F5E28F7D1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</a:t>
            </a:r>
          </a:p>
        </p:txBody>
      </p:sp>
      <p:pic>
        <p:nvPicPr>
          <p:cNvPr id="15" name="Picture 14" descr="A green and purple graduation cap and a book&#10;&#10;AI-generated content may be incorrect.">
            <a:extLst>
              <a:ext uri="{FF2B5EF4-FFF2-40B4-BE49-F238E27FC236}">
                <a16:creationId xmlns:a16="http://schemas.microsoft.com/office/drawing/2014/main" id="{E783AA46-9677-256B-02D5-4FBD6CA8B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188" y="2658138"/>
            <a:ext cx="2639533" cy="263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56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07870-C1D5-3CC4-84B2-EF7F6F217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Trades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FB5837-ECCF-A04C-966B-B4C2FF160A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Quick walkthrough of building a portfolio of stocks, bonds, mutual funds, and cryptocurrencies</a:t>
            </a:r>
          </a:p>
        </p:txBody>
      </p:sp>
      <p:pic>
        <p:nvPicPr>
          <p:cNvPr id="8" name="Picture 7" descr="A computer screen with a paper and a graph&#10;&#10;AI-generated content may be incorrect.">
            <a:extLst>
              <a:ext uri="{FF2B5EF4-FFF2-40B4-BE49-F238E27FC236}">
                <a16:creationId xmlns:a16="http://schemas.microsoft.com/office/drawing/2014/main" id="{F33B7F47-7990-CC14-029C-C79112D60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501" y="3317357"/>
            <a:ext cx="3213691" cy="321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07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615</Words>
  <Application>Microsoft Office PowerPoint</Application>
  <PresentationFormat>Widescreen</PresentationFormat>
  <Paragraphs>98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Work Sans Medium</vt:lpstr>
      <vt:lpstr>Arial</vt:lpstr>
      <vt:lpstr>Calibri</vt:lpstr>
      <vt:lpstr>Barlow Condensed</vt:lpstr>
      <vt:lpstr>Office Theme</vt:lpstr>
      <vt:lpstr>Teaching Investing with the Stock Game</vt:lpstr>
      <vt:lpstr>Presenter</vt:lpstr>
      <vt:lpstr>What is a Stock Game?</vt:lpstr>
      <vt:lpstr>The PersonalFinanceLab Stock Game</vt:lpstr>
      <vt:lpstr>Research Tools</vt:lpstr>
      <vt:lpstr>Research Tools</vt:lpstr>
      <vt:lpstr>Research Tools</vt:lpstr>
      <vt:lpstr>Assignments</vt:lpstr>
      <vt:lpstr>Making Trades</vt:lpstr>
      <vt:lpstr>Session Rules</vt:lpstr>
      <vt:lpstr>Reports and Rankings</vt:lpstr>
      <vt:lpstr>Sample Game Scenarios</vt:lpstr>
      <vt:lpstr>Sample Game Scenarios</vt:lpstr>
      <vt:lpstr>Sample Game Scenarios</vt:lpstr>
      <vt:lpstr>How Do I Grade This?</vt:lpstr>
      <vt:lpstr>Get In Touch!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Zoë Woodrow</dc:creator>
  <cp:lastModifiedBy>Kevin Smith</cp:lastModifiedBy>
  <cp:revision>5</cp:revision>
  <dcterms:created xsi:type="dcterms:W3CDTF">2023-08-13T00:06:42Z</dcterms:created>
  <dcterms:modified xsi:type="dcterms:W3CDTF">2025-09-10T19:41:07Z</dcterms:modified>
</cp:coreProperties>
</file>