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Lst>
  <p:notesMasterIdLst>
    <p:notesMasterId r:id="rId11"/>
  </p:notesMasterIdLst>
  <p:sldIdLst>
    <p:sldId id="256" r:id="rId2"/>
    <p:sldId id="257" r:id="rId3"/>
    <p:sldId id="258" r:id="rId4"/>
    <p:sldId id="259" r:id="rId5"/>
    <p:sldId id="260" r:id="rId6"/>
    <p:sldId id="261" r:id="rId7"/>
    <p:sldId id="262" r:id="rId8"/>
    <p:sldId id="263" r:id="rId9"/>
    <p:sldId id="264" r:id="rId10"/>
  </p:sldIdLst>
  <p:sldSz cx="12192000" cy="6858000"/>
  <p:notesSz cx="6858000" cy="9144000"/>
  <p:embeddedFontLst>
    <p:embeddedFont>
      <p:font typeface="Barlow Condensed" panose="00000506000000000000" pitchFamily="2" charset="0"/>
      <p:regular r:id="rId12"/>
      <p:bold r:id="rId13"/>
      <p:italic r:id="rId14"/>
      <p:boldItalic r:id="rId15"/>
    </p:embeddedFont>
    <p:embeddedFont>
      <p:font typeface="Work Sans" pitchFamily="2" charset="0"/>
      <p:regular r:id="rId16"/>
      <p:bold r:id="rId17"/>
      <p:italic r:id="rId18"/>
      <p:boldItalic r:id="rId19"/>
    </p:embeddedFont>
    <p:embeddedFont>
      <p:font typeface="Work Sans Medium" pitchFamily="2" charset="0"/>
      <p:regular r:id="rId20"/>
      <p:bold r:id="rId21"/>
      <p:italic r:id="rId22"/>
      <p:boldItalic r:id="rId23"/>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GoogleSlidesCustomDataVersion2">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26" roundtripDataSignature="AMtx7miOyrdzM9DYOl9agii0vHYoN73ODw=="/>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05" d="100"/>
          <a:sy n="105" d="100"/>
        </p:scale>
        <p:origin x="798" y="9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font" Target="fonts/font2.fntdata"/><Relationship Id="rId18" Type="http://schemas.openxmlformats.org/officeDocument/2006/relationships/font" Target="fonts/font7.fntdata"/><Relationship Id="rId26" Type="http://customschemas.google.com/relationships/presentationmetadata" Target="metadata"/><Relationship Id="rId3" Type="http://schemas.openxmlformats.org/officeDocument/2006/relationships/slide" Target="slides/slide2.xml"/><Relationship Id="rId21" Type="http://schemas.openxmlformats.org/officeDocument/2006/relationships/font" Target="fonts/font10.fntdata"/><Relationship Id="rId7" Type="http://schemas.openxmlformats.org/officeDocument/2006/relationships/slide" Target="slides/slide6.xml"/><Relationship Id="rId12" Type="http://schemas.openxmlformats.org/officeDocument/2006/relationships/font" Target="fonts/font1.fntdata"/><Relationship Id="rId17" Type="http://schemas.openxmlformats.org/officeDocument/2006/relationships/font" Target="fonts/font6.fntdata"/><Relationship Id="rId2" Type="http://schemas.openxmlformats.org/officeDocument/2006/relationships/slide" Target="slides/slide1.xml"/><Relationship Id="rId16" Type="http://schemas.openxmlformats.org/officeDocument/2006/relationships/font" Target="fonts/font5.fntdata"/><Relationship Id="rId20" Type="http://schemas.openxmlformats.org/officeDocument/2006/relationships/font" Target="fonts/font9.fntdata"/><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font" Target="fonts/font4.fntdata"/><Relationship Id="rId23" Type="http://schemas.openxmlformats.org/officeDocument/2006/relationships/font" Target="fonts/font12.fntdata"/><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font" Target="fonts/font8.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font" Target="fonts/font3.fntdata"/><Relationship Id="rId22" Type="http://schemas.openxmlformats.org/officeDocument/2006/relationships/font" Target="fonts/font11.fntdata"/><Relationship Id="rId27" Type="http://schemas.openxmlformats.org/officeDocument/2006/relationships/presProps" Target="presProps.xml"/><Relationship Id="rId30"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marR="0" lvl="0"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1pPr>
            <a:lvl2pPr marL="914400" marR="0" lvl="1"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2pPr>
            <a:lvl3pPr marL="1371600" marR="0" lvl="2"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3pPr>
            <a:lvl4pPr marL="1828800" marR="0" lvl="3"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4pPr>
            <a:lvl5pPr marL="2286000" marR="0" lvl="4"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5pPr>
            <a:lvl6pPr marL="2743200" marR="0" lvl="5"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6pPr>
            <a:lvl7pPr marL="3200400" marR="0" lvl="6"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7pPr>
            <a:lvl8pPr marL="3657600" marR="0" lvl="7"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8pPr>
            <a:lvl9pPr marL="4114800" marR="0" lvl="8"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3"/>
        <p:cNvGrpSpPr/>
        <p:nvPr/>
      </p:nvGrpSpPr>
      <p:grpSpPr>
        <a:xfrm>
          <a:off x="0" y="0"/>
          <a:ext cx="0" cy="0"/>
          <a:chOff x="0" y="0"/>
          <a:chExt cx="0" cy="0"/>
        </a:xfrm>
      </p:grpSpPr>
      <p:sp>
        <p:nvSpPr>
          <p:cNvPr id="64" name="Google Shape;64;p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65" name="Google Shape;65;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9"/>
        <p:cNvGrpSpPr/>
        <p:nvPr/>
      </p:nvGrpSpPr>
      <p:grpSpPr>
        <a:xfrm>
          <a:off x="0" y="0"/>
          <a:ext cx="0" cy="0"/>
          <a:chOff x="0" y="0"/>
          <a:chExt cx="0" cy="0"/>
        </a:xfrm>
      </p:grpSpPr>
      <p:sp>
        <p:nvSpPr>
          <p:cNvPr id="70" name="Google Shape;70;p1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71" name="Google Shape;71;p1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158750" lvl="0" indent="0" algn="l" rtl="0">
              <a:lnSpc>
                <a:spcPct val="100000"/>
              </a:lnSpc>
              <a:spcBef>
                <a:spcPts val="0"/>
              </a:spcBef>
              <a:spcAft>
                <a:spcPts val="0"/>
              </a:spcAft>
              <a:buSzPts val="1100"/>
              <a:buNone/>
            </a:pPr>
            <a:r>
              <a:rPr lang="en-CA" sz="1100" b="0" i="0" u="none" strike="noStrike" cap="none">
                <a:solidFill>
                  <a:srgbClr val="000000"/>
                </a:solidFill>
                <a:latin typeface="Arial"/>
                <a:ea typeface="Arial"/>
                <a:cs typeface="Arial"/>
                <a:sym typeface="Arial"/>
              </a:rPr>
              <a:t>Okay, this is the very first decision you make on your tax return: </a:t>
            </a:r>
            <a:r>
              <a:rPr lang="en-CA" sz="1100" b="1" i="0" u="none" strike="noStrike" cap="none">
                <a:solidFill>
                  <a:srgbClr val="000000"/>
                </a:solidFill>
                <a:latin typeface="Arial"/>
                <a:ea typeface="Arial"/>
                <a:cs typeface="Arial"/>
                <a:sym typeface="Arial"/>
              </a:rPr>
              <a:t>What is your filing status?</a:t>
            </a:r>
            <a:r>
              <a:rPr lang="en-CA" sz="1100" b="0" i="0" u="none" strike="noStrike" cap="none">
                <a:solidFill>
                  <a:srgbClr val="000000"/>
                </a:solidFill>
                <a:latin typeface="Arial"/>
                <a:ea typeface="Arial"/>
                <a:cs typeface="Arial"/>
                <a:sym typeface="Arial"/>
              </a:rPr>
              <a:t> This choice tells the IRS about your life situation as of the last day of the year, and it's important because it determines your standard deduction amount and your tax brackets. Let's quickly go through them.</a:t>
            </a:r>
            <a:endParaRPr/>
          </a:p>
          <a:p>
            <a:pPr marL="158750" lvl="0" indent="0" algn="l" rtl="0">
              <a:lnSpc>
                <a:spcPct val="100000"/>
              </a:lnSpc>
              <a:spcBef>
                <a:spcPts val="0"/>
              </a:spcBef>
              <a:spcAft>
                <a:spcPts val="0"/>
              </a:spcAft>
              <a:buSzPts val="1100"/>
              <a:buNone/>
            </a:pPr>
            <a:endParaRPr sz="1100" b="0" i="0" u="none" strike="noStrike" cap="none">
              <a:solidFill>
                <a:srgbClr val="000000"/>
              </a:solidFill>
              <a:latin typeface="Arial"/>
              <a:ea typeface="Arial"/>
              <a:cs typeface="Arial"/>
              <a:sym typeface="Arial"/>
            </a:endParaRPr>
          </a:p>
          <a:p>
            <a:pPr marL="158750" lvl="0" indent="0" algn="l" rtl="0">
              <a:lnSpc>
                <a:spcPct val="100000"/>
              </a:lnSpc>
              <a:spcBef>
                <a:spcPts val="0"/>
              </a:spcBef>
              <a:spcAft>
                <a:spcPts val="0"/>
              </a:spcAft>
              <a:buSzPts val="1100"/>
              <a:buNone/>
            </a:pPr>
            <a:r>
              <a:rPr lang="en-CA" sz="1100" b="1" i="0" u="none" strike="noStrike" cap="none">
                <a:solidFill>
                  <a:srgbClr val="000000"/>
                </a:solidFill>
                <a:latin typeface="Arial"/>
                <a:ea typeface="Arial"/>
                <a:cs typeface="Arial"/>
                <a:sym typeface="Arial"/>
              </a:rPr>
              <a:t>The Three Most Common Statuses:</a:t>
            </a:r>
            <a:endParaRPr sz="1100" b="0" i="0" u="none" strike="noStrike" cap="none">
              <a:solidFill>
                <a:srgbClr val="000000"/>
              </a:solidFill>
              <a:latin typeface="Arial"/>
              <a:ea typeface="Arial"/>
              <a:cs typeface="Arial"/>
              <a:sym typeface="Arial"/>
            </a:endParaRPr>
          </a:p>
          <a:p>
            <a:pPr marL="457200" lvl="0" indent="-298450" algn="l" rtl="0">
              <a:lnSpc>
                <a:spcPct val="100000"/>
              </a:lnSpc>
              <a:spcBef>
                <a:spcPts val="0"/>
              </a:spcBef>
              <a:spcAft>
                <a:spcPts val="0"/>
              </a:spcAft>
              <a:buSzPts val="1100"/>
              <a:buChar char="●"/>
            </a:pPr>
            <a:r>
              <a:rPr lang="en-CA" sz="1100" b="1" i="0" u="none" strike="noStrike" cap="none">
                <a:solidFill>
                  <a:srgbClr val="000000"/>
                </a:solidFill>
                <a:latin typeface="Arial"/>
                <a:ea typeface="Arial"/>
                <a:cs typeface="Arial"/>
                <a:sym typeface="Arial"/>
              </a:rPr>
              <a:t>Single:</a:t>
            </a:r>
            <a:r>
              <a:rPr lang="en-CA" sz="1100" b="0" i="0" u="none" strike="noStrike" cap="none">
                <a:solidFill>
                  <a:srgbClr val="000000"/>
                </a:solidFill>
                <a:latin typeface="Arial"/>
                <a:ea typeface="Arial"/>
                <a:cs typeface="Arial"/>
                <a:sym typeface="Arial"/>
              </a:rPr>
              <a:t> This is the default. If you're not married, this is you. Simple as that.</a:t>
            </a:r>
            <a:endParaRPr/>
          </a:p>
          <a:p>
            <a:pPr marL="457200" lvl="0" indent="-298450" algn="l" rtl="0">
              <a:lnSpc>
                <a:spcPct val="100000"/>
              </a:lnSpc>
              <a:spcBef>
                <a:spcPts val="0"/>
              </a:spcBef>
              <a:spcAft>
                <a:spcPts val="0"/>
              </a:spcAft>
              <a:buSzPts val="1100"/>
              <a:buChar char="●"/>
            </a:pPr>
            <a:r>
              <a:rPr lang="en-CA" sz="1100" b="1" i="0" u="none" strike="noStrike" cap="none">
                <a:solidFill>
                  <a:srgbClr val="000000"/>
                </a:solidFill>
                <a:latin typeface="Arial"/>
                <a:ea typeface="Arial"/>
                <a:cs typeface="Arial"/>
                <a:sym typeface="Arial"/>
              </a:rPr>
              <a:t>Married Filing Jointly:</a:t>
            </a:r>
            <a:r>
              <a:rPr lang="en-CA" sz="1100" b="0" i="0" u="none" strike="noStrike" cap="none">
                <a:solidFill>
                  <a:srgbClr val="000000"/>
                </a:solidFill>
                <a:latin typeface="Arial"/>
                <a:ea typeface="Arial"/>
                <a:cs typeface="Arial"/>
                <a:sym typeface="Arial"/>
              </a:rPr>
              <a:t> If you're married, this is the most common choice. You and your spouse combine all your income and deductions onto one single tax return. Over 95% of married couples file this way because it usually gives you the biggest tax advantages.</a:t>
            </a:r>
            <a:endParaRPr/>
          </a:p>
          <a:p>
            <a:pPr marL="457200" lvl="0" indent="-298450" algn="l" rtl="0">
              <a:lnSpc>
                <a:spcPct val="100000"/>
              </a:lnSpc>
              <a:spcBef>
                <a:spcPts val="0"/>
              </a:spcBef>
              <a:spcAft>
                <a:spcPts val="0"/>
              </a:spcAft>
              <a:buSzPts val="1100"/>
              <a:buChar char="●"/>
            </a:pPr>
            <a:r>
              <a:rPr lang="en-CA" sz="1100" b="1" i="0" u="none" strike="noStrike" cap="none">
                <a:solidFill>
                  <a:srgbClr val="000000"/>
                </a:solidFill>
                <a:latin typeface="Arial"/>
                <a:ea typeface="Arial"/>
                <a:cs typeface="Arial"/>
                <a:sym typeface="Arial"/>
              </a:rPr>
              <a:t>Head of Household:</a:t>
            </a:r>
            <a:r>
              <a:rPr lang="en-CA" sz="1100" b="0" i="0" u="none" strike="noStrike" cap="none">
                <a:solidFill>
                  <a:srgbClr val="000000"/>
                </a:solidFill>
                <a:latin typeface="Arial"/>
                <a:ea typeface="Arial"/>
                <a:cs typeface="Arial"/>
                <a:sym typeface="Arial"/>
              </a:rPr>
              <a:t> Think of it as 'Single with dependents.' If you're unmarried but are paying more than half the bills to support someone living with you, like a child, you can use this status. It's a huge benefit because you get a bigger standard deduction and better tax rates than if you just filed as Single.</a:t>
            </a:r>
            <a:endParaRPr/>
          </a:p>
          <a:p>
            <a:pPr marL="457200" lvl="0" indent="-228600" algn="l" rtl="0">
              <a:lnSpc>
                <a:spcPct val="100000"/>
              </a:lnSpc>
              <a:spcBef>
                <a:spcPts val="0"/>
              </a:spcBef>
              <a:spcAft>
                <a:spcPts val="0"/>
              </a:spcAft>
              <a:buSzPts val="1100"/>
              <a:buNone/>
            </a:pPr>
            <a:endParaRPr sz="1100" b="0" i="0" u="none" strike="noStrike" cap="none">
              <a:solidFill>
                <a:srgbClr val="000000"/>
              </a:solidFill>
              <a:latin typeface="Arial"/>
              <a:ea typeface="Arial"/>
              <a:cs typeface="Arial"/>
              <a:sym typeface="Arial"/>
            </a:endParaRPr>
          </a:p>
          <a:p>
            <a:pPr marL="457200" lvl="0" indent="-228600" algn="l" rtl="0">
              <a:lnSpc>
                <a:spcPct val="100000"/>
              </a:lnSpc>
              <a:spcBef>
                <a:spcPts val="0"/>
              </a:spcBef>
              <a:spcAft>
                <a:spcPts val="0"/>
              </a:spcAft>
              <a:buSzPts val="1100"/>
              <a:buNone/>
            </a:pPr>
            <a:endParaRPr sz="1100" b="0" i="0" u="none" strike="noStrike" cap="none">
              <a:solidFill>
                <a:srgbClr val="000000"/>
              </a:solidFill>
              <a:latin typeface="Arial"/>
              <a:ea typeface="Arial"/>
              <a:cs typeface="Arial"/>
              <a:sym typeface="Arial"/>
            </a:endParaRPr>
          </a:p>
          <a:p>
            <a:pPr marL="158750" lvl="0" indent="0" algn="l" rtl="0">
              <a:lnSpc>
                <a:spcPct val="100000"/>
              </a:lnSpc>
              <a:spcBef>
                <a:spcPts val="0"/>
              </a:spcBef>
              <a:spcAft>
                <a:spcPts val="0"/>
              </a:spcAft>
              <a:buSzPts val="1100"/>
              <a:buNone/>
            </a:pPr>
            <a:r>
              <a:rPr lang="en-CA" sz="1100" b="1" i="0" u="none" strike="noStrike" cap="none">
                <a:solidFill>
                  <a:srgbClr val="000000"/>
                </a:solidFill>
                <a:latin typeface="Arial"/>
                <a:ea typeface="Arial"/>
                <a:cs typeface="Arial"/>
                <a:sym typeface="Arial"/>
              </a:rPr>
              <a:t>The Two Special Cases:</a:t>
            </a:r>
            <a:endParaRPr sz="1100" b="0" i="0" u="none" strike="noStrike" cap="none">
              <a:solidFill>
                <a:srgbClr val="000000"/>
              </a:solidFill>
              <a:latin typeface="Arial"/>
              <a:ea typeface="Arial"/>
              <a:cs typeface="Arial"/>
              <a:sym typeface="Arial"/>
            </a:endParaRPr>
          </a:p>
          <a:p>
            <a:pPr marL="457200" lvl="0" indent="-298450" algn="l" rtl="0">
              <a:lnSpc>
                <a:spcPct val="100000"/>
              </a:lnSpc>
              <a:spcBef>
                <a:spcPts val="0"/>
              </a:spcBef>
              <a:spcAft>
                <a:spcPts val="0"/>
              </a:spcAft>
              <a:buSzPts val="1100"/>
              <a:buChar char="●"/>
            </a:pPr>
            <a:r>
              <a:rPr lang="en-CA" sz="1100" b="1" i="0" u="none" strike="noStrike" cap="none">
                <a:solidFill>
                  <a:srgbClr val="000000"/>
                </a:solidFill>
                <a:latin typeface="Arial"/>
                <a:ea typeface="Arial"/>
                <a:cs typeface="Arial"/>
                <a:sym typeface="Arial"/>
              </a:rPr>
              <a:t>Married Filing Separately:</a:t>
            </a:r>
            <a:r>
              <a:rPr lang="en-CA" sz="1100" b="0" i="0" u="none" strike="noStrike" cap="none">
                <a:solidFill>
                  <a:srgbClr val="000000"/>
                </a:solidFill>
                <a:latin typeface="Arial"/>
                <a:ea typeface="Arial"/>
                <a:cs typeface="Arial"/>
                <a:sym typeface="Arial"/>
              </a:rPr>
              <a:t> This is the opposite of filing jointly. It's very rare because it's usually the worst option—it often disqualifies you from valuable tax credits and deductions. People typically only use it in very specific legal situations.</a:t>
            </a:r>
            <a:endParaRPr/>
          </a:p>
          <a:p>
            <a:pPr marL="457200" lvl="0" indent="-298450" algn="l" rtl="0">
              <a:lnSpc>
                <a:spcPct val="100000"/>
              </a:lnSpc>
              <a:spcBef>
                <a:spcPts val="0"/>
              </a:spcBef>
              <a:spcAft>
                <a:spcPts val="0"/>
              </a:spcAft>
              <a:buSzPts val="1100"/>
              <a:buChar char="●"/>
            </a:pPr>
            <a:r>
              <a:rPr lang="en-CA" sz="1100" b="1" i="0" u="none" strike="noStrike" cap="none">
                <a:solidFill>
                  <a:srgbClr val="000000"/>
                </a:solidFill>
                <a:latin typeface="Arial"/>
                <a:ea typeface="Arial"/>
                <a:cs typeface="Arial"/>
                <a:sym typeface="Arial"/>
              </a:rPr>
              <a:t>Qualifying Surviving Spouse:</a:t>
            </a:r>
            <a:r>
              <a:rPr lang="en-CA" sz="1100" b="0" i="0" u="none" strike="noStrike" cap="none">
                <a:solidFill>
                  <a:srgbClr val="000000"/>
                </a:solidFill>
                <a:latin typeface="Arial"/>
                <a:ea typeface="Arial"/>
                <a:cs typeface="Arial"/>
                <a:sym typeface="Arial"/>
              </a:rPr>
              <a:t> This is a compassionate status. It allows someone whose spouse has recently passed away to keep the benefits of filing jointly for two years, as long as they have a dependent child.</a:t>
            </a:r>
            <a:endParaRPr/>
          </a:p>
          <a:p>
            <a:pPr marL="457200" lvl="0" indent="-228600" algn="l" rtl="0">
              <a:lnSpc>
                <a:spcPct val="100000"/>
              </a:lnSpc>
              <a:spcBef>
                <a:spcPts val="0"/>
              </a:spcBef>
              <a:spcAft>
                <a:spcPts val="0"/>
              </a:spcAft>
              <a:buSzPts val="1100"/>
              <a:buNone/>
            </a:pPr>
            <a:endParaRPr sz="1100" b="0" i="0" u="none" strike="noStrike" cap="none">
              <a:solidFill>
                <a:srgbClr val="000000"/>
              </a:solidFill>
              <a:latin typeface="Arial"/>
              <a:ea typeface="Arial"/>
              <a:cs typeface="Arial"/>
              <a:sym typeface="Arial"/>
            </a:endParaRPr>
          </a:p>
          <a:p>
            <a:pPr marL="158750" lvl="0" indent="0" algn="l" rtl="0">
              <a:lnSpc>
                <a:spcPct val="100000"/>
              </a:lnSpc>
              <a:spcBef>
                <a:spcPts val="0"/>
              </a:spcBef>
              <a:spcAft>
                <a:spcPts val="0"/>
              </a:spcAft>
              <a:buSzPts val="1100"/>
              <a:buNone/>
            </a:pPr>
            <a:r>
              <a:rPr lang="en-CA" sz="1100" b="0" i="0" u="none" strike="noStrike" cap="none">
                <a:solidFill>
                  <a:srgbClr val="000000"/>
                </a:solidFill>
                <a:latin typeface="Arial"/>
                <a:ea typeface="Arial"/>
                <a:cs typeface="Arial"/>
                <a:sym typeface="Arial"/>
              </a:rPr>
              <a:t>For most of you starting out, you'll almost certainly be using </a:t>
            </a:r>
            <a:r>
              <a:rPr lang="en-CA" sz="1100" b="1" i="0" u="none" strike="noStrike" cap="none">
                <a:solidFill>
                  <a:srgbClr val="000000"/>
                </a:solidFill>
                <a:latin typeface="Arial"/>
                <a:ea typeface="Arial"/>
                <a:cs typeface="Arial"/>
                <a:sym typeface="Arial"/>
              </a:rPr>
              <a:t>Single</a:t>
            </a:r>
            <a:r>
              <a:rPr lang="en-CA" sz="1100" b="0" i="0" u="none" strike="noStrike" cap="none">
                <a:solidFill>
                  <a:srgbClr val="000000"/>
                </a:solidFill>
                <a:latin typeface="Arial"/>
                <a:ea typeface="Arial"/>
                <a:cs typeface="Arial"/>
                <a:sym typeface="Arial"/>
              </a:rPr>
              <a:t>, or maybe </a:t>
            </a:r>
            <a:r>
              <a:rPr lang="en-CA" sz="1100" b="1" i="0" u="none" strike="noStrike" cap="none">
                <a:solidFill>
                  <a:srgbClr val="000000"/>
                </a:solidFill>
                <a:latin typeface="Arial"/>
                <a:ea typeface="Arial"/>
                <a:cs typeface="Arial"/>
                <a:sym typeface="Arial"/>
              </a:rPr>
              <a:t>Married Filing Jointly</a:t>
            </a:r>
            <a:r>
              <a:rPr lang="en-CA" sz="1100" b="0" i="0" u="none" strike="noStrike" cap="none">
                <a:solidFill>
                  <a:srgbClr val="000000"/>
                </a:solidFill>
                <a:latin typeface="Arial"/>
                <a:ea typeface="Arial"/>
                <a:cs typeface="Arial"/>
                <a:sym typeface="Arial"/>
              </a:rPr>
              <a:t> down the road. The key is to know that 'Head of Household' is a major benefit if you qualify for it.</a:t>
            </a:r>
            <a:endParaRPr/>
          </a:p>
          <a:p>
            <a:pPr marL="158750" lvl="0" indent="0" algn="l" rtl="0">
              <a:lnSpc>
                <a:spcPct val="100000"/>
              </a:lnSpc>
              <a:spcBef>
                <a:spcPts val="0"/>
              </a:spcBef>
              <a:spcAft>
                <a:spcPts val="0"/>
              </a:spcAft>
              <a:buSzPts val="1100"/>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5"/>
        <p:cNvGrpSpPr/>
        <p:nvPr/>
      </p:nvGrpSpPr>
      <p:grpSpPr>
        <a:xfrm>
          <a:off x="0" y="0"/>
          <a:ext cx="0" cy="0"/>
          <a:chOff x="0" y="0"/>
          <a:chExt cx="0" cy="0"/>
        </a:xfrm>
      </p:grpSpPr>
      <p:sp>
        <p:nvSpPr>
          <p:cNvPr id="76" name="Google Shape;76;p1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77" name="Google Shape;77;p1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158750" lvl="0" indent="0" algn="l" rtl="0">
              <a:lnSpc>
                <a:spcPct val="100000"/>
              </a:lnSpc>
              <a:spcBef>
                <a:spcPts val="0"/>
              </a:spcBef>
              <a:spcAft>
                <a:spcPts val="0"/>
              </a:spcAft>
              <a:buSzPts val="1100"/>
              <a:buNone/>
            </a:pPr>
            <a:r>
              <a:rPr lang="en-CA" sz="1100" b="0" i="0" u="none" strike="noStrike" cap="none">
                <a:solidFill>
                  <a:srgbClr val="000000"/>
                </a:solidFill>
                <a:latin typeface="Arial"/>
                <a:ea typeface="Arial"/>
                <a:cs typeface="Arial"/>
                <a:sym typeface="Arial"/>
              </a:rPr>
              <a:t>Before we get into the details, let's establish the most important concept for this entire presentation. You don't pay tax on your </a:t>
            </a:r>
            <a:r>
              <a:rPr lang="en-CA" sz="1100" b="0" i="1" u="none" strike="noStrike" cap="none">
                <a:solidFill>
                  <a:srgbClr val="000000"/>
                </a:solidFill>
                <a:latin typeface="Arial"/>
                <a:ea typeface="Arial"/>
                <a:cs typeface="Arial"/>
                <a:sym typeface="Arial"/>
              </a:rPr>
              <a:t>total</a:t>
            </a:r>
            <a:r>
              <a:rPr lang="en-CA" sz="1100" b="0" i="0" u="none" strike="noStrike" cap="none">
                <a:solidFill>
                  <a:srgbClr val="000000"/>
                </a:solidFill>
                <a:latin typeface="Arial"/>
                <a:ea typeface="Arial"/>
                <a:cs typeface="Arial"/>
                <a:sym typeface="Arial"/>
              </a:rPr>
              <a:t> income. You pay tax on your </a:t>
            </a:r>
            <a:r>
              <a:rPr lang="en-CA" sz="1100" b="1" i="0" u="none" strike="noStrike" cap="none">
                <a:solidFill>
                  <a:srgbClr val="000000"/>
                </a:solidFill>
                <a:latin typeface="Arial"/>
                <a:ea typeface="Arial"/>
                <a:cs typeface="Arial"/>
                <a:sym typeface="Arial"/>
              </a:rPr>
              <a:t>taxable income</a:t>
            </a:r>
            <a:r>
              <a:rPr lang="en-CA" sz="1100" b="0" i="0" u="none" strike="noStrike" cap="none">
                <a:solidFill>
                  <a:srgbClr val="000000"/>
                </a:solidFill>
                <a:latin typeface="Arial"/>
                <a:ea typeface="Arial"/>
                <a:cs typeface="Arial"/>
                <a:sym typeface="Arial"/>
              </a:rPr>
              <a:t>, which is a smaller number.</a:t>
            </a:r>
            <a:endParaRPr/>
          </a:p>
          <a:p>
            <a:pPr marL="158750" lvl="0" indent="0" algn="l" rtl="0">
              <a:lnSpc>
                <a:spcPct val="100000"/>
              </a:lnSpc>
              <a:spcBef>
                <a:spcPts val="0"/>
              </a:spcBef>
              <a:spcAft>
                <a:spcPts val="0"/>
              </a:spcAft>
              <a:buSzPts val="1100"/>
              <a:buNone/>
            </a:pPr>
            <a:endParaRPr sz="1100" b="0" i="0" u="none" strike="noStrike" cap="none">
              <a:solidFill>
                <a:srgbClr val="000000"/>
              </a:solidFill>
              <a:latin typeface="Arial"/>
              <a:ea typeface="Arial"/>
              <a:cs typeface="Arial"/>
              <a:sym typeface="Arial"/>
            </a:endParaRPr>
          </a:p>
          <a:p>
            <a:pPr marL="158750" lvl="0" indent="0" algn="l" rtl="0">
              <a:lnSpc>
                <a:spcPct val="100000"/>
              </a:lnSpc>
              <a:spcBef>
                <a:spcPts val="0"/>
              </a:spcBef>
              <a:spcAft>
                <a:spcPts val="0"/>
              </a:spcAft>
              <a:buSzPts val="1100"/>
              <a:buNone/>
            </a:pPr>
            <a:r>
              <a:rPr lang="en-CA" sz="1100" b="0" i="0" u="none" strike="noStrike" cap="none">
                <a:solidFill>
                  <a:srgbClr val="000000"/>
                </a:solidFill>
                <a:latin typeface="Arial"/>
                <a:ea typeface="Arial"/>
                <a:cs typeface="Arial"/>
                <a:sym typeface="Arial"/>
              </a:rPr>
              <a:t>Our goal as taxpayers isn't to avoid taxes, but to legally lower our taxable income as much as possible. The tax code gives us two main tools to do this:</a:t>
            </a:r>
            <a:endParaRPr/>
          </a:p>
          <a:p>
            <a:pPr marL="158750" lvl="0" indent="0" algn="l" rtl="0">
              <a:lnSpc>
                <a:spcPct val="100000"/>
              </a:lnSpc>
              <a:spcBef>
                <a:spcPts val="0"/>
              </a:spcBef>
              <a:spcAft>
                <a:spcPts val="0"/>
              </a:spcAft>
              <a:buSzPts val="1100"/>
              <a:buNone/>
            </a:pPr>
            <a:endParaRPr sz="1100" b="0" i="0" u="none" strike="noStrike" cap="none">
              <a:solidFill>
                <a:srgbClr val="000000"/>
              </a:solidFill>
              <a:latin typeface="Arial"/>
              <a:ea typeface="Arial"/>
              <a:cs typeface="Arial"/>
              <a:sym typeface="Arial"/>
            </a:endParaRPr>
          </a:p>
          <a:p>
            <a:pPr marL="457200" lvl="0" indent="-298450" algn="l" rtl="0">
              <a:lnSpc>
                <a:spcPct val="100000"/>
              </a:lnSpc>
              <a:spcBef>
                <a:spcPts val="0"/>
              </a:spcBef>
              <a:spcAft>
                <a:spcPts val="0"/>
              </a:spcAft>
              <a:buSzPts val="1100"/>
              <a:buChar char="●"/>
            </a:pPr>
            <a:r>
              <a:rPr lang="en-CA" sz="1100" b="1" i="0" u="none" strike="noStrike" cap="none">
                <a:solidFill>
                  <a:srgbClr val="000000"/>
                </a:solidFill>
                <a:latin typeface="Arial"/>
                <a:ea typeface="Arial"/>
                <a:cs typeface="Arial"/>
                <a:sym typeface="Arial"/>
              </a:rPr>
              <a:t>Pre-Tax Contributions:</a:t>
            </a:r>
            <a:r>
              <a:rPr lang="en-CA" sz="1100" b="0" i="0" u="none" strike="noStrike" cap="none">
                <a:solidFill>
                  <a:srgbClr val="000000"/>
                </a:solidFill>
                <a:latin typeface="Arial"/>
                <a:ea typeface="Arial"/>
                <a:cs typeface="Arial"/>
                <a:sym typeface="Arial"/>
              </a:rPr>
              <a:t> These are actions you take </a:t>
            </a:r>
            <a:r>
              <a:rPr lang="en-CA" sz="1100" b="0" i="1" u="none" strike="noStrike" cap="none">
                <a:solidFill>
                  <a:srgbClr val="000000"/>
                </a:solidFill>
                <a:latin typeface="Arial"/>
                <a:ea typeface="Arial"/>
                <a:cs typeface="Arial"/>
                <a:sym typeface="Arial"/>
              </a:rPr>
              <a:t>throughout the year</a:t>
            </a:r>
            <a:r>
              <a:rPr lang="en-CA" sz="1100" b="0" i="0" u="none" strike="noStrike" cap="none">
                <a:solidFill>
                  <a:srgbClr val="000000"/>
                </a:solidFill>
                <a:latin typeface="Arial"/>
                <a:ea typeface="Arial"/>
                <a:cs typeface="Arial"/>
                <a:sym typeface="Arial"/>
              </a:rPr>
              <a:t>.</a:t>
            </a:r>
            <a:endParaRPr/>
          </a:p>
          <a:p>
            <a:pPr marL="457200" lvl="0" indent="-298450" algn="l" rtl="0">
              <a:lnSpc>
                <a:spcPct val="100000"/>
              </a:lnSpc>
              <a:spcBef>
                <a:spcPts val="0"/>
              </a:spcBef>
              <a:spcAft>
                <a:spcPts val="0"/>
              </a:spcAft>
              <a:buSzPts val="1100"/>
              <a:buChar char="●"/>
            </a:pPr>
            <a:r>
              <a:rPr lang="en-CA" sz="1100" b="1" i="0" u="none" strike="noStrike" cap="none">
                <a:solidFill>
                  <a:srgbClr val="000000"/>
                </a:solidFill>
                <a:latin typeface="Arial"/>
                <a:ea typeface="Arial"/>
                <a:cs typeface="Arial"/>
                <a:sym typeface="Arial"/>
              </a:rPr>
              <a:t>Tax Deductions:</a:t>
            </a:r>
            <a:r>
              <a:rPr lang="en-CA" sz="1100" b="0" i="0" u="none" strike="noStrike" cap="none">
                <a:solidFill>
                  <a:srgbClr val="000000"/>
                </a:solidFill>
                <a:latin typeface="Arial"/>
                <a:ea typeface="Arial"/>
                <a:cs typeface="Arial"/>
                <a:sym typeface="Arial"/>
              </a:rPr>
              <a:t> This is a choice you make </a:t>
            </a:r>
            <a:r>
              <a:rPr lang="en-CA" sz="1100" b="0" i="1" u="none" strike="noStrike" cap="none">
                <a:solidFill>
                  <a:srgbClr val="000000"/>
                </a:solidFill>
                <a:latin typeface="Arial"/>
                <a:ea typeface="Arial"/>
                <a:cs typeface="Arial"/>
                <a:sym typeface="Arial"/>
              </a:rPr>
              <a:t>when you file your taxes</a:t>
            </a:r>
            <a:r>
              <a:rPr lang="en-CA" sz="1100" b="0" i="0" u="none" strike="noStrike" cap="none">
                <a:solidFill>
                  <a:srgbClr val="000000"/>
                </a:solidFill>
                <a:latin typeface="Arial"/>
                <a:ea typeface="Arial"/>
                <a:cs typeface="Arial"/>
                <a:sym typeface="Arial"/>
              </a:rPr>
              <a:t>.</a:t>
            </a:r>
            <a:endParaRPr/>
          </a:p>
          <a:p>
            <a:pPr marL="158750" lvl="0" indent="0" algn="l" rtl="0">
              <a:lnSpc>
                <a:spcPct val="100000"/>
              </a:lnSpc>
              <a:spcBef>
                <a:spcPts val="0"/>
              </a:spcBef>
              <a:spcAft>
                <a:spcPts val="0"/>
              </a:spcAft>
              <a:buSzPts val="1100"/>
              <a:buNone/>
            </a:pPr>
            <a:endParaRPr sz="1100" b="0" i="0" u="none" strike="noStrike" cap="none">
              <a:solidFill>
                <a:srgbClr val="000000"/>
              </a:solidFill>
              <a:latin typeface="Arial"/>
              <a:ea typeface="Arial"/>
              <a:cs typeface="Arial"/>
              <a:sym typeface="Arial"/>
            </a:endParaRPr>
          </a:p>
          <a:p>
            <a:pPr marL="158750" lvl="0" indent="0" algn="l" rtl="0">
              <a:lnSpc>
                <a:spcPct val="100000"/>
              </a:lnSpc>
              <a:spcBef>
                <a:spcPts val="0"/>
              </a:spcBef>
              <a:spcAft>
                <a:spcPts val="0"/>
              </a:spcAft>
              <a:buSzPts val="1100"/>
              <a:buNone/>
            </a:pPr>
            <a:r>
              <a:rPr lang="en-CA" sz="1100" b="0" i="0" u="none" strike="noStrike" cap="none">
                <a:solidFill>
                  <a:srgbClr val="000000"/>
                </a:solidFill>
                <a:latin typeface="Arial"/>
                <a:ea typeface="Arial"/>
                <a:cs typeface="Arial"/>
                <a:sym typeface="Arial"/>
              </a:rPr>
              <a:t>Think of it like a simple formula: </a:t>
            </a:r>
            <a:r>
              <a:rPr lang="en-CA" sz="1100" b="1" i="0" u="none" strike="noStrike" cap="none">
                <a:solidFill>
                  <a:srgbClr val="000000"/>
                </a:solidFill>
                <a:latin typeface="Arial"/>
                <a:ea typeface="Arial"/>
                <a:cs typeface="Arial"/>
                <a:sym typeface="Arial"/>
              </a:rPr>
              <a:t>Gross Income - (Contributions + Deductions) = Your Taxable Income</a:t>
            </a:r>
            <a:r>
              <a:rPr lang="en-CA" sz="1100" b="0" i="0" u="none" strike="noStrike" cap="none">
                <a:solidFill>
                  <a:srgbClr val="000000"/>
                </a:solidFill>
                <a:latin typeface="Arial"/>
                <a:ea typeface="Arial"/>
                <a:cs typeface="Arial"/>
                <a:sym typeface="Arial"/>
              </a:rPr>
              <a:t>.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p:cNvGrpSpPr/>
        <p:nvPr/>
      </p:nvGrpSpPr>
      <p:grpSpPr>
        <a:xfrm>
          <a:off x="0" y="0"/>
          <a:ext cx="0" cy="0"/>
          <a:chOff x="0" y="0"/>
          <a:chExt cx="0" cy="0"/>
        </a:xfrm>
      </p:grpSpPr>
      <p:sp>
        <p:nvSpPr>
          <p:cNvPr id="85" name="Google Shape;85;p1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86" name="Google Shape;86;p1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158750" marR="0" lvl="0" indent="0" algn="l" rtl="0">
              <a:lnSpc>
                <a:spcPct val="100000"/>
              </a:lnSpc>
              <a:spcBef>
                <a:spcPts val="0"/>
              </a:spcBef>
              <a:spcAft>
                <a:spcPts val="0"/>
              </a:spcAft>
              <a:buClr>
                <a:srgbClr val="000000"/>
              </a:buClr>
              <a:buSzPts val="1100"/>
              <a:buFont typeface="Arial"/>
              <a:buNone/>
            </a:pPr>
            <a:r>
              <a:rPr lang="en-CA" sz="1100" b="0" i="0" u="none" strike="noStrike" cap="none">
                <a:solidFill>
                  <a:srgbClr val="000000"/>
                </a:solidFill>
                <a:latin typeface="Arial"/>
                <a:ea typeface="Arial"/>
                <a:cs typeface="Arial"/>
                <a:sym typeface="Arial"/>
              </a:rPr>
              <a:t>The key takeaway is you're not avoiding taxes, you're just deciding </a:t>
            </a:r>
            <a:r>
              <a:rPr lang="en-CA" sz="1100" b="1" i="0" u="none" strike="noStrike" cap="none">
                <a:solidFill>
                  <a:srgbClr val="000000"/>
                </a:solidFill>
                <a:latin typeface="Arial"/>
                <a:ea typeface="Arial"/>
                <a:cs typeface="Arial"/>
                <a:sym typeface="Arial"/>
              </a:rPr>
              <a:t>WHEN</a:t>
            </a:r>
            <a:r>
              <a:rPr lang="en-CA" sz="1100" b="0" i="0" u="none" strike="noStrike" cap="none">
                <a:solidFill>
                  <a:srgbClr val="000000"/>
                </a:solidFill>
                <a:latin typeface="Arial"/>
                <a:ea typeface="Arial"/>
                <a:cs typeface="Arial"/>
                <a:sym typeface="Arial"/>
              </a:rPr>
              <a:t> to pay them.</a:t>
            </a:r>
            <a:endParaRPr/>
          </a:p>
          <a:p>
            <a:pPr marL="158750" lvl="0" indent="0" algn="l" rtl="0">
              <a:lnSpc>
                <a:spcPct val="100000"/>
              </a:lnSpc>
              <a:spcBef>
                <a:spcPts val="0"/>
              </a:spcBef>
              <a:spcAft>
                <a:spcPts val="0"/>
              </a:spcAft>
              <a:buSzPts val="1100"/>
              <a:buNone/>
            </a:pPr>
            <a:endParaRPr sz="1100" b="1" i="0" u="none" strike="noStrike" cap="none">
              <a:solidFill>
                <a:srgbClr val="000000"/>
              </a:solidFill>
              <a:latin typeface="Arial"/>
              <a:ea typeface="Arial"/>
              <a:cs typeface="Arial"/>
              <a:sym typeface="Arial"/>
            </a:endParaRPr>
          </a:p>
          <a:p>
            <a:pPr marL="457200" lvl="0" indent="-228600" algn="l" rtl="0">
              <a:lnSpc>
                <a:spcPct val="100000"/>
              </a:lnSpc>
              <a:spcBef>
                <a:spcPts val="0"/>
              </a:spcBef>
              <a:spcAft>
                <a:spcPts val="0"/>
              </a:spcAft>
              <a:buSzPts val="1100"/>
              <a:buNone/>
            </a:pPr>
            <a:endParaRPr sz="1100" b="1" i="0" u="none" strike="noStrike" cap="none">
              <a:solidFill>
                <a:srgbClr val="000000"/>
              </a:solidFill>
              <a:latin typeface="Arial"/>
              <a:ea typeface="Arial"/>
              <a:cs typeface="Arial"/>
              <a:sym typeface="Arial"/>
            </a:endParaRPr>
          </a:p>
          <a:p>
            <a:pPr marL="457200" lvl="0" indent="-298450" algn="l" rtl="0">
              <a:lnSpc>
                <a:spcPct val="100000"/>
              </a:lnSpc>
              <a:spcBef>
                <a:spcPts val="0"/>
              </a:spcBef>
              <a:spcAft>
                <a:spcPts val="0"/>
              </a:spcAft>
              <a:buSzPts val="1100"/>
              <a:buChar char="●"/>
            </a:pPr>
            <a:r>
              <a:rPr lang="en-CA" sz="1100" b="1" i="0" u="none" strike="noStrike" cap="none">
                <a:solidFill>
                  <a:srgbClr val="000000"/>
                </a:solidFill>
                <a:latin typeface="Arial"/>
                <a:ea typeface="Arial"/>
                <a:cs typeface="Arial"/>
                <a:sym typeface="Arial"/>
              </a:rPr>
              <a:t>Tax Treatment:</a:t>
            </a:r>
            <a:r>
              <a:rPr lang="en-CA" sz="1100" b="0" i="0" u="none" strike="noStrike" cap="none">
                <a:solidFill>
                  <a:srgbClr val="000000"/>
                </a:solidFill>
                <a:latin typeface="Arial"/>
                <a:ea typeface="Arial"/>
                <a:cs typeface="Arial"/>
                <a:sym typeface="Arial"/>
              </a:rPr>
              <a:t> With </a:t>
            </a:r>
            <a:r>
              <a:rPr lang="en-CA" sz="1100" b="1" i="0" u="none" strike="noStrike" cap="none">
                <a:solidFill>
                  <a:srgbClr val="000000"/>
                </a:solidFill>
                <a:latin typeface="Arial"/>
                <a:ea typeface="Arial"/>
                <a:cs typeface="Arial"/>
                <a:sym typeface="Arial"/>
              </a:rPr>
              <a:t>Pre-Tax</a:t>
            </a:r>
            <a:r>
              <a:rPr lang="en-CA" sz="1100" b="0" i="0" u="none" strike="noStrike" cap="none">
                <a:solidFill>
                  <a:srgbClr val="000000"/>
                </a:solidFill>
                <a:latin typeface="Arial"/>
                <a:ea typeface="Arial"/>
                <a:cs typeface="Arial"/>
                <a:sym typeface="Arial"/>
              </a:rPr>
              <a:t> contributions, you get a tax break </a:t>
            </a:r>
            <a:r>
              <a:rPr lang="en-CA" sz="1100" b="0" i="1" u="none" strike="noStrike" cap="none">
                <a:solidFill>
                  <a:srgbClr val="000000"/>
                </a:solidFill>
                <a:latin typeface="Arial"/>
                <a:ea typeface="Arial"/>
                <a:cs typeface="Arial"/>
                <a:sym typeface="Arial"/>
              </a:rPr>
              <a:t>now</a:t>
            </a:r>
            <a:r>
              <a:rPr lang="en-CA" sz="1100" b="0" i="0" u="none" strike="noStrike" cap="none">
                <a:solidFill>
                  <a:srgbClr val="000000"/>
                </a:solidFill>
                <a:latin typeface="Arial"/>
                <a:ea typeface="Arial"/>
                <a:cs typeface="Arial"/>
                <a:sym typeface="Arial"/>
              </a:rPr>
              <a:t>. The money is taken out of your paycheck </a:t>
            </a:r>
            <a:r>
              <a:rPr lang="en-CA" sz="1100" b="0" i="1" u="none" strike="noStrike" cap="none">
                <a:solidFill>
                  <a:srgbClr val="000000"/>
                </a:solidFill>
                <a:latin typeface="Arial"/>
                <a:ea typeface="Arial"/>
                <a:cs typeface="Arial"/>
                <a:sym typeface="Arial"/>
              </a:rPr>
              <a:t>before</a:t>
            </a:r>
            <a:r>
              <a:rPr lang="en-CA" sz="1100" b="0" i="0" u="none" strike="noStrike" cap="none">
                <a:solidFill>
                  <a:srgbClr val="000000"/>
                </a:solidFill>
                <a:latin typeface="Arial"/>
                <a:ea typeface="Arial"/>
                <a:cs typeface="Arial"/>
                <a:sym typeface="Arial"/>
              </a:rPr>
              <a:t> income tax is calculated. You'll pay taxes on it later, when you withdraw it in retirement. With </a:t>
            </a:r>
            <a:r>
              <a:rPr lang="en-CA" sz="1100" b="1" i="0" u="none" strike="noStrike" cap="none">
                <a:solidFill>
                  <a:srgbClr val="000000"/>
                </a:solidFill>
                <a:latin typeface="Arial"/>
                <a:ea typeface="Arial"/>
                <a:cs typeface="Arial"/>
                <a:sym typeface="Arial"/>
              </a:rPr>
              <a:t>After-Tax</a:t>
            </a:r>
            <a:r>
              <a:rPr lang="en-CA" sz="1100" b="0" i="0" u="none" strike="noStrike" cap="none">
                <a:solidFill>
                  <a:srgbClr val="000000"/>
                </a:solidFill>
                <a:latin typeface="Arial"/>
                <a:ea typeface="Arial"/>
                <a:cs typeface="Arial"/>
                <a:sym typeface="Arial"/>
              </a:rPr>
              <a:t>, you get no break now—the money is taxed first, then saved.</a:t>
            </a:r>
            <a:endParaRPr/>
          </a:p>
          <a:p>
            <a:pPr marL="457200" lvl="0" indent="-298450" algn="l" rtl="0">
              <a:lnSpc>
                <a:spcPct val="100000"/>
              </a:lnSpc>
              <a:spcBef>
                <a:spcPts val="0"/>
              </a:spcBef>
              <a:spcAft>
                <a:spcPts val="0"/>
              </a:spcAft>
              <a:buSzPts val="1100"/>
              <a:buChar char="●"/>
            </a:pPr>
            <a:r>
              <a:rPr lang="en-CA" sz="1100" b="1" i="0" u="none" strike="noStrike" cap="none">
                <a:solidFill>
                  <a:srgbClr val="000000"/>
                </a:solidFill>
                <a:latin typeface="Arial"/>
                <a:ea typeface="Arial"/>
                <a:cs typeface="Arial"/>
                <a:sym typeface="Arial"/>
              </a:rPr>
              <a:t>Current Tax Savings:</a:t>
            </a:r>
            <a:r>
              <a:rPr lang="en-CA" sz="1100" b="0" i="0" u="none" strike="noStrike" cap="none">
                <a:solidFill>
                  <a:srgbClr val="000000"/>
                </a:solidFill>
                <a:latin typeface="Arial"/>
                <a:ea typeface="Arial"/>
                <a:cs typeface="Arial"/>
                <a:sym typeface="Arial"/>
              </a:rPr>
              <a:t> Because of this, Pre-Tax gives you </a:t>
            </a:r>
            <a:r>
              <a:rPr lang="en-CA" sz="1100" b="1" i="0" u="none" strike="noStrike" cap="none">
                <a:solidFill>
                  <a:srgbClr val="000000"/>
                </a:solidFill>
                <a:latin typeface="Arial"/>
                <a:ea typeface="Arial"/>
                <a:cs typeface="Arial"/>
                <a:sym typeface="Arial"/>
              </a:rPr>
              <a:t>immediate</a:t>
            </a:r>
            <a:r>
              <a:rPr lang="en-CA" sz="1100" b="0" i="0" u="none" strike="noStrike" cap="none">
                <a:solidFill>
                  <a:srgbClr val="000000"/>
                </a:solidFill>
                <a:latin typeface="Arial"/>
                <a:ea typeface="Arial"/>
                <a:cs typeface="Arial"/>
                <a:sym typeface="Arial"/>
              </a:rPr>
              <a:t> savings. Every dollar you contribute lowers your taxable income for the current year.</a:t>
            </a:r>
            <a:endParaRPr/>
          </a:p>
          <a:p>
            <a:pPr marL="457200" lvl="0" indent="-298450" algn="l" rtl="0">
              <a:lnSpc>
                <a:spcPct val="100000"/>
              </a:lnSpc>
              <a:spcBef>
                <a:spcPts val="0"/>
              </a:spcBef>
              <a:spcAft>
                <a:spcPts val="0"/>
              </a:spcAft>
              <a:buSzPts val="1100"/>
              <a:buChar char="●"/>
            </a:pPr>
            <a:r>
              <a:rPr lang="en-CA" sz="1100" b="1" i="0" u="none" strike="noStrike" cap="none">
                <a:solidFill>
                  <a:srgbClr val="000000"/>
                </a:solidFill>
                <a:latin typeface="Arial"/>
                <a:ea typeface="Arial"/>
                <a:cs typeface="Arial"/>
                <a:sym typeface="Arial"/>
              </a:rPr>
              <a:t>Taxable Income:</a:t>
            </a:r>
            <a:r>
              <a:rPr lang="en-CA" sz="1100" b="0" i="0" u="none" strike="noStrike" cap="none">
                <a:solidFill>
                  <a:srgbClr val="000000"/>
                </a:solidFill>
                <a:latin typeface="Arial"/>
                <a:ea typeface="Arial"/>
                <a:cs typeface="Arial"/>
                <a:sym typeface="Arial"/>
              </a:rPr>
              <a:t> Using pre-tax accounts makes the income you report to the IRS </a:t>
            </a:r>
            <a:r>
              <a:rPr lang="en-CA" sz="1100" b="1" i="0" u="none" strike="noStrike" cap="none">
                <a:solidFill>
                  <a:srgbClr val="000000"/>
                </a:solidFill>
                <a:latin typeface="Arial"/>
                <a:ea typeface="Arial"/>
                <a:cs typeface="Arial"/>
                <a:sym typeface="Arial"/>
              </a:rPr>
              <a:t>lower</a:t>
            </a:r>
            <a:r>
              <a:rPr lang="en-CA" sz="1100" b="0" i="0" u="none" strike="noStrike" cap="none">
                <a:solidFill>
                  <a:srgbClr val="000000"/>
                </a:solidFill>
                <a:latin typeface="Arial"/>
                <a:ea typeface="Arial"/>
                <a:cs typeface="Arial"/>
                <a:sym typeface="Arial"/>
              </a:rPr>
              <a:t>.</a:t>
            </a:r>
            <a:endParaRPr/>
          </a:p>
          <a:p>
            <a:pPr marL="457200" lvl="0" indent="-298450" algn="l" rtl="0">
              <a:lnSpc>
                <a:spcPct val="100000"/>
              </a:lnSpc>
              <a:spcBef>
                <a:spcPts val="0"/>
              </a:spcBef>
              <a:spcAft>
                <a:spcPts val="0"/>
              </a:spcAft>
              <a:buSzPts val="1100"/>
              <a:buChar char="●"/>
            </a:pPr>
            <a:r>
              <a:rPr lang="en-CA" sz="1100" b="1" i="0" u="none" strike="noStrike" cap="none">
                <a:solidFill>
                  <a:srgbClr val="000000"/>
                </a:solidFill>
                <a:latin typeface="Arial"/>
                <a:ea typeface="Arial"/>
                <a:cs typeface="Arial"/>
                <a:sym typeface="Arial"/>
              </a:rPr>
              <a:t>Retirement Withdrawals:</a:t>
            </a:r>
            <a:r>
              <a:rPr lang="en-CA" sz="1100" b="0" i="0" u="none" strike="noStrike" cap="none">
                <a:solidFill>
                  <a:srgbClr val="000000"/>
                </a:solidFill>
                <a:latin typeface="Arial"/>
                <a:ea typeface="Arial"/>
                <a:cs typeface="Arial"/>
                <a:sym typeface="Arial"/>
              </a:rPr>
              <a:t> This is the trade-off. Decades from now, when you take money out of a </a:t>
            </a:r>
            <a:r>
              <a:rPr lang="en-CA" sz="1100" b="1" i="0" u="none" strike="noStrike" cap="none">
                <a:solidFill>
                  <a:srgbClr val="000000"/>
                </a:solidFill>
                <a:latin typeface="Arial"/>
                <a:ea typeface="Arial"/>
                <a:cs typeface="Arial"/>
                <a:sym typeface="Arial"/>
              </a:rPr>
              <a:t>Pre-Tax</a:t>
            </a:r>
            <a:r>
              <a:rPr lang="en-CA" sz="1100" b="0" i="0" u="none" strike="noStrike" cap="none">
                <a:solidFill>
                  <a:srgbClr val="000000"/>
                </a:solidFill>
                <a:latin typeface="Arial"/>
                <a:ea typeface="Arial"/>
                <a:cs typeface="Arial"/>
                <a:sym typeface="Arial"/>
              </a:rPr>
              <a:t> account, those withdrawals will be taxed as regular income. Withdrawals from an </a:t>
            </a:r>
            <a:r>
              <a:rPr lang="en-CA" sz="1100" b="1" i="0" u="none" strike="noStrike" cap="none">
                <a:solidFill>
                  <a:srgbClr val="000000"/>
                </a:solidFill>
                <a:latin typeface="Arial"/>
                <a:ea typeface="Arial"/>
                <a:cs typeface="Arial"/>
                <a:sym typeface="Arial"/>
              </a:rPr>
              <a:t>After-Tax</a:t>
            </a:r>
            <a:r>
              <a:rPr lang="en-CA" sz="1100" b="0" i="0" u="none" strike="noStrike" cap="none">
                <a:solidFill>
                  <a:srgbClr val="000000"/>
                </a:solidFill>
                <a:latin typeface="Arial"/>
                <a:ea typeface="Arial"/>
                <a:cs typeface="Arial"/>
                <a:sym typeface="Arial"/>
              </a:rPr>
              <a:t> account, like a Roth, are completely </a:t>
            </a:r>
            <a:r>
              <a:rPr lang="en-CA" sz="1100" b="1" i="0" u="none" strike="noStrike" cap="none">
                <a:solidFill>
                  <a:srgbClr val="000000"/>
                </a:solidFill>
                <a:latin typeface="Arial"/>
                <a:ea typeface="Arial"/>
                <a:cs typeface="Arial"/>
                <a:sym typeface="Arial"/>
              </a:rPr>
              <a:t>tax-free</a:t>
            </a:r>
            <a:r>
              <a:rPr lang="en-CA" sz="1100" b="0" i="0" u="none" strike="noStrike" cap="none">
                <a:solidFill>
                  <a:srgbClr val="000000"/>
                </a:solidFill>
                <a:latin typeface="Arial"/>
                <a:ea typeface="Arial"/>
                <a:cs typeface="Arial"/>
                <a:sym typeface="Arial"/>
              </a:rPr>
              <a:t>.</a:t>
            </a:r>
            <a:endParaRPr/>
          </a:p>
          <a:p>
            <a:pPr marL="158750" lvl="0" indent="0" algn="l" rtl="0">
              <a:lnSpc>
                <a:spcPct val="100000"/>
              </a:lnSpc>
              <a:spcBef>
                <a:spcPts val="0"/>
              </a:spcBef>
              <a:spcAft>
                <a:spcPts val="0"/>
              </a:spcAft>
              <a:buSzPts val="1100"/>
              <a:buNone/>
            </a:pPr>
            <a:endParaRPr sz="1100" b="0" i="0" u="none" strike="noStrike" cap="none">
              <a:solidFill>
                <a:srgbClr val="000000"/>
              </a:solidFill>
              <a:latin typeface="Arial"/>
              <a:ea typeface="Arial"/>
              <a:cs typeface="Arial"/>
              <a:sym typeface="Arial"/>
            </a:endParaRPr>
          </a:p>
          <a:p>
            <a:pPr marL="457200" lvl="0" indent="-228600" algn="l" rtl="0">
              <a:lnSpc>
                <a:spcPct val="100000"/>
              </a:lnSpc>
              <a:spcBef>
                <a:spcPts val="0"/>
              </a:spcBef>
              <a:spcAft>
                <a:spcPts val="0"/>
              </a:spcAft>
              <a:buSzPts val="1100"/>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2"/>
        <p:cNvGrpSpPr/>
        <p:nvPr/>
      </p:nvGrpSpPr>
      <p:grpSpPr>
        <a:xfrm>
          <a:off x="0" y="0"/>
          <a:ext cx="0" cy="0"/>
          <a:chOff x="0" y="0"/>
          <a:chExt cx="0" cy="0"/>
        </a:xfrm>
      </p:grpSpPr>
      <p:sp>
        <p:nvSpPr>
          <p:cNvPr id="93" name="Google Shape;93;p1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94" name="Google Shape;94;p1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158750" lvl="0" indent="0" algn="l" rtl="0">
              <a:lnSpc>
                <a:spcPct val="100000"/>
              </a:lnSpc>
              <a:spcBef>
                <a:spcPts val="0"/>
              </a:spcBef>
              <a:spcAft>
                <a:spcPts val="0"/>
              </a:spcAft>
              <a:buSzPts val="1100"/>
              <a:buNone/>
            </a:pPr>
            <a:r>
              <a:rPr lang="en-CA" sz="1100" b="0" i="0" u="none" strike="noStrike" cap="none">
                <a:solidFill>
                  <a:srgbClr val="000000"/>
                </a:solidFill>
                <a:latin typeface="Arial"/>
                <a:ea typeface="Arial"/>
                <a:cs typeface="Arial"/>
                <a:sym typeface="Arial"/>
              </a:rPr>
              <a:t>So, why should you care about contributing pre-tax? There are four main benefits that come from using a pre-tax account.</a:t>
            </a:r>
            <a:endParaRPr/>
          </a:p>
          <a:p>
            <a:pPr marL="158750" lvl="0" indent="0" algn="l" rtl="0">
              <a:lnSpc>
                <a:spcPct val="100000"/>
              </a:lnSpc>
              <a:spcBef>
                <a:spcPts val="0"/>
              </a:spcBef>
              <a:spcAft>
                <a:spcPts val="0"/>
              </a:spcAft>
              <a:buSzPts val="1100"/>
              <a:buNone/>
            </a:pPr>
            <a:endParaRPr sz="1100" b="0" i="0" u="none" strike="noStrike" cap="none">
              <a:solidFill>
                <a:srgbClr val="000000"/>
              </a:solidFill>
              <a:latin typeface="Arial"/>
              <a:ea typeface="Arial"/>
              <a:cs typeface="Arial"/>
              <a:sym typeface="Arial"/>
            </a:endParaRPr>
          </a:p>
          <a:p>
            <a:pPr marL="457200" lvl="0" indent="-298450" algn="l" rtl="0">
              <a:lnSpc>
                <a:spcPct val="100000"/>
              </a:lnSpc>
              <a:spcBef>
                <a:spcPts val="0"/>
              </a:spcBef>
              <a:spcAft>
                <a:spcPts val="0"/>
              </a:spcAft>
              <a:buSzPts val="1100"/>
              <a:buChar char="●"/>
            </a:pPr>
            <a:r>
              <a:rPr lang="en-CA" sz="1100" b="0" i="0" u="none" strike="noStrike" cap="none">
                <a:solidFill>
                  <a:srgbClr val="000000"/>
                </a:solidFill>
                <a:latin typeface="Arial"/>
                <a:ea typeface="Arial"/>
                <a:cs typeface="Arial"/>
                <a:sym typeface="Arial"/>
              </a:rPr>
              <a:t>First, it </a:t>
            </a:r>
            <a:r>
              <a:rPr lang="en-CA" sz="1100" b="1" i="0" u="none" strike="noStrike" cap="none">
                <a:solidFill>
                  <a:srgbClr val="000000"/>
                </a:solidFill>
                <a:latin typeface="Arial"/>
                <a:ea typeface="Arial"/>
                <a:cs typeface="Arial"/>
                <a:sym typeface="Arial"/>
              </a:rPr>
              <a:t>Lowers Your Taxable Income.</a:t>
            </a:r>
            <a:r>
              <a:rPr lang="en-CA" sz="1100" b="0" i="0" u="none" strike="noStrike" cap="none">
                <a:solidFill>
                  <a:srgbClr val="000000"/>
                </a:solidFill>
                <a:latin typeface="Arial"/>
                <a:ea typeface="Arial"/>
                <a:cs typeface="Arial"/>
                <a:sym typeface="Arial"/>
              </a:rPr>
              <a:t> Every dollar you contribute is subtracted from your gross income </a:t>
            </a:r>
            <a:r>
              <a:rPr lang="en-CA" sz="1100" b="0" i="1" u="none" strike="noStrike" cap="none">
                <a:solidFill>
                  <a:srgbClr val="000000"/>
                </a:solidFill>
                <a:latin typeface="Arial"/>
                <a:ea typeface="Arial"/>
                <a:cs typeface="Arial"/>
                <a:sym typeface="Arial"/>
              </a:rPr>
              <a:t>before</a:t>
            </a:r>
            <a:r>
              <a:rPr lang="en-CA" sz="1100" b="0" i="0" u="none" strike="noStrike" cap="none">
                <a:solidFill>
                  <a:srgbClr val="000000"/>
                </a:solidFill>
                <a:latin typeface="Arial"/>
                <a:ea typeface="Arial"/>
                <a:cs typeface="Arial"/>
                <a:sym typeface="Arial"/>
              </a:rPr>
              <a:t> the IRS even calculates your tax bill.</a:t>
            </a:r>
            <a:endParaRPr/>
          </a:p>
          <a:p>
            <a:pPr marL="457200" lvl="0" indent="-298450" algn="l" rtl="0">
              <a:lnSpc>
                <a:spcPct val="100000"/>
              </a:lnSpc>
              <a:spcBef>
                <a:spcPts val="0"/>
              </a:spcBef>
              <a:spcAft>
                <a:spcPts val="0"/>
              </a:spcAft>
              <a:buSzPts val="1100"/>
              <a:buChar char="●"/>
            </a:pPr>
            <a:r>
              <a:rPr lang="en-CA" sz="1100" b="0" i="0" u="none" strike="noStrike" cap="none">
                <a:solidFill>
                  <a:srgbClr val="000000"/>
                </a:solidFill>
                <a:latin typeface="Arial"/>
                <a:ea typeface="Arial"/>
                <a:cs typeface="Arial"/>
                <a:sym typeface="Arial"/>
              </a:rPr>
              <a:t>And because your taxable income is lower, the direct result is </a:t>
            </a:r>
            <a:r>
              <a:rPr lang="en-CA" sz="1100" b="1" i="0" u="none" strike="noStrike" cap="none">
                <a:solidFill>
                  <a:srgbClr val="000000"/>
                </a:solidFill>
                <a:latin typeface="Arial"/>
                <a:ea typeface="Arial"/>
                <a:cs typeface="Arial"/>
                <a:sym typeface="Arial"/>
              </a:rPr>
              <a:t>Immediate Tax Savings.</a:t>
            </a:r>
            <a:r>
              <a:rPr lang="en-CA" sz="1100" b="0" i="0" u="none" strike="noStrike" cap="none">
                <a:solidFill>
                  <a:srgbClr val="000000"/>
                </a:solidFill>
                <a:latin typeface="Arial"/>
                <a:ea typeface="Arial"/>
                <a:cs typeface="Arial"/>
                <a:sym typeface="Arial"/>
              </a:rPr>
              <a:t> A smaller income number on your tax return means a smaller tax bill for the year. This is saving you get right now.</a:t>
            </a:r>
            <a:endParaRPr/>
          </a:p>
          <a:p>
            <a:pPr marL="457200" lvl="0" indent="-298450" algn="l" rtl="0">
              <a:lnSpc>
                <a:spcPct val="100000"/>
              </a:lnSpc>
              <a:spcBef>
                <a:spcPts val="0"/>
              </a:spcBef>
              <a:spcAft>
                <a:spcPts val="0"/>
              </a:spcAft>
              <a:buSzPts val="1100"/>
              <a:buChar char="●"/>
            </a:pPr>
            <a:r>
              <a:rPr lang="en-CA" sz="1100" b="0" i="0" u="none" strike="noStrike" cap="none">
                <a:solidFill>
                  <a:srgbClr val="000000"/>
                </a:solidFill>
                <a:latin typeface="Arial"/>
                <a:ea typeface="Arial"/>
                <a:cs typeface="Arial"/>
                <a:sym typeface="Arial"/>
              </a:rPr>
              <a:t>Then, there's a benefit you'll feel on every single paycheck. It </a:t>
            </a:r>
            <a:r>
              <a:rPr lang="en-CA" sz="1100" b="1" i="0" u="none" strike="noStrike" cap="none">
                <a:solidFill>
                  <a:srgbClr val="000000"/>
                </a:solidFill>
                <a:latin typeface="Arial"/>
                <a:ea typeface="Arial"/>
                <a:cs typeface="Arial"/>
                <a:sym typeface="Arial"/>
              </a:rPr>
              <a:t>Protects Your Take-Home Pay.</a:t>
            </a:r>
            <a:r>
              <a:rPr lang="en-CA" sz="1100" b="0" i="0" u="none" strike="noStrike" cap="none">
                <a:solidFill>
                  <a:srgbClr val="000000"/>
                </a:solidFill>
                <a:latin typeface="Arial"/>
                <a:ea typeface="Arial"/>
                <a:cs typeface="Arial"/>
                <a:sym typeface="Arial"/>
              </a:rPr>
              <a:t> Because you're saving money </a:t>
            </a:r>
            <a:r>
              <a:rPr lang="en-CA" sz="1100" b="0" i="1" u="none" strike="noStrike" cap="none">
                <a:solidFill>
                  <a:srgbClr val="000000"/>
                </a:solidFill>
                <a:latin typeface="Arial"/>
                <a:ea typeface="Arial"/>
                <a:cs typeface="Arial"/>
                <a:sym typeface="Arial"/>
              </a:rPr>
              <a:t>before</a:t>
            </a:r>
            <a:r>
              <a:rPr lang="en-CA" sz="1100" b="0" i="0" u="none" strike="noStrike" cap="none">
                <a:solidFill>
                  <a:srgbClr val="000000"/>
                </a:solidFill>
                <a:latin typeface="Arial"/>
                <a:ea typeface="Arial"/>
                <a:cs typeface="Arial"/>
                <a:sym typeface="Arial"/>
              </a:rPr>
              <a:t> taxes are calculated, a $100 contribution might only reduce your actual paycheck by about $80. You get to save the full $100, but it </a:t>
            </a:r>
            <a:r>
              <a:rPr lang="en-CA" sz="1100" b="0" i="1" u="none" strike="noStrike" cap="none">
                <a:solidFill>
                  <a:srgbClr val="000000"/>
                </a:solidFill>
                <a:latin typeface="Arial"/>
                <a:ea typeface="Arial"/>
                <a:cs typeface="Arial"/>
                <a:sym typeface="Arial"/>
              </a:rPr>
              <a:t>costs</a:t>
            </a:r>
            <a:r>
              <a:rPr lang="en-CA" sz="1100" b="0" i="0" u="none" strike="noStrike" cap="none">
                <a:solidFill>
                  <a:srgbClr val="000000"/>
                </a:solidFill>
                <a:latin typeface="Arial"/>
                <a:ea typeface="Arial"/>
                <a:cs typeface="Arial"/>
                <a:sym typeface="Arial"/>
              </a:rPr>
              <a:t> you less out of your pocket, making it much easier to save for the future.</a:t>
            </a:r>
            <a:endParaRPr/>
          </a:p>
          <a:p>
            <a:pPr marL="457200" marR="0" lvl="0" indent="-298450" algn="l" rtl="0">
              <a:lnSpc>
                <a:spcPct val="100000"/>
              </a:lnSpc>
              <a:spcBef>
                <a:spcPts val="0"/>
              </a:spcBef>
              <a:spcAft>
                <a:spcPts val="0"/>
              </a:spcAft>
              <a:buClr>
                <a:srgbClr val="000000"/>
              </a:buClr>
              <a:buSzPts val="1100"/>
              <a:buFont typeface="Arial"/>
              <a:buChar char="●"/>
            </a:pPr>
            <a:r>
              <a:rPr lang="en-CA" sz="1100" b="0" i="0" u="none" strike="noStrike" cap="none">
                <a:solidFill>
                  <a:srgbClr val="000000"/>
                </a:solidFill>
                <a:latin typeface="Arial"/>
                <a:ea typeface="Arial"/>
                <a:cs typeface="Arial"/>
                <a:sym typeface="Arial"/>
              </a:rPr>
              <a:t>Finally, there's a long-term benefit: </a:t>
            </a:r>
            <a:r>
              <a:rPr lang="en-CA" sz="1100" b="1" i="0" u="none" strike="noStrike" cap="none">
                <a:solidFill>
                  <a:srgbClr val="000000"/>
                </a:solidFill>
                <a:latin typeface="Arial"/>
                <a:ea typeface="Arial"/>
                <a:cs typeface="Arial"/>
                <a:sym typeface="Arial"/>
              </a:rPr>
              <a:t>Tax-Deferred Growth.</a:t>
            </a:r>
            <a:r>
              <a:rPr lang="en-CA" sz="1100" b="0" i="0" u="none" strike="noStrike" cap="none">
                <a:solidFill>
                  <a:srgbClr val="000000"/>
                </a:solidFill>
                <a:latin typeface="Arial"/>
                <a:ea typeface="Arial"/>
                <a:cs typeface="Arial"/>
                <a:sym typeface="Arial"/>
              </a:rPr>
              <a:t> Your money is invested in a kind of tax shelter, where it can grow and compound year after year without you paying taxes on the investment gains. This allows your money to grow much more effectively over the long-term.</a:t>
            </a:r>
            <a:endParaRPr/>
          </a:p>
          <a:p>
            <a:pPr marL="457200" lvl="0" indent="-228600" algn="l" rtl="0">
              <a:lnSpc>
                <a:spcPct val="100000"/>
              </a:lnSpc>
              <a:spcBef>
                <a:spcPts val="0"/>
              </a:spcBef>
              <a:spcAft>
                <a:spcPts val="0"/>
              </a:spcAft>
              <a:buSzPts val="1100"/>
              <a:buNone/>
            </a:pPr>
            <a:endParaRPr sz="1100" b="0" i="0" u="none" strike="noStrike" cap="none">
              <a:solidFill>
                <a:srgbClr val="000000"/>
              </a:solidFill>
              <a:latin typeface="Arial"/>
              <a:ea typeface="Arial"/>
              <a:cs typeface="Arial"/>
              <a:sym typeface="Arial"/>
            </a:endParaRPr>
          </a:p>
          <a:p>
            <a:pPr marL="158750" lvl="0" indent="0" algn="l" rtl="0">
              <a:lnSpc>
                <a:spcPct val="100000"/>
              </a:lnSpc>
              <a:spcBef>
                <a:spcPts val="0"/>
              </a:spcBef>
              <a:spcAft>
                <a:spcPts val="0"/>
              </a:spcAft>
              <a:buSzPts val="1100"/>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6"/>
        <p:cNvGrpSpPr/>
        <p:nvPr/>
      </p:nvGrpSpPr>
      <p:grpSpPr>
        <a:xfrm>
          <a:off x="0" y="0"/>
          <a:ext cx="0" cy="0"/>
          <a:chOff x="0" y="0"/>
          <a:chExt cx="0" cy="0"/>
        </a:xfrm>
      </p:grpSpPr>
      <p:sp>
        <p:nvSpPr>
          <p:cNvPr id="107" name="Google Shape;107;p1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08" name="Google Shape;108;p1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158750" marR="0" lvl="0" indent="0" algn="l" rtl="0">
              <a:lnSpc>
                <a:spcPct val="100000"/>
              </a:lnSpc>
              <a:spcBef>
                <a:spcPts val="0"/>
              </a:spcBef>
              <a:spcAft>
                <a:spcPts val="0"/>
              </a:spcAft>
              <a:buClr>
                <a:srgbClr val="000000"/>
              </a:buClr>
              <a:buSzPts val="1100"/>
              <a:buFont typeface="Arial"/>
              <a:buNone/>
            </a:pPr>
            <a:r>
              <a:rPr lang="en-CA"/>
              <a:t>L</a:t>
            </a:r>
            <a:r>
              <a:rPr lang="en-CA" sz="1100" b="0" i="0" u="none" strike="noStrike" cap="none">
                <a:solidFill>
                  <a:srgbClr val="000000"/>
                </a:solidFill>
                <a:latin typeface="Arial"/>
                <a:ea typeface="Arial"/>
                <a:cs typeface="Arial"/>
                <a:sym typeface="Arial"/>
              </a:rPr>
              <a:t>et's look at two of the most powerful </a:t>
            </a:r>
            <a:r>
              <a:rPr lang="en-CA" sz="1100" b="1" i="0" u="none" strike="noStrike" cap="none">
                <a:solidFill>
                  <a:srgbClr val="000000"/>
                </a:solidFill>
                <a:latin typeface="Arial"/>
                <a:ea typeface="Arial"/>
                <a:cs typeface="Arial"/>
                <a:sym typeface="Arial"/>
              </a:rPr>
              <a:t>pre-tax</a:t>
            </a:r>
            <a:r>
              <a:rPr lang="en-CA" sz="1100" b="0" i="0" u="none" strike="noStrike" cap="none">
                <a:solidFill>
                  <a:srgbClr val="000000"/>
                </a:solidFill>
                <a:latin typeface="Arial"/>
                <a:ea typeface="Arial"/>
                <a:cs typeface="Arial"/>
                <a:sym typeface="Arial"/>
              </a:rPr>
              <a:t> tools you'll encounter in your career.</a:t>
            </a:r>
            <a:endParaRPr/>
          </a:p>
          <a:p>
            <a:pPr marL="158750" marR="0" lvl="0" indent="0" algn="l" rtl="0">
              <a:lnSpc>
                <a:spcPct val="100000"/>
              </a:lnSpc>
              <a:spcBef>
                <a:spcPts val="0"/>
              </a:spcBef>
              <a:spcAft>
                <a:spcPts val="0"/>
              </a:spcAft>
              <a:buClr>
                <a:srgbClr val="000000"/>
              </a:buClr>
              <a:buSzPts val="1100"/>
              <a:buFont typeface="Arial"/>
              <a:buNone/>
            </a:pPr>
            <a:endParaRPr sz="1100" b="0" i="0" u="none" strike="noStrike" cap="none">
              <a:solidFill>
                <a:srgbClr val="000000"/>
              </a:solidFill>
              <a:latin typeface="Arial"/>
              <a:ea typeface="Arial"/>
              <a:cs typeface="Arial"/>
              <a:sym typeface="Arial"/>
            </a:endParaRPr>
          </a:p>
          <a:p>
            <a:pPr marL="158750" lvl="0" indent="0" algn="l" rtl="0">
              <a:lnSpc>
                <a:spcPct val="100000"/>
              </a:lnSpc>
              <a:spcBef>
                <a:spcPts val="0"/>
              </a:spcBef>
              <a:spcAft>
                <a:spcPts val="0"/>
              </a:spcAft>
              <a:buSzPts val="1100"/>
              <a:buNone/>
            </a:pPr>
            <a:r>
              <a:rPr lang="en-CA" sz="1100" b="1" i="0" u="none" strike="noStrike" cap="none">
                <a:solidFill>
                  <a:srgbClr val="000000"/>
                </a:solidFill>
                <a:latin typeface="Arial"/>
                <a:ea typeface="Arial"/>
                <a:cs typeface="Arial"/>
                <a:sym typeface="Arial"/>
              </a:rPr>
              <a:t>On the left, we have Traditional Retirement Plans.</a:t>
            </a:r>
            <a:endParaRPr sz="1100" b="0" i="0" u="none" strike="noStrike" cap="none">
              <a:solidFill>
                <a:srgbClr val="000000"/>
              </a:solidFill>
              <a:latin typeface="Arial"/>
              <a:ea typeface="Arial"/>
              <a:cs typeface="Arial"/>
              <a:sym typeface="Arial"/>
            </a:endParaRPr>
          </a:p>
          <a:p>
            <a:pPr marL="158750" lvl="0" indent="0" algn="l" rtl="0">
              <a:lnSpc>
                <a:spcPct val="100000"/>
              </a:lnSpc>
              <a:spcBef>
                <a:spcPts val="0"/>
              </a:spcBef>
              <a:spcAft>
                <a:spcPts val="0"/>
              </a:spcAft>
              <a:buSzPts val="1100"/>
              <a:buNone/>
            </a:pPr>
            <a:r>
              <a:rPr lang="en-CA"/>
              <a:t>T</a:t>
            </a:r>
            <a:r>
              <a:rPr lang="en-CA" sz="1100" b="0" i="0" u="none" strike="noStrike" cap="none">
                <a:solidFill>
                  <a:srgbClr val="000000"/>
                </a:solidFill>
                <a:latin typeface="Arial"/>
                <a:ea typeface="Arial"/>
                <a:cs typeface="Arial"/>
                <a:sym typeface="Arial"/>
              </a:rPr>
              <a:t>hese give you your tax break </a:t>
            </a:r>
            <a:r>
              <a:rPr lang="en-CA" sz="1100" b="0" i="1" u="none" strike="noStrike" cap="none">
                <a:solidFill>
                  <a:srgbClr val="000000"/>
                </a:solidFill>
                <a:latin typeface="Arial"/>
                <a:ea typeface="Arial"/>
                <a:cs typeface="Arial"/>
                <a:sym typeface="Arial"/>
              </a:rPr>
              <a:t>now</a:t>
            </a:r>
            <a:r>
              <a:rPr lang="en-CA" sz="1100" b="0" i="0" u="none" strike="noStrike" cap="none">
                <a:solidFill>
                  <a:srgbClr val="000000"/>
                </a:solidFill>
                <a:latin typeface="Arial"/>
                <a:ea typeface="Arial"/>
                <a:cs typeface="Arial"/>
                <a:sym typeface="Arial"/>
              </a:rPr>
              <a:t>. </a:t>
            </a:r>
            <a:endParaRPr/>
          </a:p>
          <a:p>
            <a:pPr marL="457200" lvl="0" indent="-298450" algn="l" rtl="0">
              <a:lnSpc>
                <a:spcPct val="100000"/>
              </a:lnSpc>
              <a:spcBef>
                <a:spcPts val="0"/>
              </a:spcBef>
              <a:spcAft>
                <a:spcPts val="0"/>
              </a:spcAft>
              <a:buSzPts val="1100"/>
              <a:buChar char="●"/>
            </a:pPr>
            <a:r>
              <a:rPr lang="en-CA" sz="1100" b="0" i="0" u="none" strike="noStrike" cap="none">
                <a:solidFill>
                  <a:srgbClr val="000000"/>
                </a:solidFill>
                <a:latin typeface="Arial"/>
                <a:ea typeface="Arial"/>
                <a:cs typeface="Arial"/>
                <a:sym typeface="Arial"/>
              </a:rPr>
              <a:t>Every dollar you contribute reduces your taxable income for the year.</a:t>
            </a:r>
            <a:endParaRPr/>
          </a:p>
          <a:p>
            <a:pPr marL="457200" lvl="0" indent="-298450" algn="l" rtl="0">
              <a:lnSpc>
                <a:spcPct val="100000"/>
              </a:lnSpc>
              <a:spcBef>
                <a:spcPts val="0"/>
              </a:spcBef>
              <a:spcAft>
                <a:spcPts val="0"/>
              </a:spcAft>
              <a:buSzPts val="1100"/>
              <a:buChar char="●"/>
            </a:pPr>
            <a:r>
              <a:rPr lang="en-CA" sz="1100" b="0" i="0" u="none" strike="noStrike" cap="none">
                <a:solidFill>
                  <a:srgbClr val="000000"/>
                </a:solidFill>
                <a:latin typeface="Arial"/>
                <a:ea typeface="Arial"/>
                <a:cs typeface="Arial"/>
                <a:sym typeface="Arial"/>
              </a:rPr>
              <a:t>You don't pay taxes on the growth each year, which lets it compound while you’re working and contributing.</a:t>
            </a:r>
            <a:endParaRPr/>
          </a:p>
          <a:p>
            <a:pPr marL="457200" lvl="0" indent="-298450" algn="l" rtl="0">
              <a:lnSpc>
                <a:spcPct val="100000"/>
              </a:lnSpc>
              <a:spcBef>
                <a:spcPts val="0"/>
              </a:spcBef>
              <a:spcAft>
                <a:spcPts val="0"/>
              </a:spcAft>
              <a:buSzPts val="1100"/>
              <a:buChar char="●"/>
            </a:pPr>
            <a:r>
              <a:rPr lang="en-CA" sz="1100" b="0" i="0" u="none" strike="noStrike" cap="none">
                <a:solidFill>
                  <a:srgbClr val="000000"/>
                </a:solidFill>
                <a:latin typeface="Arial"/>
                <a:ea typeface="Arial"/>
                <a:cs typeface="Arial"/>
                <a:sym typeface="Arial"/>
              </a:rPr>
              <a:t>The trade-off is that you'll pay regular income tax on the money when you withdraw it in retirement. </a:t>
            </a:r>
            <a:endParaRPr/>
          </a:p>
          <a:p>
            <a:pPr marL="158750" lvl="0" indent="0" algn="l" rtl="0">
              <a:lnSpc>
                <a:spcPct val="100000"/>
              </a:lnSpc>
              <a:spcBef>
                <a:spcPts val="0"/>
              </a:spcBef>
              <a:spcAft>
                <a:spcPts val="0"/>
              </a:spcAft>
              <a:buSzPts val="1100"/>
              <a:buNone/>
            </a:pPr>
            <a:endParaRPr sz="1100" b="0" i="0" u="none" strike="noStrike" cap="none">
              <a:solidFill>
                <a:srgbClr val="000000"/>
              </a:solidFill>
              <a:latin typeface="Arial"/>
              <a:ea typeface="Arial"/>
              <a:cs typeface="Arial"/>
              <a:sym typeface="Arial"/>
            </a:endParaRPr>
          </a:p>
          <a:p>
            <a:pPr marL="158750" lvl="0" indent="0" algn="l" rtl="0">
              <a:lnSpc>
                <a:spcPct val="100000"/>
              </a:lnSpc>
              <a:spcBef>
                <a:spcPts val="0"/>
              </a:spcBef>
              <a:spcAft>
                <a:spcPts val="0"/>
              </a:spcAft>
              <a:buSzPts val="1100"/>
              <a:buNone/>
            </a:pPr>
            <a:r>
              <a:rPr lang="en-CA" sz="1100" b="0" i="0" u="none" strike="noStrike" cap="none">
                <a:solidFill>
                  <a:srgbClr val="000000"/>
                </a:solidFill>
                <a:latin typeface="Arial"/>
                <a:ea typeface="Arial"/>
                <a:cs typeface="Arial"/>
                <a:sym typeface="Arial"/>
              </a:rPr>
              <a:t>Remember that with a 401(k), you might also get a valuable employer match!</a:t>
            </a:r>
            <a:endParaRPr/>
          </a:p>
          <a:p>
            <a:pPr marL="158750" lvl="0" indent="0" algn="l" rtl="0">
              <a:lnSpc>
                <a:spcPct val="100000"/>
              </a:lnSpc>
              <a:spcBef>
                <a:spcPts val="0"/>
              </a:spcBef>
              <a:spcAft>
                <a:spcPts val="0"/>
              </a:spcAft>
              <a:buSzPts val="1100"/>
              <a:buNone/>
            </a:pPr>
            <a:endParaRPr sz="1100" b="1" i="0" u="none" strike="noStrike" cap="none">
              <a:solidFill>
                <a:srgbClr val="000000"/>
              </a:solidFill>
              <a:latin typeface="Arial"/>
              <a:ea typeface="Arial"/>
              <a:cs typeface="Arial"/>
              <a:sym typeface="Arial"/>
            </a:endParaRPr>
          </a:p>
          <a:p>
            <a:pPr marL="158750" lvl="0" indent="0" algn="l" rtl="0">
              <a:lnSpc>
                <a:spcPct val="100000"/>
              </a:lnSpc>
              <a:spcBef>
                <a:spcPts val="0"/>
              </a:spcBef>
              <a:spcAft>
                <a:spcPts val="0"/>
              </a:spcAft>
              <a:buSzPts val="1100"/>
              <a:buNone/>
            </a:pPr>
            <a:r>
              <a:rPr lang="en-CA" sz="1100" b="1" i="0" u="none" strike="noStrike" cap="none">
                <a:solidFill>
                  <a:srgbClr val="000000"/>
                </a:solidFill>
                <a:latin typeface="Arial"/>
                <a:ea typeface="Arial"/>
                <a:cs typeface="Arial"/>
                <a:sym typeface="Arial"/>
              </a:rPr>
              <a:t>On the right, we have the Health Savings Account, or HSA. </a:t>
            </a:r>
            <a:endParaRPr/>
          </a:p>
          <a:p>
            <a:pPr marL="158750" lvl="0" indent="0" algn="l" rtl="0">
              <a:lnSpc>
                <a:spcPct val="100000"/>
              </a:lnSpc>
              <a:spcBef>
                <a:spcPts val="0"/>
              </a:spcBef>
              <a:spcAft>
                <a:spcPts val="0"/>
              </a:spcAft>
              <a:buSzPts val="1100"/>
              <a:buNone/>
            </a:pPr>
            <a:r>
              <a:rPr lang="en-CA" sz="1100" b="0" i="0" u="none" strike="noStrike" cap="none">
                <a:solidFill>
                  <a:srgbClr val="000000"/>
                </a:solidFill>
                <a:latin typeface="Arial"/>
                <a:ea typeface="Arial"/>
                <a:cs typeface="Arial"/>
                <a:sym typeface="Arial"/>
              </a:rPr>
              <a:t>An HSA is often overlooked, but it’s one of the best investment accounts. It has a unique </a:t>
            </a:r>
            <a:r>
              <a:rPr lang="en-CA" sz="1100" b="1" i="0" u="none" strike="noStrike" cap="none">
                <a:solidFill>
                  <a:srgbClr val="000000"/>
                </a:solidFill>
                <a:latin typeface="Arial"/>
                <a:ea typeface="Arial"/>
                <a:cs typeface="Arial"/>
                <a:sym typeface="Arial"/>
              </a:rPr>
              <a:t>triple tax advantage</a:t>
            </a:r>
            <a:r>
              <a:rPr lang="en-CA" sz="1100" b="0" i="0" u="none" strike="noStrike" cap="none">
                <a:solidFill>
                  <a:srgbClr val="000000"/>
                </a:solidFill>
                <a:latin typeface="Arial"/>
                <a:ea typeface="Arial"/>
                <a:cs typeface="Arial"/>
                <a:sym typeface="Arial"/>
              </a:rPr>
              <a:t>:</a:t>
            </a:r>
            <a:endParaRPr/>
          </a:p>
          <a:p>
            <a:pPr marL="457200" lvl="0" indent="-298450" algn="l" rtl="0">
              <a:lnSpc>
                <a:spcPct val="100000"/>
              </a:lnSpc>
              <a:spcBef>
                <a:spcPts val="0"/>
              </a:spcBef>
              <a:spcAft>
                <a:spcPts val="0"/>
              </a:spcAft>
              <a:buSzPts val="1100"/>
              <a:buChar char="●"/>
            </a:pPr>
            <a:r>
              <a:rPr lang="en-CA" sz="1100" b="0" i="0" u="none" strike="noStrike" cap="none">
                <a:solidFill>
                  <a:srgbClr val="000000"/>
                </a:solidFill>
                <a:latin typeface="Arial"/>
                <a:ea typeface="Arial"/>
                <a:cs typeface="Arial"/>
                <a:sym typeface="Arial"/>
              </a:rPr>
              <a:t>Your contributions are pre-tax, lowering your taxable income now (just like a Traditional IRA/401k).</a:t>
            </a:r>
            <a:endParaRPr/>
          </a:p>
          <a:p>
            <a:pPr marL="457200" lvl="0" indent="-298450" algn="l" rtl="0">
              <a:lnSpc>
                <a:spcPct val="100000"/>
              </a:lnSpc>
              <a:spcBef>
                <a:spcPts val="0"/>
              </a:spcBef>
              <a:spcAft>
                <a:spcPts val="0"/>
              </a:spcAft>
              <a:buSzPts val="1100"/>
              <a:buChar char="●"/>
            </a:pPr>
            <a:r>
              <a:rPr lang="en-CA" sz="1100" b="0" i="0" u="none" strike="noStrike" cap="none">
                <a:solidFill>
                  <a:srgbClr val="000000"/>
                </a:solidFill>
                <a:latin typeface="Arial"/>
                <a:ea typeface="Arial"/>
                <a:cs typeface="Arial"/>
                <a:sym typeface="Arial"/>
              </a:rPr>
              <a:t>Your money grows completely tax-free.</a:t>
            </a:r>
            <a:endParaRPr/>
          </a:p>
          <a:p>
            <a:pPr marL="457200" lvl="0" indent="-298450" algn="l" rtl="0">
              <a:lnSpc>
                <a:spcPct val="100000"/>
              </a:lnSpc>
              <a:spcBef>
                <a:spcPts val="0"/>
              </a:spcBef>
              <a:spcAft>
                <a:spcPts val="0"/>
              </a:spcAft>
              <a:buSzPts val="1100"/>
              <a:buChar char="●"/>
            </a:pPr>
            <a:r>
              <a:rPr lang="en-CA" sz="1100" b="0" i="0" u="none" strike="noStrike" cap="none">
                <a:solidFill>
                  <a:srgbClr val="000000"/>
                </a:solidFill>
                <a:latin typeface="Arial"/>
                <a:ea typeface="Arial"/>
                <a:cs typeface="Arial"/>
                <a:sym typeface="Arial"/>
              </a:rPr>
              <a:t>Your withdrawals are </a:t>
            </a:r>
            <a:r>
              <a:rPr lang="en-CA" sz="1100" b="0" i="1" u="none" strike="noStrike" cap="none">
                <a:solidFill>
                  <a:srgbClr val="000000"/>
                </a:solidFill>
                <a:latin typeface="Arial"/>
                <a:ea typeface="Arial"/>
                <a:cs typeface="Arial"/>
                <a:sym typeface="Arial"/>
              </a:rPr>
              <a:t>also</a:t>
            </a:r>
            <a:r>
              <a:rPr lang="en-CA" sz="1100" b="0" i="0" u="none" strike="noStrike" cap="none">
                <a:solidFill>
                  <a:srgbClr val="000000"/>
                </a:solidFill>
                <a:latin typeface="Arial"/>
                <a:ea typeface="Arial"/>
                <a:cs typeface="Arial"/>
                <a:sym typeface="Arial"/>
              </a:rPr>
              <a:t> completely tax-free, as long as you use them for qualified medical expenses.</a:t>
            </a:r>
            <a:endParaRPr/>
          </a:p>
          <a:p>
            <a:pPr marL="158750" lvl="0" indent="0" algn="l" rtl="0">
              <a:lnSpc>
                <a:spcPct val="100000"/>
              </a:lnSpc>
              <a:spcBef>
                <a:spcPts val="0"/>
              </a:spcBef>
              <a:spcAft>
                <a:spcPts val="0"/>
              </a:spcAft>
              <a:buSzPts val="1100"/>
              <a:buNone/>
            </a:pPr>
            <a:endParaRPr sz="1100" b="0" i="0" u="none" strike="noStrike" cap="none">
              <a:solidFill>
                <a:srgbClr val="000000"/>
              </a:solidFill>
              <a:latin typeface="Arial"/>
              <a:ea typeface="Arial"/>
              <a:cs typeface="Arial"/>
              <a:sym typeface="Arial"/>
            </a:endParaRPr>
          </a:p>
          <a:p>
            <a:pPr marL="158750" lvl="0" indent="0" algn="l" rtl="0">
              <a:lnSpc>
                <a:spcPct val="100000"/>
              </a:lnSpc>
              <a:spcBef>
                <a:spcPts val="0"/>
              </a:spcBef>
              <a:spcAft>
                <a:spcPts val="0"/>
              </a:spcAft>
              <a:buSzPts val="1100"/>
              <a:buNone/>
            </a:pPr>
            <a:r>
              <a:rPr lang="en-CA" sz="1100" b="0" i="0" u="none" strike="noStrike" cap="none">
                <a:solidFill>
                  <a:srgbClr val="000000"/>
                </a:solidFill>
                <a:latin typeface="Arial"/>
                <a:ea typeface="Arial"/>
                <a:cs typeface="Arial"/>
                <a:sym typeface="Arial"/>
              </a:rPr>
              <a:t>Unlike other health accounts like FSAs, the money is yours forever—it rolls over year after year. Many people use it as a secondary, tax-free retirement account for future medical costs. The only catch is that you must be enrolled in a high-deductible health plan to be eligible to contribute.</a:t>
            </a:r>
            <a:endParaRPr/>
          </a:p>
          <a:p>
            <a:pPr marL="158750" lvl="0" indent="0" algn="l" rtl="0">
              <a:lnSpc>
                <a:spcPct val="100000"/>
              </a:lnSpc>
              <a:spcBef>
                <a:spcPts val="0"/>
              </a:spcBef>
              <a:spcAft>
                <a:spcPts val="0"/>
              </a:spcAft>
              <a:buSzPts val="1100"/>
              <a:buNone/>
            </a:pPr>
            <a:endParaRPr sz="1100" b="0" i="0" u="none" strike="noStrike" cap="none">
              <a:solidFill>
                <a:srgbClr val="000000"/>
              </a:solidFill>
              <a:latin typeface="Arial"/>
              <a:ea typeface="Arial"/>
              <a:cs typeface="Arial"/>
              <a:sym typeface="Arial"/>
            </a:endParaRPr>
          </a:p>
          <a:p>
            <a:pPr marL="158750" lvl="0" indent="0" algn="l" rtl="0">
              <a:lnSpc>
                <a:spcPct val="100000"/>
              </a:lnSpc>
              <a:spcBef>
                <a:spcPts val="0"/>
              </a:spcBef>
              <a:spcAft>
                <a:spcPts val="0"/>
              </a:spcAft>
              <a:buSzPts val="1100"/>
              <a:buNone/>
            </a:pPr>
            <a:r>
              <a:rPr lang="en-CA" sz="1100" b="1" i="0" u="none" strike="noStrike" cap="none">
                <a:solidFill>
                  <a:srgbClr val="000000"/>
                </a:solidFill>
                <a:latin typeface="Arial"/>
                <a:ea typeface="Arial"/>
                <a:cs typeface="Arial"/>
                <a:sym typeface="Arial"/>
              </a:rPr>
              <a:t>A Note on Contribution Limits:</a:t>
            </a:r>
            <a:br>
              <a:rPr lang="en-CA" sz="1100" b="0" i="0" u="none" strike="noStrike" cap="none">
                <a:solidFill>
                  <a:srgbClr val="000000"/>
                </a:solidFill>
                <a:latin typeface="Arial"/>
                <a:ea typeface="Arial"/>
                <a:cs typeface="Arial"/>
                <a:sym typeface="Arial"/>
              </a:rPr>
            </a:br>
            <a:r>
              <a:rPr lang="en-CA" sz="1100" b="0" i="0" u="none" strike="noStrike" cap="none">
                <a:solidFill>
                  <a:srgbClr val="000000"/>
                </a:solidFill>
                <a:latin typeface="Arial"/>
                <a:ea typeface="Arial"/>
                <a:cs typeface="Arial"/>
                <a:sym typeface="Arial"/>
              </a:rPr>
              <a:t>Both accounts have annual limits on how much you can contribute. These limits change almost every year to adjust for inflation. </a:t>
            </a:r>
            <a:endParaRPr>
              <a:solidFill>
                <a:srgbClr val="444444"/>
              </a:solidFill>
            </a:endParaRPr>
          </a:p>
          <a:p>
            <a:pPr marL="457200" marR="0" lvl="0" indent="-298450" algn="l" rtl="0">
              <a:lnSpc>
                <a:spcPct val="100000"/>
              </a:lnSpc>
              <a:spcBef>
                <a:spcPts val="0"/>
              </a:spcBef>
              <a:spcAft>
                <a:spcPts val="0"/>
              </a:spcAft>
              <a:buClr>
                <a:srgbClr val="000000"/>
              </a:buClr>
              <a:buSzPts val="1100"/>
              <a:buChar char="●"/>
            </a:pPr>
            <a:r>
              <a:rPr lang="en-CA" b="0">
                <a:solidFill>
                  <a:srgbClr val="444444"/>
                </a:solidFill>
              </a:rPr>
              <a:t>Check </a:t>
            </a:r>
            <a:r>
              <a:rPr lang="en-CA" b="1">
                <a:solidFill>
                  <a:srgbClr val="444444"/>
                </a:solidFill>
              </a:rPr>
              <a:t>401(k) Retirement Plans </a:t>
            </a:r>
            <a:r>
              <a:rPr lang="en-CA">
                <a:solidFill>
                  <a:srgbClr val="444444"/>
                </a:solidFill>
              </a:rPr>
              <a:t>contribution limits: https://www.irs.gov/retirement-plans/plan-participant-employee/retirement-topics-401k-and-profit-sharing-plan-contribution-limits</a:t>
            </a:r>
            <a:endParaRPr/>
          </a:p>
          <a:p>
            <a:pPr marL="457200" marR="0" lvl="0" indent="-298450" algn="l" rtl="0">
              <a:lnSpc>
                <a:spcPct val="100000"/>
              </a:lnSpc>
              <a:spcBef>
                <a:spcPts val="0"/>
              </a:spcBef>
              <a:spcAft>
                <a:spcPts val="0"/>
              </a:spcAft>
              <a:buClr>
                <a:srgbClr val="000000"/>
              </a:buClr>
              <a:buSzPts val="1100"/>
              <a:buChar char="●"/>
            </a:pPr>
            <a:r>
              <a:rPr lang="en-CA" b="0">
                <a:solidFill>
                  <a:srgbClr val="444444"/>
                </a:solidFill>
              </a:rPr>
              <a:t>Check </a:t>
            </a:r>
            <a:r>
              <a:rPr lang="en-CA" b="1">
                <a:solidFill>
                  <a:srgbClr val="444444"/>
                </a:solidFill>
              </a:rPr>
              <a:t>HSA </a:t>
            </a:r>
            <a:r>
              <a:rPr lang="en-CA">
                <a:solidFill>
                  <a:srgbClr val="444444"/>
                </a:solidFill>
              </a:rPr>
              <a:t>contribution limits: https://www.irs.gov/publications/p969#en_US_2024_publink1000204046 or https://www.hsacentral.net/consumers/contribution-limits/ </a:t>
            </a:r>
            <a:endParaRPr/>
          </a:p>
          <a:p>
            <a:pPr marL="158750" marR="0" lvl="0" indent="0" algn="l" rtl="0">
              <a:lnSpc>
                <a:spcPct val="100000"/>
              </a:lnSpc>
              <a:spcBef>
                <a:spcPts val="0"/>
              </a:spcBef>
              <a:spcAft>
                <a:spcPts val="0"/>
              </a:spcAft>
              <a:buClr>
                <a:srgbClr val="000000"/>
              </a:buClr>
              <a:buSzPts val="1100"/>
              <a:buFont typeface="Arial"/>
              <a:buNone/>
            </a:pPr>
            <a:r>
              <a:rPr lang="en-CA">
                <a:solidFill>
                  <a:srgbClr val="444444"/>
                </a:solidFill>
              </a:rPr>
              <a:t> </a:t>
            </a:r>
            <a:endParaRPr/>
          </a:p>
          <a:p>
            <a:pPr marL="457200" lvl="0" indent="-228600" algn="l" rtl="0">
              <a:lnSpc>
                <a:spcPct val="100000"/>
              </a:lnSpc>
              <a:spcBef>
                <a:spcPts val="0"/>
              </a:spcBef>
              <a:spcAft>
                <a:spcPts val="0"/>
              </a:spcAft>
              <a:buSzPts val="1100"/>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6"/>
        <p:cNvGrpSpPr/>
        <p:nvPr/>
      </p:nvGrpSpPr>
      <p:grpSpPr>
        <a:xfrm>
          <a:off x="0" y="0"/>
          <a:ext cx="0" cy="0"/>
          <a:chOff x="0" y="0"/>
          <a:chExt cx="0" cy="0"/>
        </a:xfrm>
      </p:grpSpPr>
      <p:sp>
        <p:nvSpPr>
          <p:cNvPr id="117" name="Google Shape;117;p1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18" name="Google Shape;118;p1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158750" lvl="0" indent="0" algn="l" rtl="0">
              <a:lnSpc>
                <a:spcPct val="100000"/>
              </a:lnSpc>
              <a:spcBef>
                <a:spcPts val="0"/>
              </a:spcBef>
              <a:spcAft>
                <a:spcPts val="0"/>
              </a:spcAft>
              <a:buSzPts val="1100"/>
              <a:buNone/>
            </a:pPr>
            <a:endParaRPr/>
          </a:p>
          <a:p>
            <a:pPr marL="158750" lvl="0" indent="0" algn="l" rtl="0">
              <a:lnSpc>
                <a:spcPct val="100000"/>
              </a:lnSpc>
              <a:spcBef>
                <a:spcPts val="0"/>
              </a:spcBef>
              <a:spcAft>
                <a:spcPts val="0"/>
              </a:spcAft>
              <a:buSzPts val="1100"/>
              <a:buNone/>
            </a:pPr>
            <a:r>
              <a:rPr lang="en-CA" sz="1100" b="0" i="0" u="none" strike="noStrike" cap="none">
                <a:solidFill>
                  <a:srgbClr val="000000"/>
                </a:solidFill>
                <a:latin typeface="Arial"/>
                <a:ea typeface="Arial"/>
                <a:cs typeface="Arial"/>
                <a:sym typeface="Arial"/>
              </a:rPr>
              <a:t>Alright, we've covered the first tool—contributions. Now let's look at the second major tool for lowering your taxable income: </a:t>
            </a:r>
            <a:r>
              <a:rPr lang="en-CA" sz="1100" b="1" i="0" u="none" strike="noStrike" cap="none">
                <a:solidFill>
                  <a:srgbClr val="000000"/>
                </a:solidFill>
                <a:latin typeface="Arial"/>
                <a:ea typeface="Arial"/>
                <a:cs typeface="Arial"/>
                <a:sym typeface="Arial"/>
              </a:rPr>
              <a:t>Tax Deductions</a:t>
            </a:r>
            <a:r>
              <a:rPr lang="en-CA" sz="1100" b="0" i="0" u="none" strike="noStrike" cap="none">
                <a:solidFill>
                  <a:srgbClr val="000000"/>
                </a:solidFill>
                <a:latin typeface="Arial"/>
                <a:ea typeface="Arial"/>
                <a:cs typeface="Arial"/>
                <a:sym typeface="Arial"/>
              </a:rPr>
              <a:t>. This is a choice you make every year when you sit down to do your taxes. The IRS gives you two options.</a:t>
            </a:r>
            <a:endParaRPr/>
          </a:p>
          <a:p>
            <a:pPr marL="158750" lvl="0" indent="0" algn="l" rtl="0">
              <a:lnSpc>
                <a:spcPct val="100000"/>
              </a:lnSpc>
              <a:spcBef>
                <a:spcPts val="0"/>
              </a:spcBef>
              <a:spcAft>
                <a:spcPts val="0"/>
              </a:spcAft>
              <a:buSzPts val="1100"/>
              <a:buNone/>
            </a:pPr>
            <a:endParaRPr sz="1100" b="0" i="0" u="none" strike="noStrike" cap="none">
              <a:solidFill>
                <a:srgbClr val="000000"/>
              </a:solidFill>
              <a:latin typeface="Arial"/>
              <a:ea typeface="Arial"/>
              <a:cs typeface="Arial"/>
              <a:sym typeface="Arial"/>
            </a:endParaRPr>
          </a:p>
          <a:p>
            <a:pPr marL="457200" lvl="0" indent="-298450" algn="l" rtl="0">
              <a:lnSpc>
                <a:spcPct val="100000"/>
              </a:lnSpc>
              <a:spcBef>
                <a:spcPts val="0"/>
              </a:spcBef>
              <a:spcAft>
                <a:spcPts val="0"/>
              </a:spcAft>
              <a:buSzPts val="1100"/>
              <a:buChar char="●"/>
            </a:pPr>
            <a:r>
              <a:rPr lang="en-CA" sz="1100" b="1" i="0" u="none" strike="noStrike" cap="none">
                <a:solidFill>
                  <a:srgbClr val="000000"/>
                </a:solidFill>
                <a:latin typeface="Arial"/>
                <a:ea typeface="Arial"/>
                <a:cs typeface="Arial"/>
                <a:sym typeface="Arial"/>
              </a:rPr>
              <a:t>The Standard Deduction:</a:t>
            </a:r>
            <a:r>
              <a:rPr lang="en-CA" sz="1100" b="0" i="0" u="none" strike="noStrike" cap="none">
                <a:solidFill>
                  <a:srgbClr val="000000"/>
                </a:solidFill>
                <a:latin typeface="Arial"/>
                <a:ea typeface="Arial"/>
                <a:cs typeface="Arial"/>
                <a:sym typeface="Arial"/>
              </a:rPr>
              <a:t> This is the easy, automatic option. It’s a fixed dollar amount, no questions asked, that you can subtract from your income. You don’t have to track expenses or keep receipts. Because of its simplicity and size, this is the best choice for over 90% of taxpayers.</a:t>
            </a:r>
            <a:endParaRPr/>
          </a:p>
          <a:p>
            <a:pPr marL="457200" lvl="0" indent="-298450" algn="l" rtl="0">
              <a:lnSpc>
                <a:spcPct val="100000"/>
              </a:lnSpc>
              <a:spcBef>
                <a:spcPts val="0"/>
              </a:spcBef>
              <a:spcAft>
                <a:spcPts val="0"/>
              </a:spcAft>
              <a:buSzPts val="1100"/>
              <a:buChar char="●"/>
            </a:pPr>
            <a:r>
              <a:rPr lang="en-CA" sz="1100" b="1" i="0" u="none" strike="noStrike" cap="none">
                <a:solidFill>
                  <a:srgbClr val="000000"/>
                </a:solidFill>
                <a:latin typeface="Arial"/>
                <a:ea typeface="Arial"/>
                <a:cs typeface="Arial"/>
                <a:sym typeface="Arial"/>
              </a:rPr>
              <a:t>Itemized Deductions:</a:t>
            </a:r>
            <a:r>
              <a:rPr lang="en-CA" sz="1100" b="0" i="0" u="none" strike="noStrike" cap="none">
                <a:solidFill>
                  <a:srgbClr val="000000"/>
                </a:solidFill>
                <a:latin typeface="Arial"/>
                <a:ea typeface="Arial"/>
                <a:cs typeface="Arial"/>
                <a:sym typeface="Arial"/>
              </a:rPr>
              <a:t> This is the 'do-the-math' option. You can add up specific, approved expenses like mortgage interest, large medical bills, and charitable donations.</a:t>
            </a:r>
            <a:endParaRPr/>
          </a:p>
          <a:p>
            <a:pPr marL="158750" lvl="0" indent="0" algn="l" rtl="0">
              <a:lnSpc>
                <a:spcPct val="100000"/>
              </a:lnSpc>
              <a:spcBef>
                <a:spcPts val="0"/>
              </a:spcBef>
              <a:spcAft>
                <a:spcPts val="0"/>
              </a:spcAft>
              <a:buSzPts val="1100"/>
              <a:buNone/>
            </a:pPr>
            <a:endParaRPr sz="1100" b="0" i="0" u="none" strike="noStrike" cap="none">
              <a:solidFill>
                <a:srgbClr val="000000"/>
              </a:solidFill>
              <a:latin typeface="Arial"/>
              <a:ea typeface="Arial"/>
              <a:cs typeface="Arial"/>
              <a:sym typeface="Arial"/>
            </a:endParaRPr>
          </a:p>
          <a:p>
            <a:pPr marL="158750" lvl="0" indent="0" algn="l" rtl="0">
              <a:lnSpc>
                <a:spcPct val="100000"/>
              </a:lnSpc>
              <a:spcBef>
                <a:spcPts val="0"/>
              </a:spcBef>
              <a:spcAft>
                <a:spcPts val="0"/>
              </a:spcAft>
              <a:buSzPts val="1100"/>
              <a:buNone/>
            </a:pPr>
            <a:r>
              <a:rPr lang="en-CA" sz="1100" b="1" i="0" u="none" strike="noStrike" cap="none">
                <a:solidFill>
                  <a:srgbClr val="000000"/>
                </a:solidFill>
                <a:latin typeface="Arial"/>
                <a:ea typeface="Arial"/>
                <a:cs typeface="Arial"/>
                <a:sym typeface="Arial"/>
              </a:rPr>
              <a:t>You choose whichever amount is higher.</a:t>
            </a:r>
            <a:r>
              <a:rPr lang="en-CA" sz="1100" b="0" i="0" u="none" strike="noStrike" cap="none">
                <a:solidFill>
                  <a:srgbClr val="000000"/>
                </a:solidFill>
                <a:latin typeface="Arial"/>
                <a:ea typeface="Arial"/>
                <a:cs typeface="Arial"/>
                <a:sym typeface="Arial"/>
              </a:rPr>
              <a:t> For most young people without a home, the Standard Deduction is almost always the bigger and better choice.</a:t>
            </a:r>
            <a:endParaRPr/>
          </a:p>
          <a:p>
            <a:pPr marL="158750" lvl="0" indent="0" algn="l" rtl="0">
              <a:lnSpc>
                <a:spcPct val="100000"/>
              </a:lnSpc>
              <a:spcBef>
                <a:spcPts val="0"/>
              </a:spcBef>
              <a:spcAft>
                <a:spcPts val="0"/>
              </a:spcAft>
              <a:buSzPts val="1100"/>
              <a:buNone/>
            </a:pPr>
            <a:endParaRPr/>
          </a:p>
          <a:p>
            <a:pPr marL="158750" lvl="0" indent="0" algn="l" rtl="0">
              <a:lnSpc>
                <a:spcPct val="100000"/>
              </a:lnSpc>
              <a:spcBef>
                <a:spcPts val="0"/>
              </a:spcBef>
              <a:spcAft>
                <a:spcPts val="0"/>
              </a:spcAft>
              <a:buSzPts val="1100"/>
              <a:buNone/>
            </a:pPr>
            <a:endParaRPr/>
          </a:p>
          <a:p>
            <a:pPr marL="158750" lvl="0" indent="0" algn="l" rtl="0">
              <a:lnSpc>
                <a:spcPct val="100000"/>
              </a:lnSpc>
              <a:spcBef>
                <a:spcPts val="0"/>
              </a:spcBef>
              <a:spcAft>
                <a:spcPts val="0"/>
              </a:spcAft>
              <a:buSzPts val="1100"/>
              <a:buNone/>
            </a:pPr>
            <a:r>
              <a:rPr lang="en-CA"/>
              <a:t>Find out your up-to-date Standard Deduction: https://www.irs.gov/help/ita/how-much-is-my-standard-deduction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6"/>
        <p:cNvGrpSpPr/>
        <p:nvPr/>
      </p:nvGrpSpPr>
      <p:grpSpPr>
        <a:xfrm>
          <a:off x="0" y="0"/>
          <a:ext cx="0" cy="0"/>
          <a:chOff x="0" y="0"/>
          <a:chExt cx="0" cy="0"/>
        </a:xfrm>
      </p:grpSpPr>
      <p:sp>
        <p:nvSpPr>
          <p:cNvPr id="127" name="Google Shape;127;p1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28" name="Google Shape;128;p1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158750" lvl="0" indent="0" algn="l" rtl="0">
              <a:lnSpc>
                <a:spcPct val="100000"/>
              </a:lnSpc>
              <a:spcBef>
                <a:spcPts val="0"/>
              </a:spcBef>
              <a:spcAft>
                <a:spcPts val="0"/>
              </a:spcAft>
              <a:buSzPts val="1100"/>
              <a:buNone/>
            </a:pPr>
            <a:r>
              <a:rPr lang="en-CA" sz="1100" b="0" i="0" u="none" strike="noStrike" cap="none">
                <a:solidFill>
                  <a:srgbClr val="000000"/>
                </a:solidFill>
                <a:latin typeface="Arial"/>
                <a:ea typeface="Arial"/>
                <a:cs typeface="Arial"/>
                <a:sym typeface="Arial"/>
              </a:rPr>
              <a:t>Most people use one of three main methods.</a:t>
            </a:r>
            <a:endParaRPr/>
          </a:p>
          <a:p>
            <a:pPr marL="457200" lvl="0" indent="-228600" algn="l" rtl="0">
              <a:lnSpc>
                <a:spcPct val="100000"/>
              </a:lnSpc>
              <a:spcBef>
                <a:spcPts val="0"/>
              </a:spcBef>
              <a:spcAft>
                <a:spcPts val="0"/>
              </a:spcAft>
              <a:buSzPts val="1100"/>
              <a:buNone/>
            </a:pPr>
            <a:endParaRPr sz="1100" b="0" i="0" u="none" strike="noStrike" cap="none">
              <a:solidFill>
                <a:srgbClr val="000000"/>
              </a:solidFill>
              <a:latin typeface="Arial"/>
              <a:ea typeface="Arial"/>
              <a:cs typeface="Arial"/>
              <a:sym typeface="Arial"/>
            </a:endParaRPr>
          </a:p>
          <a:p>
            <a:pPr marL="457200" lvl="0" indent="-298450" algn="l" rtl="0">
              <a:lnSpc>
                <a:spcPct val="100000"/>
              </a:lnSpc>
              <a:spcBef>
                <a:spcPts val="0"/>
              </a:spcBef>
              <a:spcAft>
                <a:spcPts val="0"/>
              </a:spcAft>
              <a:buSzPts val="1100"/>
              <a:buChar char="●"/>
            </a:pPr>
            <a:r>
              <a:rPr lang="en-CA" sz="1100" b="0" i="0" u="none" strike="noStrike" cap="none">
                <a:solidFill>
                  <a:srgbClr val="000000"/>
                </a:solidFill>
                <a:latin typeface="Arial"/>
                <a:ea typeface="Arial"/>
                <a:cs typeface="Arial"/>
                <a:sym typeface="Arial"/>
              </a:rPr>
              <a:t>First is </a:t>
            </a:r>
            <a:r>
              <a:rPr lang="en-CA" sz="1100" b="1" i="0" u="none" strike="noStrike" cap="none">
                <a:solidFill>
                  <a:srgbClr val="000000"/>
                </a:solidFill>
                <a:latin typeface="Arial"/>
                <a:ea typeface="Arial"/>
                <a:cs typeface="Arial"/>
                <a:sym typeface="Arial"/>
              </a:rPr>
              <a:t>DIY Tax Software</a:t>
            </a:r>
            <a:r>
              <a:rPr lang="en-CA" sz="1100" b="0" i="0" u="none" strike="noStrike" cap="none">
                <a:solidFill>
                  <a:srgbClr val="000000"/>
                </a:solidFill>
                <a:latin typeface="Arial"/>
                <a:ea typeface="Arial"/>
                <a:cs typeface="Arial"/>
                <a:sym typeface="Arial"/>
              </a:rPr>
              <a:t>. This is the most popular option. It guides you through the process like an interview, asking you questions and filling in the forms for you. It's low-cost and perfect for simple situations.</a:t>
            </a:r>
            <a:endParaRPr/>
          </a:p>
          <a:p>
            <a:pPr marL="457200" lvl="0" indent="-298450" algn="l" rtl="0">
              <a:lnSpc>
                <a:spcPct val="100000"/>
              </a:lnSpc>
              <a:spcBef>
                <a:spcPts val="0"/>
              </a:spcBef>
              <a:spcAft>
                <a:spcPts val="0"/>
              </a:spcAft>
              <a:buSzPts val="1100"/>
              <a:buChar char="●"/>
            </a:pPr>
            <a:r>
              <a:rPr lang="en-CA" sz="1100" b="0" i="0" u="none" strike="noStrike" cap="none">
                <a:solidFill>
                  <a:srgbClr val="000000"/>
                </a:solidFill>
                <a:latin typeface="Arial"/>
                <a:ea typeface="Arial"/>
                <a:cs typeface="Arial"/>
                <a:sym typeface="Arial"/>
              </a:rPr>
              <a:t>Second is hiring </a:t>
            </a:r>
            <a:r>
              <a:rPr lang="en-CA" sz="1100" b="1" i="0" u="none" strike="noStrike" cap="none">
                <a:solidFill>
                  <a:srgbClr val="000000"/>
                </a:solidFill>
                <a:latin typeface="Arial"/>
                <a:ea typeface="Arial"/>
                <a:cs typeface="Arial"/>
                <a:sym typeface="Arial"/>
              </a:rPr>
              <a:t>Professional Help</a:t>
            </a:r>
            <a:r>
              <a:rPr lang="en-CA" sz="1100" b="0" i="0" u="none" strike="noStrike" cap="none">
                <a:solidFill>
                  <a:srgbClr val="000000"/>
                </a:solidFill>
                <a:latin typeface="Arial"/>
                <a:ea typeface="Arial"/>
                <a:cs typeface="Arial"/>
                <a:sym typeface="Arial"/>
              </a:rPr>
              <a:t>, like a CPA. This costs more, but it's the best choice for complex situations—if you're self-employed, have a lot of investments, or went through a major life change. They provide expert advice and can save you money in the long run.</a:t>
            </a:r>
            <a:endParaRPr/>
          </a:p>
          <a:p>
            <a:pPr marL="457200" lvl="0" indent="-298450" algn="l" rtl="0">
              <a:lnSpc>
                <a:spcPct val="100000"/>
              </a:lnSpc>
              <a:spcBef>
                <a:spcPts val="0"/>
              </a:spcBef>
              <a:spcAft>
                <a:spcPts val="0"/>
              </a:spcAft>
              <a:buSzPts val="1100"/>
              <a:buChar char="●"/>
            </a:pPr>
            <a:r>
              <a:rPr lang="en-CA" sz="1100" b="0" i="0" u="none" strike="noStrike" cap="none">
                <a:solidFill>
                  <a:srgbClr val="000000"/>
                </a:solidFill>
                <a:latin typeface="Arial"/>
                <a:ea typeface="Arial"/>
                <a:cs typeface="Arial"/>
                <a:sym typeface="Arial"/>
              </a:rPr>
              <a:t>Finally, there’s the </a:t>
            </a:r>
            <a:r>
              <a:rPr lang="en-CA" sz="1100" b="1" i="0" u="none" strike="noStrike" cap="none">
                <a:solidFill>
                  <a:srgbClr val="000000"/>
                </a:solidFill>
                <a:latin typeface="Arial"/>
                <a:ea typeface="Arial"/>
                <a:cs typeface="Arial"/>
                <a:sym typeface="Arial"/>
              </a:rPr>
              <a:t>IRS Free File</a:t>
            </a:r>
            <a:r>
              <a:rPr lang="en-CA" sz="1100" b="0" i="0" u="none" strike="noStrike" cap="none">
                <a:solidFill>
                  <a:srgbClr val="000000"/>
                </a:solidFill>
                <a:latin typeface="Arial"/>
                <a:ea typeface="Arial"/>
                <a:cs typeface="Arial"/>
                <a:sym typeface="Arial"/>
              </a:rPr>
              <a:t>. If your income is below a certain threshold—which applies to many students and young people—you can use high-quality tax software from IRS partners for free. It’s the best of both worlds: guided help at zero cost.</a:t>
            </a:r>
            <a:endParaRPr/>
          </a:p>
          <a:p>
            <a:pPr marL="457200" lvl="0" indent="-228600" algn="l" rtl="0">
              <a:lnSpc>
                <a:spcPct val="100000"/>
              </a:lnSpc>
              <a:spcBef>
                <a:spcPts val="0"/>
              </a:spcBef>
              <a:spcAft>
                <a:spcPts val="0"/>
              </a:spcAft>
              <a:buSzPts val="1100"/>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3"/>
        <p:cNvGrpSpPr/>
        <p:nvPr/>
      </p:nvGrpSpPr>
      <p:grpSpPr>
        <a:xfrm>
          <a:off x="0" y="0"/>
          <a:ext cx="0" cy="0"/>
          <a:chOff x="0" y="0"/>
          <a:chExt cx="0" cy="0"/>
        </a:xfrm>
      </p:grpSpPr>
      <p:sp>
        <p:nvSpPr>
          <p:cNvPr id="134" name="Google Shape;134;p2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35" name="Google Shape;135;p2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158750" lvl="0" indent="0" algn="l" rtl="0">
              <a:lnSpc>
                <a:spcPct val="100000"/>
              </a:lnSpc>
              <a:spcBef>
                <a:spcPts val="0"/>
              </a:spcBef>
              <a:spcAft>
                <a:spcPts val="0"/>
              </a:spcAft>
              <a:buSzPts val="1100"/>
              <a:buNone/>
            </a:pPr>
            <a:r>
              <a:rPr lang="en-CA" sz="1100" b="0" i="0" u="none" strike="noStrike" cap="none">
                <a:solidFill>
                  <a:srgbClr val="000000"/>
                </a:solidFill>
                <a:latin typeface="Arial"/>
                <a:ea typeface="Arial"/>
                <a:cs typeface="Arial"/>
                <a:sym typeface="Arial"/>
              </a:rPr>
              <a:t>Okay, let's put it all together. We've covered a lot, but preparing your tax return really comes down to these four simple steps.</a:t>
            </a:r>
            <a:endParaRPr/>
          </a:p>
          <a:p>
            <a:pPr marL="158750" lvl="0" indent="0" algn="l" rtl="0">
              <a:lnSpc>
                <a:spcPct val="100000"/>
              </a:lnSpc>
              <a:spcBef>
                <a:spcPts val="0"/>
              </a:spcBef>
              <a:spcAft>
                <a:spcPts val="0"/>
              </a:spcAft>
              <a:buSzPts val="1100"/>
              <a:buNone/>
            </a:pPr>
            <a:endParaRPr sz="1100" b="0" i="0" u="none" strike="noStrike" cap="none">
              <a:solidFill>
                <a:srgbClr val="000000"/>
              </a:solidFill>
              <a:latin typeface="Arial"/>
              <a:ea typeface="Arial"/>
              <a:cs typeface="Arial"/>
              <a:sym typeface="Arial"/>
            </a:endParaRPr>
          </a:p>
          <a:p>
            <a:pPr marL="457200" lvl="0" indent="-298450" algn="l" rtl="0">
              <a:lnSpc>
                <a:spcPct val="100000"/>
              </a:lnSpc>
              <a:spcBef>
                <a:spcPts val="0"/>
              </a:spcBef>
              <a:spcAft>
                <a:spcPts val="0"/>
              </a:spcAft>
              <a:buSzPts val="1100"/>
              <a:buChar char="●"/>
            </a:pPr>
            <a:r>
              <a:rPr lang="en-CA" sz="1100" b="1" i="0" u="none" strike="noStrike" cap="none">
                <a:solidFill>
                  <a:srgbClr val="000000"/>
                </a:solidFill>
                <a:latin typeface="Arial"/>
                <a:ea typeface="Arial"/>
                <a:cs typeface="Arial"/>
                <a:sym typeface="Arial"/>
              </a:rPr>
              <a:t>First, Determine Your Filing Status.</a:t>
            </a:r>
            <a:r>
              <a:rPr lang="en-CA" sz="1100" b="0" i="0" u="none" strike="noStrike" cap="none">
                <a:solidFill>
                  <a:srgbClr val="000000"/>
                </a:solidFill>
                <a:latin typeface="Arial"/>
                <a:ea typeface="Arial"/>
                <a:cs typeface="Arial"/>
                <a:sym typeface="Arial"/>
              </a:rPr>
              <a:t> Who are you to the IRS this year? Single? Head of Household? This sets the foundation for everything else.</a:t>
            </a:r>
            <a:endParaRPr/>
          </a:p>
          <a:p>
            <a:pPr marL="457200" lvl="0" indent="-298450" algn="l" rtl="0">
              <a:lnSpc>
                <a:spcPct val="100000"/>
              </a:lnSpc>
              <a:spcBef>
                <a:spcPts val="0"/>
              </a:spcBef>
              <a:spcAft>
                <a:spcPts val="0"/>
              </a:spcAft>
              <a:buSzPts val="1100"/>
              <a:buChar char="●"/>
            </a:pPr>
            <a:r>
              <a:rPr lang="en-CA" sz="1100" b="1" i="0" u="none" strike="noStrike" cap="none">
                <a:solidFill>
                  <a:srgbClr val="000000"/>
                </a:solidFill>
                <a:latin typeface="Arial"/>
                <a:ea typeface="Arial"/>
                <a:cs typeface="Arial"/>
                <a:sym typeface="Arial"/>
              </a:rPr>
              <a:t>Second, Calculate Your Taxable Income.</a:t>
            </a:r>
            <a:r>
              <a:rPr lang="en-CA" sz="1100" b="0" i="0" u="none" strike="noStrike" cap="none">
                <a:solidFill>
                  <a:srgbClr val="000000"/>
                </a:solidFill>
                <a:latin typeface="Arial"/>
                <a:ea typeface="Arial"/>
                <a:cs typeface="Arial"/>
                <a:sym typeface="Arial"/>
              </a:rPr>
              <a:t> Start with your total earnings, then subtract your pre-tax contributions and your chosen deduction—usually the Standard Deduction.</a:t>
            </a:r>
            <a:endParaRPr/>
          </a:p>
          <a:p>
            <a:pPr marL="457200" lvl="0" indent="-298450" algn="l" rtl="0">
              <a:lnSpc>
                <a:spcPct val="100000"/>
              </a:lnSpc>
              <a:spcBef>
                <a:spcPts val="0"/>
              </a:spcBef>
              <a:spcAft>
                <a:spcPts val="0"/>
              </a:spcAft>
              <a:buSzPts val="1100"/>
              <a:buChar char="●"/>
            </a:pPr>
            <a:r>
              <a:rPr lang="en-CA" sz="1100" b="1" i="0" u="none" strike="noStrike" cap="none">
                <a:solidFill>
                  <a:srgbClr val="000000"/>
                </a:solidFill>
                <a:latin typeface="Arial"/>
                <a:ea typeface="Arial"/>
                <a:cs typeface="Arial"/>
                <a:sym typeface="Arial"/>
              </a:rPr>
              <a:t>Third, Choose How to File.</a:t>
            </a:r>
            <a:r>
              <a:rPr lang="en-CA" sz="1100" b="0" i="0" u="none" strike="noStrike" cap="none">
                <a:solidFill>
                  <a:srgbClr val="000000"/>
                </a:solidFill>
                <a:latin typeface="Arial"/>
                <a:ea typeface="Arial"/>
                <a:cs typeface="Arial"/>
                <a:sym typeface="Arial"/>
              </a:rPr>
              <a:t> Pick your tool: DIY software, professional help, or IRS Free File, depending on your situation.</a:t>
            </a:r>
            <a:endParaRPr/>
          </a:p>
          <a:p>
            <a:pPr marL="457200" lvl="0" indent="-298450" algn="l" rtl="0">
              <a:lnSpc>
                <a:spcPct val="100000"/>
              </a:lnSpc>
              <a:spcBef>
                <a:spcPts val="0"/>
              </a:spcBef>
              <a:spcAft>
                <a:spcPts val="0"/>
              </a:spcAft>
              <a:buSzPts val="1100"/>
              <a:buChar char="●"/>
            </a:pPr>
            <a:r>
              <a:rPr lang="en-CA" sz="1100" b="1" i="0" u="none" strike="noStrike" cap="none">
                <a:solidFill>
                  <a:srgbClr val="000000"/>
                </a:solidFill>
                <a:latin typeface="Arial"/>
                <a:ea typeface="Arial"/>
                <a:cs typeface="Arial"/>
                <a:sym typeface="Arial"/>
              </a:rPr>
              <a:t>And finally, File By the Deadline!</a:t>
            </a:r>
            <a:r>
              <a:rPr lang="en-CA" sz="1100" b="0" i="0" u="none" strike="noStrike" cap="none">
                <a:solidFill>
                  <a:srgbClr val="000000"/>
                </a:solidFill>
                <a:latin typeface="Arial"/>
                <a:ea typeface="Arial"/>
                <a:cs typeface="Arial"/>
                <a:sym typeface="Arial"/>
              </a:rPr>
              <a:t> The deadline is typically April 15th. Filing on time helps you avoid penalties and interest.</a:t>
            </a:r>
            <a:endParaRPr/>
          </a:p>
          <a:p>
            <a:pPr marL="457200" lvl="0" indent="-228600" algn="l" rtl="0">
              <a:lnSpc>
                <a:spcPct val="100000"/>
              </a:lnSpc>
              <a:spcBef>
                <a:spcPts val="0"/>
              </a:spcBef>
              <a:spcAft>
                <a:spcPts val="0"/>
              </a:spcAft>
              <a:buSzPts val="1100"/>
              <a:buNone/>
            </a:pPr>
            <a:endParaRPr sz="1100" b="0" i="0" u="none" strike="noStrike" cap="none">
              <a:solidFill>
                <a:srgbClr val="000000"/>
              </a:solidFill>
              <a:latin typeface="Arial"/>
              <a:ea typeface="Arial"/>
              <a:cs typeface="Arial"/>
              <a:sym typeface="Arial"/>
            </a:endParaRPr>
          </a:p>
          <a:p>
            <a:pPr marL="158750" lvl="0" indent="0" algn="l" rtl="0">
              <a:lnSpc>
                <a:spcPct val="100000"/>
              </a:lnSpc>
              <a:spcBef>
                <a:spcPts val="0"/>
              </a:spcBef>
              <a:spcAft>
                <a:spcPts val="0"/>
              </a:spcAft>
              <a:buSzPts val="1100"/>
              <a:buNone/>
            </a:pPr>
            <a:r>
              <a:rPr lang="en-CA" sz="1100" b="0" i="0" u="none" strike="noStrike" cap="none">
                <a:solidFill>
                  <a:srgbClr val="000000"/>
                </a:solidFill>
                <a:latin typeface="Arial"/>
                <a:ea typeface="Arial"/>
                <a:cs typeface="Arial"/>
                <a:sym typeface="Arial"/>
              </a:rPr>
              <a:t>If you follow these steps, you'll be able to navigate your first tax return with confidence. </a:t>
            </a:r>
            <a:endParaRP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p:cSld name="Title Slide">
    <p:spTree>
      <p:nvGrpSpPr>
        <p:cNvPr id="1" name="Shape 12"/>
        <p:cNvGrpSpPr/>
        <p:nvPr/>
      </p:nvGrpSpPr>
      <p:grpSpPr>
        <a:xfrm>
          <a:off x="0" y="0"/>
          <a:ext cx="0" cy="0"/>
          <a:chOff x="0" y="0"/>
          <a:chExt cx="0" cy="0"/>
        </a:xfrm>
      </p:grpSpPr>
      <p:pic>
        <p:nvPicPr>
          <p:cNvPr id="13" name="Google Shape;13;p3" descr="A white and black rectangle&#10;&#10;Description automatically generated"/>
          <p:cNvPicPr preferRelativeResize="0"/>
          <p:nvPr/>
        </p:nvPicPr>
        <p:blipFill rotWithShape="1">
          <a:blip r:embed="rId2">
            <a:alphaModFix/>
          </a:blip>
          <a:srcRect/>
          <a:stretch/>
        </p:blipFill>
        <p:spPr>
          <a:xfrm>
            <a:off x="454025" y="693762"/>
            <a:ext cx="9528175" cy="5086350"/>
          </a:xfrm>
          <a:prstGeom prst="rect">
            <a:avLst/>
          </a:prstGeom>
          <a:noFill/>
          <a:ln>
            <a:noFill/>
          </a:ln>
        </p:spPr>
      </p:pic>
      <p:sp>
        <p:nvSpPr>
          <p:cNvPr id="14" name="Google Shape;14;p3"/>
          <p:cNvSpPr txBox="1">
            <a:spLocks noGrp="1"/>
          </p:cNvSpPr>
          <p:nvPr>
            <p:ph type="ctrTitle"/>
          </p:nvPr>
        </p:nvSpPr>
        <p:spPr>
          <a:xfrm>
            <a:off x="1524000" y="1122363"/>
            <a:ext cx="6000750" cy="23876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rgbClr val="6468F4"/>
              </a:buClr>
              <a:buSzPts val="6000"/>
              <a:buFont typeface="Barlow Condensed"/>
              <a:buNone/>
              <a:defRPr sz="6000" b="1">
                <a:solidFill>
                  <a:srgbClr val="6468F4"/>
                </a:solidFill>
                <a:latin typeface="Barlow Condensed"/>
                <a:ea typeface="Barlow Condensed"/>
                <a:cs typeface="Barlow Condensed"/>
                <a:sym typeface="Barlow Condensed"/>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5" name="Google Shape;15;p3"/>
          <p:cNvSpPr txBox="1">
            <a:spLocks noGrp="1"/>
          </p:cNvSpPr>
          <p:nvPr>
            <p:ph type="subTitle" idx="1"/>
          </p:nvPr>
        </p:nvSpPr>
        <p:spPr>
          <a:xfrm>
            <a:off x="1524000" y="3668713"/>
            <a:ext cx="6457950" cy="1398587"/>
          </a:xfrm>
          <a:prstGeom prst="rect">
            <a:avLst/>
          </a:prstGeom>
          <a:noFill/>
          <a:ln>
            <a:noFill/>
          </a:ln>
        </p:spPr>
        <p:txBody>
          <a:bodyPr spcFirstLastPara="1" wrap="square" lIns="91425" tIns="45700" rIns="91425" bIns="45700" anchor="t" anchorCtr="0">
            <a:normAutofit/>
          </a:bodyPr>
          <a:lstStyle>
            <a:lvl1pPr lvl="0" algn="l">
              <a:lnSpc>
                <a:spcPct val="90000"/>
              </a:lnSpc>
              <a:spcBef>
                <a:spcPts val="1000"/>
              </a:spcBef>
              <a:spcAft>
                <a:spcPts val="0"/>
              </a:spcAft>
              <a:buClr>
                <a:srgbClr val="464669"/>
              </a:buClr>
              <a:buSzPts val="3600"/>
              <a:buFont typeface="Arial"/>
              <a:buNone/>
              <a:defRPr sz="2400">
                <a:solidFill>
                  <a:srgbClr val="464669"/>
                </a:solidFill>
                <a:latin typeface="Work Sans Medium"/>
                <a:ea typeface="Work Sans Medium"/>
                <a:cs typeface="Work Sans Medium"/>
                <a:sym typeface="Work Sans Medium"/>
              </a:defRPr>
            </a:lvl1pPr>
            <a:lvl2pPr lvl="1" algn="ctr">
              <a:lnSpc>
                <a:spcPct val="100000"/>
              </a:lnSpc>
              <a:spcBef>
                <a:spcPts val="500"/>
              </a:spcBef>
              <a:spcAft>
                <a:spcPts val="0"/>
              </a:spcAft>
              <a:buClr>
                <a:srgbClr val="464669"/>
              </a:buClr>
              <a:buSzPts val="3000"/>
              <a:buFont typeface="Work Sans Medium"/>
              <a:buNone/>
              <a:defRPr sz="2000"/>
            </a:lvl2pPr>
            <a:lvl3pPr lvl="2" algn="ctr">
              <a:lnSpc>
                <a:spcPct val="100000"/>
              </a:lnSpc>
              <a:spcBef>
                <a:spcPts val="500"/>
              </a:spcBef>
              <a:spcAft>
                <a:spcPts val="0"/>
              </a:spcAft>
              <a:buClr>
                <a:srgbClr val="464669"/>
              </a:buClr>
              <a:buSzPts val="2700"/>
              <a:buFont typeface="Work Sans Medium"/>
              <a:buNone/>
              <a:defRPr sz="1800"/>
            </a:lvl3pPr>
            <a:lvl4pPr lvl="3" algn="ctr">
              <a:lnSpc>
                <a:spcPct val="100000"/>
              </a:lnSpc>
              <a:spcBef>
                <a:spcPts val="500"/>
              </a:spcBef>
              <a:spcAft>
                <a:spcPts val="0"/>
              </a:spcAft>
              <a:buClr>
                <a:srgbClr val="464669"/>
              </a:buClr>
              <a:buSzPts val="2400"/>
              <a:buFont typeface="Work Sans Medium"/>
              <a:buNone/>
              <a:defRPr sz="1600"/>
            </a:lvl4pPr>
            <a:lvl5pPr lvl="4" algn="ctr">
              <a:lnSpc>
                <a:spcPct val="100000"/>
              </a:lnSpc>
              <a:spcBef>
                <a:spcPts val="500"/>
              </a:spcBef>
              <a:spcAft>
                <a:spcPts val="0"/>
              </a:spcAft>
              <a:buClr>
                <a:srgbClr val="464669"/>
              </a:buClr>
              <a:buSzPts val="2400"/>
              <a:buFont typeface="Work Sans Medium"/>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16" name="Google Shape;16;p3"/>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7" name="Google Shape;17;p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CA"/>
              <a:t>‹#›</a:t>
            </a:fld>
            <a:endParaRPr/>
          </a:p>
        </p:txBody>
      </p:sp>
      <p:sp>
        <p:nvSpPr>
          <p:cNvPr id="18" name="Google Shape;18;p3"/>
          <p:cNvSpPr>
            <a:spLocks noGrp="1"/>
          </p:cNvSpPr>
          <p:nvPr>
            <p:ph type="pic" idx="2"/>
          </p:nvPr>
        </p:nvSpPr>
        <p:spPr>
          <a:xfrm>
            <a:off x="7613650" y="1122363"/>
            <a:ext cx="3740150" cy="4459288"/>
          </a:xfrm>
          <a:prstGeom prst="rect">
            <a:avLst/>
          </a:prstGeom>
          <a:noFill/>
          <a:ln>
            <a:noFill/>
          </a:ln>
        </p:spPr>
        <p:txBody>
          <a:bodyPr/>
          <a:lstStyle/>
          <a:p>
            <a:endParaRPr lang="en-CA"/>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Content" type="obj">
  <p:cSld name="OBJECT">
    <p:bg>
      <p:bgPr>
        <a:solidFill>
          <a:srgbClr val="FFFFFF"/>
        </a:solidFill>
        <a:effectLst/>
      </p:bgPr>
    </p:bg>
    <p:spTree>
      <p:nvGrpSpPr>
        <p:cNvPr id="1" name="Shape 19"/>
        <p:cNvGrpSpPr/>
        <p:nvPr/>
      </p:nvGrpSpPr>
      <p:grpSpPr>
        <a:xfrm>
          <a:off x="0" y="0"/>
          <a:ext cx="0" cy="0"/>
          <a:chOff x="0" y="0"/>
          <a:chExt cx="0" cy="0"/>
        </a:xfrm>
      </p:grpSpPr>
      <p:sp>
        <p:nvSpPr>
          <p:cNvPr id="20" name="Google Shape;20;p4"/>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rgbClr val="6468F4"/>
              </a:buClr>
              <a:buSzPts val="6000"/>
              <a:buFont typeface="Barlow Condensed"/>
              <a:buNone/>
              <a:defRPr sz="6000" b="1" u="none">
                <a:solidFill>
                  <a:srgbClr val="6468F4"/>
                </a:solidFill>
                <a:latin typeface="Barlow Condensed"/>
                <a:ea typeface="Barlow Condensed"/>
                <a:cs typeface="Barlow Condensed"/>
                <a:sym typeface="Barlow Condensed"/>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1" name="Google Shape;21;p4"/>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lvl="0" indent="-495300" algn="l">
              <a:lnSpc>
                <a:spcPct val="100000"/>
              </a:lnSpc>
              <a:spcBef>
                <a:spcPts val="1000"/>
              </a:spcBef>
              <a:spcAft>
                <a:spcPts val="0"/>
              </a:spcAft>
              <a:buClr>
                <a:srgbClr val="464669"/>
              </a:buClr>
              <a:buSzPts val="4200"/>
              <a:buFont typeface="Work Sans Medium"/>
              <a:buChar char="•"/>
              <a:defRPr sz="2800">
                <a:solidFill>
                  <a:srgbClr val="464669"/>
                </a:solidFill>
                <a:latin typeface="Work Sans Medium"/>
                <a:ea typeface="Work Sans Medium"/>
                <a:cs typeface="Work Sans Medium"/>
                <a:sym typeface="Work Sans Medium"/>
              </a:defRPr>
            </a:lvl1pPr>
            <a:lvl2pPr marL="914400" lvl="1" indent="-457200" algn="l">
              <a:lnSpc>
                <a:spcPct val="100000"/>
              </a:lnSpc>
              <a:spcBef>
                <a:spcPts val="500"/>
              </a:spcBef>
              <a:spcAft>
                <a:spcPts val="0"/>
              </a:spcAft>
              <a:buClr>
                <a:srgbClr val="464669"/>
              </a:buClr>
              <a:buSzPts val="3600"/>
              <a:buFont typeface="Work Sans Medium"/>
              <a:buChar char="•"/>
              <a:defRPr>
                <a:solidFill>
                  <a:srgbClr val="464669"/>
                </a:solidFill>
                <a:latin typeface="Work Sans Medium"/>
                <a:ea typeface="Work Sans Medium"/>
                <a:cs typeface="Work Sans Medium"/>
                <a:sym typeface="Work Sans Medium"/>
              </a:defRPr>
            </a:lvl2pPr>
            <a:lvl3pPr marL="1371600" lvl="2" indent="-419100" algn="l">
              <a:lnSpc>
                <a:spcPct val="100000"/>
              </a:lnSpc>
              <a:spcBef>
                <a:spcPts val="500"/>
              </a:spcBef>
              <a:spcAft>
                <a:spcPts val="0"/>
              </a:spcAft>
              <a:buClr>
                <a:srgbClr val="464669"/>
              </a:buClr>
              <a:buSzPts val="3000"/>
              <a:buFont typeface="Work Sans Medium"/>
              <a:buChar char="•"/>
              <a:defRPr>
                <a:solidFill>
                  <a:srgbClr val="464669"/>
                </a:solidFill>
                <a:latin typeface="Work Sans Medium"/>
                <a:ea typeface="Work Sans Medium"/>
                <a:cs typeface="Work Sans Medium"/>
                <a:sym typeface="Work Sans Medium"/>
              </a:defRPr>
            </a:lvl3pPr>
            <a:lvl4pPr marL="1828800" lvl="3" indent="-400050" algn="l">
              <a:lnSpc>
                <a:spcPct val="100000"/>
              </a:lnSpc>
              <a:spcBef>
                <a:spcPts val="500"/>
              </a:spcBef>
              <a:spcAft>
                <a:spcPts val="0"/>
              </a:spcAft>
              <a:buClr>
                <a:srgbClr val="464669"/>
              </a:buClr>
              <a:buSzPts val="2700"/>
              <a:buFont typeface="Work Sans Medium"/>
              <a:buChar char="•"/>
              <a:defRPr>
                <a:solidFill>
                  <a:srgbClr val="464669"/>
                </a:solidFill>
                <a:latin typeface="Work Sans Medium"/>
                <a:ea typeface="Work Sans Medium"/>
                <a:cs typeface="Work Sans Medium"/>
                <a:sym typeface="Work Sans Medium"/>
              </a:defRPr>
            </a:lvl4pPr>
            <a:lvl5pPr marL="2286000" lvl="4" indent="-400050" algn="l">
              <a:lnSpc>
                <a:spcPct val="100000"/>
              </a:lnSpc>
              <a:spcBef>
                <a:spcPts val="500"/>
              </a:spcBef>
              <a:spcAft>
                <a:spcPts val="0"/>
              </a:spcAft>
              <a:buClr>
                <a:srgbClr val="464669"/>
              </a:buClr>
              <a:buSzPts val="2700"/>
              <a:buFont typeface="Work Sans Medium"/>
              <a:buChar char="•"/>
              <a:defRPr>
                <a:solidFill>
                  <a:srgbClr val="464669"/>
                </a:solidFill>
                <a:latin typeface="Work Sans Medium"/>
                <a:ea typeface="Work Sans Medium"/>
                <a:cs typeface="Work Sans Medium"/>
                <a:sym typeface="Work Sans Medium"/>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2" name="Google Shape;22;p4"/>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3" name="Google Shape;23;p4"/>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4" name="Google Shape;24;p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CA"/>
              <a:t>‹#›</a:t>
            </a:fld>
            <a:endParaRPr/>
          </a:p>
        </p:txBody>
      </p:sp>
      <p:sp>
        <p:nvSpPr>
          <p:cNvPr id="25" name="Google Shape;25;p4"/>
          <p:cNvSpPr/>
          <p:nvPr/>
        </p:nvSpPr>
        <p:spPr>
          <a:xfrm>
            <a:off x="0" y="6176963"/>
            <a:ext cx="12192000" cy="693550"/>
          </a:xfrm>
          <a:prstGeom prst="rect">
            <a:avLst/>
          </a:prstGeom>
          <a:solidFill>
            <a:srgbClr val="464669"/>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26" name="Google Shape;26;p4"/>
          <p:cNvPicPr preferRelativeResize="0"/>
          <p:nvPr/>
        </p:nvPicPr>
        <p:blipFill rotWithShape="1">
          <a:blip r:embed="rId2" cstate="screen">
            <a:alphaModFix amt="20000"/>
            <a:extLst>
              <a:ext uri="{28A0092B-C50C-407E-A947-70E740481C1C}">
                <a14:useLocalDpi xmlns:a14="http://schemas.microsoft.com/office/drawing/2010/main"/>
              </a:ext>
            </a:extLst>
          </a:blip>
          <a:srcRect/>
          <a:stretch/>
        </p:blipFill>
        <p:spPr>
          <a:xfrm>
            <a:off x="-104983" y="3359298"/>
            <a:ext cx="12296983" cy="2292746"/>
          </a:xfrm>
          <a:prstGeom prst="rect">
            <a:avLst/>
          </a:prstGeom>
          <a:noFill/>
          <a:ln>
            <a:noFill/>
          </a:ln>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Blank">
  <p:cSld name="Blank">
    <p:spTree>
      <p:nvGrpSpPr>
        <p:cNvPr id="1" name="Shape 27"/>
        <p:cNvGrpSpPr/>
        <p:nvPr/>
      </p:nvGrpSpPr>
      <p:grpSpPr>
        <a:xfrm>
          <a:off x="0" y="0"/>
          <a:ext cx="0" cy="0"/>
          <a:chOff x="0" y="0"/>
          <a:chExt cx="0" cy="0"/>
        </a:xfrm>
      </p:grpSpPr>
      <p:sp>
        <p:nvSpPr>
          <p:cNvPr id="28" name="Google Shape;28;p8"/>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9" name="Google Shape;29;p8"/>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0" name="Google Shape;30;p8"/>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CA"/>
              <a:t>‹#›</a:t>
            </a:fld>
            <a:endParaRPr/>
          </a:p>
        </p:txBody>
      </p:sp>
      <p:pic>
        <p:nvPicPr>
          <p:cNvPr id="31" name="Google Shape;31;p8"/>
          <p:cNvPicPr preferRelativeResize="0"/>
          <p:nvPr/>
        </p:nvPicPr>
        <p:blipFill rotWithShape="1">
          <a:blip r:embed="rId2" cstate="screen">
            <a:alphaModFix/>
            <a:extLst>
              <a:ext uri="{28A0092B-C50C-407E-A947-70E740481C1C}">
                <a14:useLocalDpi xmlns:a14="http://schemas.microsoft.com/office/drawing/2010/main"/>
              </a:ext>
            </a:extLst>
          </a:blip>
          <a:srcRect/>
          <a:stretch/>
        </p:blipFill>
        <p:spPr>
          <a:xfrm>
            <a:off x="0" y="0"/>
            <a:ext cx="12191999" cy="3901440"/>
          </a:xfrm>
          <a:prstGeom prst="rect">
            <a:avLst/>
          </a:prstGeom>
          <a:noFill/>
          <a:ln>
            <a:noFill/>
          </a:ln>
        </p:spPr>
      </p:pic>
      <p:sp>
        <p:nvSpPr>
          <p:cNvPr id="32" name="Google Shape;32;p8"/>
          <p:cNvSpPr txBox="1">
            <a:spLocks noGrp="1"/>
          </p:cNvSpPr>
          <p:nvPr>
            <p:ph type="title"/>
          </p:nvPr>
        </p:nvSpPr>
        <p:spPr>
          <a:xfrm>
            <a:off x="838200" y="909637"/>
            <a:ext cx="5725161"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rgbClr val="6468F4"/>
              </a:buClr>
              <a:buSzPts val="5400"/>
              <a:buFont typeface="Barlow Condensed"/>
              <a:buNone/>
              <a:defRPr sz="5400" b="1">
                <a:solidFill>
                  <a:srgbClr val="6468F4"/>
                </a:solidFill>
                <a:latin typeface="Barlow Condensed"/>
                <a:ea typeface="Barlow Condensed"/>
                <a:cs typeface="Barlow Condensed"/>
                <a:sym typeface="Barlow Condensed"/>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3" name="Google Shape;33;p8"/>
          <p:cNvSpPr txBox="1">
            <a:spLocks noGrp="1"/>
          </p:cNvSpPr>
          <p:nvPr>
            <p:ph type="body" idx="1"/>
          </p:nvPr>
        </p:nvSpPr>
        <p:spPr>
          <a:xfrm>
            <a:off x="838200" y="2394743"/>
            <a:ext cx="6395720" cy="1500187"/>
          </a:xfrm>
          <a:prstGeom prst="rect">
            <a:avLst/>
          </a:prstGeom>
          <a:noFill/>
          <a:ln>
            <a:noFill/>
          </a:ln>
        </p:spPr>
        <p:txBody>
          <a:bodyPr spcFirstLastPara="1" wrap="square" lIns="91425" tIns="45700" rIns="91425" bIns="45700" anchor="t" anchorCtr="0">
            <a:normAutofit/>
          </a:bodyPr>
          <a:lstStyle>
            <a:lvl1pPr marL="457200" lvl="0" indent="-228600" algn="l">
              <a:lnSpc>
                <a:spcPct val="100000"/>
              </a:lnSpc>
              <a:spcBef>
                <a:spcPts val="1000"/>
              </a:spcBef>
              <a:spcAft>
                <a:spcPts val="0"/>
              </a:spcAft>
              <a:buClr>
                <a:srgbClr val="464669"/>
              </a:buClr>
              <a:buSzPts val="3600"/>
              <a:buFont typeface="Work Sans Medium"/>
              <a:buNone/>
              <a:defRPr sz="2400">
                <a:solidFill>
                  <a:srgbClr val="464669"/>
                </a:solidFill>
                <a:latin typeface="Work Sans Medium"/>
                <a:ea typeface="Work Sans Medium"/>
                <a:cs typeface="Work Sans Medium"/>
                <a:sym typeface="Work Sans Medium"/>
              </a:defRPr>
            </a:lvl1pPr>
            <a:lvl2pPr marL="914400" lvl="1" indent="-228600" algn="l">
              <a:lnSpc>
                <a:spcPct val="100000"/>
              </a:lnSpc>
              <a:spcBef>
                <a:spcPts val="500"/>
              </a:spcBef>
              <a:spcAft>
                <a:spcPts val="0"/>
              </a:spcAft>
              <a:buClr>
                <a:srgbClr val="888888"/>
              </a:buClr>
              <a:buSzPts val="3000"/>
              <a:buFont typeface="Work Sans Medium"/>
              <a:buNone/>
              <a:defRPr sz="2000">
                <a:solidFill>
                  <a:srgbClr val="888888"/>
                </a:solidFill>
              </a:defRPr>
            </a:lvl2pPr>
            <a:lvl3pPr marL="1371600" lvl="2" indent="-228600" algn="l">
              <a:lnSpc>
                <a:spcPct val="100000"/>
              </a:lnSpc>
              <a:spcBef>
                <a:spcPts val="500"/>
              </a:spcBef>
              <a:spcAft>
                <a:spcPts val="0"/>
              </a:spcAft>
              <a:buClr>
                <a:srgbClr val="888888"/>
              </a:buClr>
              <a:buSzPts val="2700"/>
              <a:buFont typeface="Work Sans Medium"/>
              <a:buNone/>
              <a:defRPr sz="1800">
                <a:solidFill>
                  <a:srgbClr val="888888"/>
                </a:solidFill>
              </a:defRPr>
            </a:lvl3pPr>
            <a:lvl4pPr marL="1828800" lvl="3" indent="-228600" algn="l">
              <a:lnSpc>
                <a:spcPct val="100000"/>
              </a:lnSpc>
              <a:spcBef>
                <a:spcPts val="500"/>
              </a:spcBef>
              <a:spcAft>
                <a:spcPts val="0"/>
              </a:spcAft>
              <a:buClr>
                <a:srgbClr val="888888"/>
              </a:buClr>
              <a:buSzPts val="2400"/>
              <a:buFont typeface="Work Sans Medium"/>
              <a:buNone/>
              <a:defRPr sz="1600">
                <a:solidFill>
                  <a:srgbClr val="888888"/>
                </a:solidFill>
              </a:defRPr>
            </a:lvl4pPr>
            <a:lvl5pPr marL="2286000" lvl="4" indent="-228600" algn="l">
              <a:lnSpc>
                <a:spcPct val="100000"/>
              </a:lnSpc>
              <a:spcBef>
                <a:spcPts val="500"/>
              </a:spcBef>
              <a:spcAft>
                <a:spcPts val="0"/>
              </a:spcAft>
              <a:buClr>
                <a:srgbClr val="888888"/>
              </a:buClr>
              <a:buSzPts val="2400"/>
              <a:buFont typeface="Work Sans Medium"/>
              <a:buNone/>
              <a:defRPr sz="1600">
                <a:solidFill>
                  <a:srgbClr val="888888"/>
                </a:solidFill>
              </a:defRPr>
            </a:lvl5pPr>
            <a:lvl6pPr marL="2743200" lvl="5" indent="-228600" algn="l">
              <a:lnSpc>
                <a:spcPct val="90000"/>
              </a:lnSpc>
              <a:spcBef>
                <a:spcPts val="500"/>
              </a:spcBef>
              <a:spcAft>
                <a:spcPts val="0"/>
              </a:spcAft>
              <a:buClr>
                <a:srgbClr val="888888"/>
              </a:buClr>
              <a:buSzPts val="1600"/>
              <a:buNone/>
              <a:defRPr sz="1600">
                <a:solidFill>
                  <a:srgbClr val="888888"/>
                </a:solidFill>
              </a:defRPr>
            </a:lvl6pPr>
            <a:lvl7pPr marL="3200400" lvl="6" indent="-228600" algn="l">
              <a:lnSpc>
                <a:spcPct val="90000"/>
              </a:lnSpc>
              <a:spcBef>
                <a:spcPts val="500"/>
              </a:spcBef>
              <a:spcAft>
                <a:spcPts val="0"/>
              </a:spcAft>
              <a:buClr>
                <a:srgbClr val="888888"/>
              </a:buClr>
              <a:buSzPts val="1600"/>
              <a:buNone/>
              <a:defRPr sz="1600">
                <a:solidFill>
                  <a:srgbClr val="888888"/>
                </a:solidFill>
              </a:defRPr>
            </a:lvl7pPr>
            <a:lvl8pPr marL="3657600" lvl="7" indent="-228600" algn="l">
              <a:lnSpc>
                <a:spcPct val="90000"/>
              </a:lnSpc>
              <a:spcBef>
                <a:spcPts val="500"/>
              </a:spcBef>
              <a:spcAft>
                <a:spcPts val="0"/>
              </a:spcAft>
              <a:buClr>
                <a:srgbClr val="888888"/>
              </a:buClr>
              <a:buSzPts val="1600"/>
              <a:buNone/>
              <a:defRPr sz="1600">
                <a:solidFill>
                  <a:srgbClr val="888888"/>
                </a:solidFill>
              </a:defRPr>
            </a:lvl8pPr>
            <a:lvl9pPr marL="4114800" lvl="8" indent="-228600" algn="l">
              <a:lnSpc>
                <a:spcPct val="90000"/>
              </a:lnSpc>
              <a:spcBef>
                <a:spcPts val="500"/>
              </a:spcBef>
              <a:spcAft>
                <a:spcPts val="0"/>
              </a:spcAft>
              <a:buClr>
                <a:srgbClr val="888888"/>
              </a:buClr>
              <a:buSzPts val="1600"/>
              <a:buNone/>
              <a:defRPr sz="1600">
                <a:solidFill>
                  <a:srgbClr val="888888"/>
                </a:solidFill>
              </a:defRPr>
            </a:lvl9pPr>
          </a:lstStyle>
          <a:p>
            <a:endParaRPr/>
          </a:p>
        </p:txBody>
      </p:sp>
      <p:pic>
        <p:nvPicPr>
          <p:cNvPr id="34" name="Google Shape;34;p8"/>
          <p:cNvPicPr preferRelativeResize="0"/>
          <p:nvPr/>
        </p:nvPicPr>
        <p:blipFill rotWithShape="1">
          <a:blip r:embed="rId3" cstate="screen">
            <a:alphaModFix/>
            <a:extLst>
              <a:ext uri="{28A0092B-C50C-407E-A947-70E740481C1C}">
                <a14:useLocalDpi xmlns:a14="http://schemas.microsoft.com/office/drawing/2010/main"/>
              </a:ext>
            </a:extLst>
          </a:blip>
          <a:srcRect/>
          <a:stretch/>
        </p:blipFill>
        <p:spPr>
          <a:xfrm>
            <a:off x="-40556" y="1115684"/>
            <a:ext cx="12369716" cy="5116715"/>
          </a:xfrm>
          <a:prstGeom prst="rect">
            <a:avLst/>
          </a:prstGeom>
          <a:noFill/>
          <a:ln>
            <a:noFill/>
          </a:ln>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Comparison">
  <p:cSld name="Comparison">
    <p:spTree>
      <p:nvGrpSpPr>
        <p:cNvPr id="1" name="Shape 35"/>
        <p:cNvGrpSpPr/>
        <p:nvPr/>
      </p:nvGrpSpPr>
      <p:grpSpPr>
        <a:xfrm>
          <a:off x="0" y="0"/>
          <a:ext cx="0" cy="0"/>
          <a:chOff x="0" y="0"/>
          <a:chExt cx="0" cy="0"/>
        </a:xfrm>
      </p:grpSpPr>
      <p:sp>
        <p:nvSpPr>
          <p:cNvPr id="36" name="Google Shape;36;p7"/>
          <p:cNvSpPr txBox="1">
            <a:spLocks noGrp="1"/>
          </p:cNvSpPr>
          <p:nvPr>
            <p:ph type="title"/>
          </p:nvPr>
        </p:nvSpPr>
        <p:spPr>
          <a:xfrm>
            <a:off x="839788"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rgbClr val="6468F4"/>
              </a:buClr>
              <a:buSzPts val="4400"/>
              <a:buFont typeface="Barlow Condensed"/>
              <a:buNone/>
              <a:defRPr sz="4400" b="1">
                <a:solidFill>
                  <a:srgbClr val="6468F4"/>
                </a:solidFill>
                <a:latin typeface="Barlow Condensed"/>
                <a:ea typeface="Barlow Condensed"/>
                <a:cs typeface="Barlow Condensed"/>
                <a:sym typeface="Barlow Condensed"/>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7" name="Google Shape;37;p7"/>
          <p:cNvSpPr txBox="1">
            <a:spLocks noGrp="1"/>
          </p:cNvSpPr>
          <p:nvPr>
            <p:ph type="body" idx="1"/>
          </p:nvPr>
        </p:nvSpPr>
        <p:spPr>
          <a:xfrm>
            <a:off x="839788" y="1681163"/>
            <a:ext cx="5157787" cy="823912"/>
          </a:xfrm>
          <a:prstGeom prst="rect">
            <a:avLst/>
          </a:prstGeom>
          <a:noFill/>
          <a:ln>
            <a:noFill/>
          </a:ln>
        </p:spPr>
        <p:txBody>
          <a:bodyPr spcFirstLastPara="1" wrap="square" lIns="91425" tIns="45700" rIns="91425" bIns="45700" anchor="b" anchorCtr="0">
            <a:normAutofit/>
          </a:bodyPr>
          <a:lstStyle>
            <a:lvl1pPr marL="457200" lvl="0" indent="-228600" algn="l">
              <a:lnSpc>
                <a:spcPct val="100000"/>
              </a:lnSpc>
              <a:spcBef>
                <a:spcPts val="1000"/>
              </a:spcBef>
              <a:spcAft>
                <a:spcPts val="0"/>
              </a:spcAft>
              <a:buClr>
                <a:srgbClr val="464669"/>
              </a:buClr>
              <a:buSzPts val="4200"/>
              <a:buFont typeface="Barlow Condensed"/>
              <a:buNone/>
              <a:defRPr sz="2800" b="1">
                <a:solidFill>
                  <a:srgbClr val="464669"/>
                </a:solidFill>
                <a:latin typeface="Barlow Condensed"/>
                <a:ea typeface="Barlow Condensed"/>
                <a:cs typeface="Barlow Condensed"/>
                <a:sym typeface="Barlow Condensed"/>
              </a:defRPr>
            </a:lvl1pPr>
            <a:lvl2pPr marL="914400" lvl="1" indent="-228600" algn="l">
              <a:lnSpc>
                <a:spcPct val="100000"/>
              </a:lnSpc>
              <a:spcBef>
                <a:spcPts val="500"/>
              </a:spcBef>
              <a:spcAft>
                <a:spcPts val="0"/>
              </a:spcAft>
              <a:buClr>
                <a:srgbClr val="464669"/>
              </a:buClr>
              <a:buSzPts val="3000"/>
              <a:buFont typeface="Work Sans Medium"/>
              <a:buNone/>
              <a:defRPr sz="2000" b="1"/>
            </a:lvl2pPr>
            <a:lvl3pPr marL="1371600" lvl="2" indent="-228600" algn="l">
              <a:lnSpc>
                <a:spcPct val="100000"/>
              </a:lnSpc>
              <a:spcBef>
                <a:spcPts val="500"/>
              </a:spcBef>
              <a:spcAft>
                <a:spcPts val="0"/>
              </a:spcAft>
              <a:buClr>
                <a:srgbClr val="464669"/>
              </a:buClr>
              <a:buSzPts val="2700"/>
              <a:buFont typeface="Work Sans Medium"/>
              <a:buNone/>
              <a:defRPr sz="1800" b="1"/>
            </a:lvl3pPr>
            <a:lvl4pPr marL="1828800" lvl="3" indent="-228600" algn="l">
              <a:lnSpc>
                <a:spcPct val="100000"/>
              </a:lnSpc>
              <a:spcBef>
                <a:spcPts val="500"/>
              </a:spcBef>
              <a:spcAft>
                <a:spcPts val="0"/>
              </a:spcAft>
              <a:buClr>
                <a:srgbClr val="464669"/>
              </a:buClr>
              <a:buSzPts val="2400"/>
              <a:buFont typeface="Work Sans Medium"/>
              <a:buNone/>
              <a:defRPr sz="1600" b="1"/>
            </a:lvl4pPr>
            <a:lvl5pPr marL="2286000" lvl="4" indent="-228600" algn="l">
              <a:lnSpc>
                <a:spcPct val="100000"/>
              </a:lnSpc>
              <a:spcBef>
                <a:spcPts val="500"/>
              </a:spcBef>
              <a:spcAft>
                <a:spcPts val="0"/>
              </a:spcAft>
              <a:buClr>
                <a:srgbClr val="464669"/>
              </a:buClr>
              <a:buSzPts val="2400"/>
              <a:buFont typeface="Work Sans Medium"/>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38" name="Google Shape;38;p7"/>
          <p:cNvSpPr txBox="1">
            <a:spLocks noGrp="1"/>
          </p:cNvSpPr>
          <p:nvPr>
            <p:ph type="body" idx="2"/>
          </p:nvPr>
        </p:nvSpPr>
        <p:spPr>
          <a:xfrm>
            <a:off x="6172200" y="1681163"/>
            <a:ext cx="5183188" cy="823912"/>
          </a:xfrm>
          <a:prstGeom prst="rect">
            <a:avLst/>
          </a:prstGeom>
          <a:noFill/>
          <a:ln>
            <a:noFill/>
          </a:ln>
        </p:spPr>
        <p:txBody>
          <a:bodyPr spcFirstLastPara="1" wrap="square" lIns="91425" tIns="45700" rIns="91425" bIns="45700" anchor="b" anchorCtr="0">
            <a:normAutofit/>
          </a:bodyPr>
          <a:lstStyle>
            <a:lvl1pPr marL="457200" lvl="0" indent="-228600" algn="l">
              <a:lnSpc>
                <a:spcPct val="100000"/>
              </a:lnSpc>
              <a:spcBef>
                <a:spcPts val="1000"/>
              </a:spcBef>
              <a:spcAft>
                <a:spcPts val="0"/>
              </a:spcAft>
              <a:buClr>
                <a:srgbClr val="464669"/>
              </a:buClr>
              <a:buSzPts val="4200"/>
              <a:buFont typeface="Barlow Condensed"/>
              <a:buNone/>
              <a:defRPr sz="2800" b="1">
                <a:solidFill>
                  <a:srgbClr val="464669"/>
                </a:solidFill>
                <a:latin typeface="Barlow Condensed"/>
                <a:ea typeface="Barlow Condensed"/>
                <a:cs typeface="Barlow Condensed"/>
                <a:sym typeface="Barlow Condensed"/>
              </a:defRPr>
            </a:lvl1pPr>
            <a:lvl2pPr marL="914400" lvl="1" indent="-228600" algn="l">
              <a:lnSpc>
                <a:spcPct val="100000"/>
              </a:lnSpc>
              <a:spcBef>
                <a:spcPts val="500"/>
              </a:spcBef>
              <a:spcAft>
                <a:spcPts val="0"/>
              </a:spcAft>
              <a:buClr>
                <a:srgbClr val="464669"/>
              </a:buClr>
              <a:buSzPts val="3000"/>
              <a:buFont typeface="Work Sans Medium"/>
              <a:buNone/>
              <a:defRPr sz="2000" b="1"/>
            </a:lvl2pPr>
            <a:lvl3pPr marL="1371600" lvl="2" indent="-228600" algn="l">
              <a:lnSpc>
                <a:spcPct val="100000"/>
              </a:lnSpc>
              <a:spcBef>
                <a:spcPts val="500"/>
              </a:spcBef>
              <a:spcAft>
                <a:spcPts val="0"/>
              </a:spcAft>
              <a:buClr>
                <a:srgbClr val="464669"/>
              </a:buClr>
              <a:buSzPts val="2700"/>
              <a:buFont typeface="Work Sans Medium"/>
              <a:buNone/>
              <a:defRPr sz="1800" b="1"/>
            </a:lvl3pPr>
            <a:lvl4pPr marL="1828800" lvl="3" indent="-228600" algn="l">
              <a:lnSpc>
                <a:spcPct val="100000"/>
              </a:lnSpc>
              <a:spcBef>
                <a:spcPts val="500"/>
              </a:spcBef>
              <a:spcAft>
                <a:spcPts val="0"/>
              </a:spcAft>
              <a:buClr>
                <a:srgbClr val="464669"/>
              </a:buClr>
              <a:buSzPts val="2400"/>
              <a:buFont typeface="Work Sans Medium"/>
              <a:buNone/>
              <a:defRPr sz="1600" b="1"/>
            </a:lvl4pPr>
            <a:lvl5pPr marL="2286000" lvl="4" indent="-228600" algn="l">
              <a:lnSpc>
                <a:spcPct val="100000"/>
              </a:lnSpc>
              <a:spcBef>
                <a:spcPts val="500"/>
              </a:spcBef>
              <a:spcAft>
                <a:spcPts val="0"/>
              </a:spcAft>
              <a:buClr>
                <a:srgbClr val="464669"/>
              </a:buClr>
              <a:buSzPts val="2400"/>
              <a:buFont typeface="Work Sans Medium"/>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39" name="Google Shape;39;p7"/>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0" name="Google Shape;40;p7"/>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1" name="Google Shape;41;p7"/>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CA"/>
              <a:t>‹#›</a:t>
            </a:fld>
            <a:endParaRPr/>
          </a:p>
        </p:txBody>
      </p:sp>
      <p:sp>
        <p:nvSpPr>
          <p:cNvPr id="42" name="Google Shape;42;p7"/>
          <p:cNvSpPr/>
          <p:nvPr/>
        </p:nvSpPr>
        <p:spPr>
          <a:xfrm>
            <a:off x="836612" y="2596444"/>
            <a:ext cx="5183188" cy="3580519"/>
          </a:xfrm>
          <a:prstGeom prst="roundRect">
            <a:avLst>
              <a:gd name="adj" fmla="val 16667"/>
            </a:avLst>
          </a:prstGeom>
          <a:solidFill>
            <a:srgbClr val="F2F2F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43" name="Google Shape;43;p7"/>
          <p:cNvSpPr/>
          <p:nvPr/>
        </p:nvSpPr>
        <p:spPr>
          <a:xfrm>
            <a:off x="6170612" y="2596443"/>
            <a:ext cx="5183188" cy="3580519"/>
          </a:xfrm>
          <a:prstGeom prst="roundRect">
            <a:avLst>
              <a:gd name="adj" fmla="val 16667"/>
            </a:avLst>
          </a:prstGeom>
          <a:solidFill>
            <a:srgbClr val="F2F2F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44" name="Google Shape;44;p7"/>
          <p:cNvSpPr txBox="1">
            <a:spLocks noGrp="1"/>
          </p:cNvSpPr>
          <p:nvPr>
            <p:ph type="body" idx="3"/>
          </p:nvPr>
        </p:nvSpPr>
        <p:spPr>
          <a:xfrm>
            <a:off x="1046992" y="2792944"/>
            <a:ext cx="4779486" cy="3167589"/>
          </a:xfrm>
          <a:prstGeom prst="rect">
            <a:avLst/>
          </a:prstGeom>
          <a:noFill/>
          <a:ln>
            <a:noFill/>
          </a:ln>
        </p:spPr>
        <p:txBody>
          <a:bodyPr spcFirstLastPara="1" wrap="square" lIns="91425" tIns="45700" rIns="91425" bIns="45700" anchor="t" anchorCtr="0">
            <a:normAutofit/>
          </a:bodyPr>
          <a:lstStyle>
            <a:lvl1pPr marL="457200" lvl="0" indent="-419100" algn="l">
              <a:lnSpc>
                <a:spcPct val="100000"/>
              </a:lnSpc>
              <a:spcBef>
                <a:spcPts val="1000"/>
              </a:spcBef>
              <a:spcAft>
                <a:spcPts val="0"/>
              </a:spcAft>
              <a:buClr>
                <a:srgbClr val="464669"/>
              </a:buClr>
              <a:buSzPts val="3000"/>
              <a:buFont typeface="Work Sans Medium"/>
              <a:buChar char="•"/>
              <a:defRPr sz="2000">
                <a:solidFill>
                  <a:srgbClr val="464669"/>
                </a:solidFill>
                <a:latin typeface="Work Sans Medium"/>
                <a:ea typeface="Work Sans Medium"/>
                <a:cs typeface="Work Sans Medium"/>
                <a:sym typeface="Work Sans Medium"/>
              </a:defRPr>
            </a:lvl1pPr>
            <a:lvl2pPr marL="914400" lvl="1" indent="-457200" algn="l">
              <a:lnSpc>
                <a:spcPct val="100000"/>
              </a:lnSpc>
              <a:spcBef>
                <a:spcPts val="500"/>
              </a:spcBef>
              <a:spcAft>
                <a:spcPts val="0"/>
              </a:spcAft>
              <a:buClr>
                <a:srgbClr val="464669"/>
              </a:buClr>
              <a:buSzPts val="3600"/>
              <a:buFont typeface="Work Sans Medium"/>
              <a:buChar char="•"/>
              <a:defRPr>
                <a:solidFill>
                  <a:srgbClr val="464669"/>
                </a:solidFill>
                <a:latin typeface="Work Sans Medium"/>
                <a:ea typeface="Work Sans Medium"/>
                <a:cs typeface="Work Sans Medium"/>
                <a:sym typeface="Work Sans Medium"/>
              </a:defRPr>
            </a:lvl2pPr>
            <a:lvl3pPr marL="1371600" lvl="2" indent="-419100" algn="l">
              <a:lnSpc>
                <a:spcPct val="100000"/>
              </a:lnSpc>
              <a:spcBef>
                <a:spcPts val="500"/>
              </a:spcBef>
              <a:spcAft>
                <a:spcPts val="0"/>
              </a:spcAft>
              <a:buClr>
                <a:srgbClr val="464669"/>
              </a:buClr>
              <a:buSzPts val="3000"/>
              <a:buFont typeface="Work Sans Medium"/>
              <a:buChar char="•"/>
              <a:defRPr>
                <a:solidFill>
                  <a:srgbClr val="464669"/>
                </a:solidFill>
                <a:latin typeface="Work Sans Medium"/>
                <a:ea typeface="Work Sans Medium"/>
                <a:cs typeface="Work Sans Medium"/>
                <a:sym typeface="Work Sans Medium"/>
              </a:defRPr>
            </a:lvl3pPr>
            <a:lvl4pPr marL="1828800" lvl="3" indent="-400050" algn="l">
              <a:lnSpc>
                <a:spcPct val="100000"/>
              </a:lnSpc>
              <a:spcBef>
                <a:spcPts val="500"/>
              </a:spcBef>
              <a:spcAft>
                <a:spcPts val="0"/>
              </a:spcAft>
              <a:buClr>
                <a:srgbClr val="464669"/>
              </a:buClr>
              <a:buSzPts val="2700"/>
              <a:buFont typeface="Work Sans Medium"/>
              <a:buChar char="•"/>
              <a:defRPr>
                <a:solidFill>
                  <a:srgbClr val="464669"/>
                </a:solidFill>
                <a:latin typeface="Work Sans Medium"/>
                <a:ea typeface="Work Sans Medium"/>
                <a:cs typeface="Work Sans Medium"/>
                <a:sym typeface="Work Sans Medium"/>
              </a:defRPr>
            </a:lvl4pPr>
            <a:lvl5pPr marL="2286000" lvl="4" indent="-400050" algn="l">
              <a:lnSpc>
                <a:spcPct val="100000"/>
              </a:lnSpc>
              <a:spcBef>
                <a:spcPts val="500"/>
              </a:spcBef>
              <a:spcAft>
                <a:spcPts val="0"/>
              </a:spcAft>
              <a:buClr>
                <a:srgbClr val="464669"/>
              </a:buClr>
              <a:buSzPts val="2700"/>
              <a:buFont typeface="Work Sans Medium"/>
              <a:buChar char="•"/>
              <a:defRPr>
                <a:solidFill>
                  <a:srgbClr val="464669"/>
                </a:solidFill>
                <a:latin typeface="Work Sans Medium"/>
                <a:ea typeface="Work Sans Medium"/>
                <a:cs typeface="Work Sans Medium"/>
                <a:sym typeface="Work Sans Medium"/>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5" name="Google Shape;45;p7"/>
          <p:cNvSpPr txBox="1">
            <a:spLocks noGrp="1"/>
          </p:cNvSpPr>
          <p:nvPr>
            <p:ph type="body" idx="4"/>
          </p:nvPr>
        </p:nvSpPr>
        <p:spPr>
          <a:xfrm>
            <a:off x="6380992" y="2792944"/>
            <a:ext cx="4779486" cy="3167589"/>
          </a:xfrm>
          <a:prstGeom prst="rect">
            <a:avLst/>
          </a:prstGeom>
          <a:noFill/>
          <a:ln>
            <a:noFill/>
          </a:ln>
        </p:spPr>
        <p:txBody>
          <a:bodyPr spcFirstLastPara="1" wrap="square" lIns="91425" tIns="45700" rIns="91425" bIns="45700" anchor="t" anchorCtr="0">
            <a:normAutofit/>
          </a:bodyPr>
          <a:lstStyle>
            <a:lvl1pPr marL="457200" lvl="0" indent="-419100" algn="l">
              <a:lnSpc>
                <a:spcPct val="100000"/>
              </a:lnSpc>
              <a:spcBef>
                <a:spcPts val="1000"/>
              </a:spcBef>
              <a:spcAft>
                <a:spcPts val="0"/>
              </a:spcAft>
              <a:buClr>
                <a:srgbClr val="464669"/>
              </a:buClr>
              <a:buSzPts val="3000"/>
              <a:buFont typeface="Work Sans Medium"/>
              <a:buChar char="•"/>
              <a:defRPr sz="2000">
                <a:solidFill>
                  <a:srgbClr val="464669"/>
                </a:solidFill>
                <a:latin typeface="Work Sans Medium"/>
                <a:ea typeface="Work Sans Medium"/>
                <a:cs typeface="Work Sans Medium"/>
                <a:sym typeface="Work Sans Medium"/>
              </a:defRPr>
            </a:lvl1pPr>
            <a:lvl2pPr marL="914400" lvl="1" indent="-457200" algn="l">
              <a:lnSpc>
                <a:spcPct val="100000"/>
              </a:lnSpc>
              <a:spcBef>
                <a:spcPts val="500"/>
              </a:spcBef>
              <a:spcAft>
                <a:spcPts val="0"/>
              </a:spcAft>
              <a:buClr>
                <a:srgbClr val="464669"/>
              </a:buClr>
              <a:buSzPts val="3600"/>
              <a:buFont typeface="Work Sans Medium"/>
              <a:buChar char="•"/>
              <a:defRPr>
                <a:solidFill>
                  <a:srgbClr val="464669"/>
                </a:solidFill>
                <a:latin typeface="Work Sans Medium"/>
                <a:ea typeface="Work Sans Medium"/>
                <a:cs typeface="Work Sans Medium"/>
                <a:sym typeface="Work Sans Medium"/>
              </a:defRPr>
            </a:lvl2pPr>
            <a:lvl3pPr marL="1371600" lvl="2" indent="-419100" algn="l">
              <a:lnSpc>
                <a:spcPct val="100000"/>
              </a:lnSpc>
              <a:spcBef>
                <a:spcPts val="500"/>
              </a:spcBef>
              <a:spcAft>
                <a:spcPts val="0"/>
              </a:spcAft>
              <a:buClr>
                <a:srgbClr val="464669"/>
              </a:buClr>
              <a:buSzPts val="3000"/>
              <a:buFont typeface="Work Sans Medium"/>
              <a:buChar char="•"/>
              <a:defRPr>
                <a:solidFill>
                  <a:srgbClr val="464669"/>
                </a:solidFill>
                <a:latin typeface="Work Sans Medium"/>
                <a:ea typeface="Work Sans Medium"/>
                <a:cs typeface="Work Sans Medium"/>
                <a:sym typeface="Work Sans Medium"/>
              </a:defRPr>
            </a:lvl3pPr>
            <a:lvl4pPr marL="1828800" lvl="3" indent="-400050" algn="l">
              <a:lnSpc>
                <a:spcPct val="100000"/>
              </a:lnSpc>
              <a:spcBef>
                <a:spcPts val="500"/>
              </a:spcBef>
              <a:spcAft>
                <a:spcPts val="0"/>
              </a:spcAft>
              <a:buClr>
                <a:srgbClr val="464669"/>
              </a:buClr>
              <a:buSzPts val="2700"/>
              <a:buFont typeface="Work Sans Medium"/>
              <a:buChar char="•"/>
              <a:defRPr>
                <a:solidFill>
                  <a:srgbClr val="464669"/>
                </a:solidFill>
                <a:latin typeface="Work Sans Medium"/>
                <a:ea typeface="Work Sans Medium"/>
                <a:cs typeface="Work Sans Medium"/>
                <a:sym typeface="Work Sans Medium"/>
              </a:defRPr>
            </a:lvl4pPr>
            <a:lvl5pPr marL="2286000" lvl="4" indent="-400050" algn="l">
              <a:lnSpc>
                <a:spcPct val="100000"/>
              </a:lnSpc>
              <a:spcBef>
                <a:spcPts val="500"/>
              </a:spcBef>
              <a:spcAft>
                <a:spcPts val="0"/>
              </a:spcAft>
              <a:buClr>
                <a:srgbClr val="464669"/>
              </a:buClr>
              <a:buSzPts val="2700"/>
              <a:buFont typeface="Work Sans Medium"/>
              <a:buChar char="•"/>
              <a:defRPr>
                <a:solidFill>
                  <a:srgbClr val="464669"/>
                </a:solidFill>
                <a:latin typeface="Work Sans Medium"/>
                <a:ea typeface="Work Sans Medium"/>
                <a:cs typeface="Work Sans Medium"/>
                <a:sym typeface="Work Sans Medium"/>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pic>
        <p:nvPicPr>
          <p:cNvPr id="46" name="Google Shape;46;p7"/>
          <p:cNvPicPr preferRelativeResize="0"/>
          <p:nvPr/>
        </p:nvPicPr>
        <p:blipFill rotWithShape="1">
          <a:blip r:embed="rId2">
            <a:alphaModFix/>
          </a:blip>
          <a:srcRect/>
          <a:stretch/>
        </p:blipFill>
        <p:spPr>
          <a:xfrm>
            <a:off x="836612" y="1385528"/>
            <a:ext cx="9190463" cy="79205"/>
          </a:xfrm>
          <a:prstGeom prst="rect">
            <a:avLst/>
          </a:prstGeom>
          <a:noFill/>
          <a:ln>
            <a:noFill/>
          </a:ln>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47"/>
        <p:cNvGrpSpPr/>
        <p:nvPr/>
      </p:nvGrpSpPr>
      <p:grpSpPr>
        <a:xfrm>
          <a:off x="0" y="0"/>
          <a:ext cx="0" cy="0"/>
          <a:chOff x="0" y="0"/>
          <a:chExt cx="0" cy="0"/>
        </a:xfrm>
      </p:grpSpPr>
      <p:pic>
        <p:nvPicPr>
          <p:cNvPr id="48" name="Google Shape;48;p5"/>
          <p:cNvPicPr preferRelativeResize="0"/>
          <p:nvPr/>
        </p:nvPicPr>
        <p:blipFill rotWithShape="1">
          <a:blip r:embed="rId2" cstate="screen">
            <a:alphaModFix/>
            <a:extLst>
              <a:ext uri="{28A0092B-C50C-407E-A947-70E740481C1C}">
                <a14:useLocalDpi xmlns:a14="http://schemas.microsoft.com/office/drawing/2010/main"/>
              </a:ext>
            </a:extLst>
          </a:blip>
          <a:srcRect/>
          <a:stretch/>
        </p:blipFill>
        <p:spPr>
          <a:xfrm>
            <a:off x="4672530" y="0"/>
            <a:ext cx="7237419" cy="6858000"/>
          </a:xfrm>
          <a:prstGeom prst="rect">
            <a:avLst/>
          </a:prstGeom>
          <a:noFill/>
          <a:ln>
            <a:noFill/>
          </a:ln>
        </p:spPr>
      </p:pic>
      <p:sp>
        <p:nvSpPr>
          <p:cNvPr id="49" name="Google Shape;49;p5"/>
          <p:cNvSpPr txBox="1">
            <a:spLocks noGrp="1"/>
          </p:cNvSpPr>
          <p:nvPr>
            <p:ph type="title"/>
          </p:nvPr>
        </p:nvSpPr>
        <p:spPr>
          <a:xfrm>
            <a:off x="587375" y="-424655"/>
            <a:ext cx="5988050" cy="2852737"/>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rgbClr val="6468F4"/>
              </a:buClr>
              <a:buSzPts val="6000"/>
              <a:buFont typeface="Barlow Condensed"/>
              <a:buNone/>
              <a:defRPr sz="6000" b="1">
                <a:solidFill>
                  <a:srgbClr val="6468F4"/>
                </a:solidFill>
                <a:latin typeface="Barlow Condensed"/>
                <a:ea typeface="Barlow Condensed"/>
                <a:cs typeface="Barlow Condensed"/>
                <a:sym typeface="Barlow Condensed"/>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0" name="Google Shape;50;p5"/>
          <p:cNvSpPr txBox="1">
            <a:spLocks noGrp="1"/>
          </p:cNvSpPr>
          <p:nvPr>
            <p:ph type="body" idx="1"/>
          </p:nvPr>
        </p:nvSpPr>
        <p:spPr>
          <a:xfrm>
            <a:off x="587375" y="2428082"/>
            <a:ext cx="10515600" cy="1500187"/>
          </a:xfrm>
          <a:prstGeom prst="rect">
            <a:avLst/>
          </a:prstGeom>
          <a:noFill/>
          <a:ln>
            <a:noFill/>
          </a:ln>
        </p:spPr>
        <p:txBody>
          <a:bodyPr spcFirstLastPara="1" wrap="square" lIns="91425" tIns="45700" rIns="91425" bIns="45700" anchor="t" anchorCtr="0">
            <a:normAutofit/>
          </a:bodyPr>
          <a:lstStyle>
            <a:lvl1pPr marL="457200" lvl="0" indent="-228600" algn="l">
              <a:lnSpc>
                <a:spcPct val="100000"/>
              </a:lnSpc>
              <a:spcBef>
                <a:spcPts val="1000"/>
              </a:spcBef>
              <a:spcAft>
                <a:spcPts val="0"/>
              </a:spcAft>
              <a:buClr>
                <a:srgbClr val="464669"/>
              </a:buClr>
              <a:buSzPts val="3600"/>
              <a:buFont typeface="Work Sans Medium"/>
              <a:buNone/>
              <a:defRPr sz="2400">
                <a:solidFill>
                  <a:srgbClr val="464669"/>
                </a:solidFill>
                <a:latin typeface="Work Sans Medium"/>
                <a:ea typeface="Work Sans Medium"/>
                <a:cs typeface="Work Sans Medium"/>
                <a:sym typeface="Work Sans Medium"/>
              </a:defRPr>
            </a:lvl1pPr>
            <a:lvl2pPr marL="914400" lvl="1" indent="-228600" algn="l">
              <a:lnSpc>
                <a:spcPct val="100000"/>
              </a:lnSpc>
              <a:spcBef>
                <a:spcPts val="500"/>
              </a:spcBef>
              <a:spcAft>
                <a:spcPts val="0"/>
              </a:spcAft>
              <a:buClr>
                <a:srgbClr val="888888"/>
              </a:buClr>
              <a:buSzPts val="3000"/>
              <a:buFont typeface="Work Sans Medium"/>
              <a:buNone/>
              <a:defRPr sz="2000">
                <a:solidFill>
                  <a:srgbClr val="888888"/>
                </a:solidFill>
              </a:defRPr>
            </a:lvl2pPr>
            <a:lvl3pPr marL="1371600" lvl="2" indent="-228600" algn="l">
              <a:lnSpc>
                <a:spcPct val="100000"/>
              </a:lnSpc>
              <a:spcBef>
                <a:spcPts val="500"/>
              </a:spcBef>
              <a:spcAft>
                <a:spcPts val="0"/>
              </a:spcAft>
              <a:buClr>
                <a:srgbClr val="888888"/>
              </a:buClr>
              <a:buSzPts val="2700"/>
              <a:buFont typeface="Work Sans Medium"/>
              <a:buNone/>
              <a:defRPr sz="1800">
                <a:solidFill>
                  <a:srgbClr val="888888"/>
                </a:solidFill>
              </a:defRPr>
            </a:lvl3pPr>
            <a:lvl4pPr marL="1828800" lvl="3" indent="-228600" algn="l">
              <a:lnSpc>
                <a:spcPct val="100000"/>
              </a:lnSpc>
              <a:spcBef>
                <a:spcPts val="500"/>
              </a:spcBef>
              <a:spcAft>
                <a:spcPts val="0"/>
              </a:spcAft>
              <a:buClr>
                <a:srgbClr val="888888"/>
              </a:buClr>
              <a:buSzPts val="2400"/>
              <a:buFont typeface="Work Sans Medium"/>
              <a:buNone/>
              <a:defRPr sz="1600">
                <a:solidFill>
                  <a:srgbClr val="888888"/>
                </a:solidFill>
              </a:defRPr>
            </a:lvl4pPr>
            <a:lvl5pPr marL="2286000" lvl="4" indent="-228600" algn="l">
              <a:lnSpc>
                <a:spcPct val="100000"/>
              </a:lnSpc>
              <a:spcBef>
                <a:spcPts val="500"/>
              </a:spcBef>
              <a:spcAft>
                <a:spcPts val="0"/>
              </a:spcAft>
              <a:buClr>
                <a:srgbClr val="888888"/>
              </a:buClr>
              <a:buSzPts val="2400"/>
              <a:buFont typeface="Work Sans Medium"/>
              <a:buNone/>
              <a:defRPr sz="1600">
                <a:solidFill>
                  <a:srgbClr val="888888"/>
                </a:solidFill>
              </a:defRPr>
            </a:lvl5pPr>
            <a:lvl6pPr marL="2743200" lvl="5" indent="-228600" algn="l">
              <a:lnSpc>
                <a:spcPct val="90000"/>
              </a:lnSpc>
              <a:spcBef>
                <a:spcPts val="500"/>
              </a:spcBef>
              <a:spcAft>
                <a:spcPts val="0"/>
              </a:spcAft>
              <a:buClr>
                <a:srgbClr val="888888"/>
              </a:buClr>
              <a:buSzPts val="1600"/>
              <a:buNone/>
              <a:defRPr sz="1600">
                <a:solidFill>
                  <a:srgbClr val="888888"/>
                </a:solidFill>
              </a:defRPr>
            </a:lvl6pPr>
            <a:lvl7pPr marL="3200400" lvl="6" indent="-228600" algn="l">
              <a:lnSpc>
                <a:spcPct val="90000"/>
              </a:lnSpc>
              <a:spcBef>
                <a:spcPts val="500"/>
              </a:spcBef>
              <a:spcAft>
                <a:spcPts val="0"/>
              </a:spcAft>
              <a:buClr>
                <a:srgbClr val="888888"/>
              </a:buClr>
              <a:buSzPts val="1600"/>
              <a:buNone/>
              <a:defRPr sz="1600">
                <a:solidFill>
                  <a:srgbClr val="888888"/>
                </a:solidFill>
              </a:defRPr>
            </a:lvl7pPr>
            <a:lvl8pPr marL="3657600" lvl="7" indent="-228600" algn="l">
              <a:lnSpc>
                <a:spcPct val="90000"/>
              </a:lnSpc>
              <a:spcBef>
                <a:spcPts val="500"/>
              </a:spcBef>
              <a:spcAft>
                <a:spcPts val="0"/>
              </a:spcAft>
              <a:buClr>
                <a:srgbClr val="888888"/>
              </a:buClr>
              <a:buSzPts val="1600"/>
              <a:buNone/>
              <a:defRPr sz="1600">
                <a:solidFill>
                  <a:srgbClr val="888888"/>
                </a:solidFill>
              </a:defRPr>
            </a:lvl8pPr>
            <a:lvl9pPr marL="4114800" lvl="8" indent="-228600" algn="l">
              <a:lnSpc>
                <a:spcPct val="90000"/>
              </a:lnSpc>
              <a:spcBef>
                <a:spcPts val="500"/>
              </a:spcBef>
              <a:spcAft>
                <a:spcPts val="0"/>
              </a:spcAft>
              <a:buClr>
                <a:srgbClr val="888888"/>
              </a:buClr>
              <a:buSzPts val="1600"/>
              <a:buNone/>
              <a:defRPr sz="1600">
                <a:solidFill>
                  <a:srgbClr val="888888"/>
                </a:solidFill>
              </a:defRPr>
            </a:lvl9pPr>
          </a:lstStyle>
          <a:p>
            <a:endParaRPr/>
          </a:p>
        </p:txBody>
      </p:sp>
      <p:sp>
        <p:nvSpPr>
          <p:cNvPr id="51" name="Google Shape;51;p5"/>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2" name="Google Shape;52;p5"/>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3" name="Google Shape;53;p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CA"/>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Picture with Caption">
  <p:cSld name="Picture with Caption">
    <p:bg>
      <p:bgPr>
        <a:solidFill>
          <a:srgbClr val="FFFFFF"/>
        </a:solidFill>
        <a:effectLst/>
      </p:bgPr>
    </p:bg>
    <p:spTree>
      <p:nvGrpSpPr>
        <p:cNvPr id="1" name="Shape 54"/>
        <p:cNvGrpSpPr/>
        <p:nvPr/>
      </p:nvGrpSpPr>
      <p:grpSpPr>
        <a:xfrm>
          <a:off x="0" y="0"/>
          <a:ext cx="0" cy="0"/>
          <a:chOff x="0" y="0"/>
          <a:chExt cx="0" cy="0"/>
        </a:xfrm>
      </p:grpSpPr>
      <p:sp>
        <p:nvSpPr>
          <p:cNvPr id="55" name="Google Shape;55;p10"/>
          <p:cNvSpPr/>
          <p:nvPr/>
        </p:nvSpPr>
        <p:spPr>
          <a:xfrm>
            <a:off x="648494" y="676593"/>
            <a:ext cx="10895012" cy="5504815"/>
          </a:xfrm>
          <a:prstGeom prst="roundRect">
            <a:avLst>
              <a:gd name="adj" fmla="val 16667"/>
            </a:avLst>
          </a:prstGeom>
          <a:solidFill>
            <a:srgbClr val="D0D3FB"/>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800"/>
              <a:buFont typeface="Arial"/>
              <a:buNone/>
            </a:pPr>
            <a:endParaRPr sz="800" b="0" i="0" u="none" strike="noStrike" cap="none">
              <a:solidFill>
                <a:schemeClr val="lt1"/>
              </a:solidFill>
              <a:latin typeface="Calibri"/>
              <a:ea typeface="Calibri"/>
              <a:cs typeface="Calibri"/>
              <a:sym typeface="Calibri"/>
            </a:endParaRPr>
          </a:p>
        </p:txBody>
      </p:sp>
      <p:sp>
        <p:nvSpPr>
          <p:cNvPr id="56" name="Google Shape;56;p10"/>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7" name="Google Shape;57;p10"/>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8" name="Google Shape;58;p10"/>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CA"/>
              <a:t>‹#›</a:t>
            </a:fld>
            <a:endParaRPr/>
          </a:p>
        </p:txBody>
      </p:sp>
      <p:sp>
        <p:nvSpPr>
          <p:cNvPr id="59" name="Google Shape;59;p10"/>
          <p:cNvSpPr>
            <a:spLocks noGrp="1"/>
          </p:cNvSpPr>
          <p:nvPr>
            <p:ph type="pic" idx="2"/>
          </p:nvPr>
        </p:nvSpPr>
        <p:spPr>
          <a:xfrm>
            <a:off x="1229361" y="2724785"/>
            <a:ext cx="3677919" cy="2883535"/>
          </a:xfrm>
          <a:prstGeom prst="rect">
            <a:avLst/>
          </a:prstGeom>
          <a:noFill/>
          <a:ln>
            <a:noFill/>
          </a:ln>
        </p:spPr>
      </p:sp>
      <p:pic>
        <p:nvPicPr>
          <p:cNvPr id="60" name="Google Shape;60;p10" descr="A group of gold coins&#10;&#10;Description automatically generated"/>
          <p:cNvPicPr preferRelativeResize="0"/>
          <p:nvPr/>
        </p:nvPicPr>
        <p:blipFill rotWithShape="1">
          <a:blip r:embed="rId2" cstate="screen">
            <a:alphaModFix/>
            <a:extLst>
              <a:ext uri="{28A0092B-C50C-407E-A947-70E740481C1C}">
                <a14:useLocalDpi xmlns:a14="http://schemas.microsoft.com/office/drawing/2010/main"/>
              </a:ext>
            </a:extLst>
          </a:blip>
          <a:srcRect/>
          <a:stretch/>
        </p:blipFill>
        <p:spPr>
          <a:xfrm rot="-640136">
            <a:off x="10322262" y="626811"/>
            <a:ext cx="1548211" cy="2100262"/>
          </a:xfrm>
          <a:prstGeom prst="rect">
            <a:avLst/>
          </a:prstGeom>
          <a:noFill/>
          <a:ln>
            <a:noFill/>
          </a:ln>
        </p:spPr>
      </p:pic>
      <p:sp>
        <p:nvSpPr>
          <p:cNvPr id="61" name="Google Shape;61;p10"/>
          <p:cNvSpPr txBox="1">
            <a:spLocks noGrp="1"/>
          </p:cNvSpPr>
          <p:nvPr>
            <p:ph type="body" idx="1"/>
          </p:nvPr>
        </p:nvSpPr>
        <p:spPr>
          <a:xfrm>
            <a:off x="5255339" y="992187"/>
            <a:ext cx="5804852" cy="4873625"/>
          </a:xfrm>
          <a:prstGeom prst="rect">
            <a:avLst/>
          </a:prstGeom>
          <a:noFill/>
          <a:ln>
            <a:noFill/>
          </a:ln>
        </p:spPr>
        <p:txBody>
          <a:bodyPr spcFirstLastPara="1" wrap="square" lIns="91425" tIns="45700" rIns="91425" bIns="45700" anchor="t" anchorCtr="0">
            <a:normAutofit/>
          </a:bodyPr>
          <a:lstStyle>
            <a:lvl1pPr marL="457200" lvl="0" indent="-457200" algn="l">
              <a:lnSpc>
                <a:spcPct val="100000"/>
              </a:lnSpc>
              <a:spcBef>
                <a:spcPts val="1000"/>
              </a:spcBef>
              <a:spcAft>
                <a:spcPts val="0"/>
              </a:spcAft>
              <a:buClr>
                <a:srgbClr val="464669"/>
              </a:buClr>
              <a:buSzPts val="3600"/>
              <a:buFont typeface="Work Sans Medium"/>
              <a:buChar char="•"/>
              <a:defRPr sz="2400"/>
            </a:lvl1pPr>
            <a:lvl2pPr marL="914400" lvl="1" indent="-495300" algn="l">
              <a:lnSpc>
                <a:spcPct val="100000"/>
              </a:lnSpc>
              <a:spcBef>
                <a:spcPts val="500"/>
              </a:spcBef>
              <a:spcAft>
                <a:spcPts val="0"/>
              </a:spcAft>
              <a:buClr>
                <a:srgbClr val="464669"/>
              </a:buClr>
              <a:buSzPts val="4200"/>
              <a:buFont typeface="Work Sans Medium"/>
              <a:buChar char="•"/>
              <a:defRPr sz="2800"/>
            </a:lvl2pPr>
            <a:lvl3pPr marL="1371600" lvl="2" indent="-457200" algn="l">
              <a:lnSpc>
                <a:spcPct val="100000"/>
              </a:lnSpc>
              <a:spcBef>
                <a:spcPts val="500"/>
              </a:spcBef>
              <a:spcAft>
                <a:spcPts val="0"/>
              </a:spcAft>
              <a:buClr>
                <a:srgbClr val="464669"/>
              </a:buClr>
              <a:buSzPts val="3600"/>
              <a:buFont typeface="Work Sans Medium"/>
              <a:buChar char="•"/>
              <a:defRPr sz="2400"/>
            </a:lvl3pPr>
            <a:lvl4pPr marL="1828800" lvl="3" indent="-419100" algn="l">
              <a:lnSpc>
                <a:spcPct val="100000"/>
              </a:lnSpc>
              <a:spcBef>
                <a:spcPts val="500"/>
              </a:spcBef>
              <a:spcAft>
                <a:spcPts val="0"/>
              </a:spcAft>
              <a:buClr>
                <a:srgbClr val="464669"/>
              </a:buClr>
              <a:buSzPts val="3000"/>
              <a:buFont typeface="Work Sans Medium"/>
              <a:buChar char="•"/>
              <a:defRPr sz="2000"/>
            </a:lvl4pPr>
            <a:lvl5pPr marL="2286000" lvl="4" indent="-419100" algn="l">
              <a:lnSpc>
                <a:spcPct val="100000"/>
              </a:lnSpc>
              <a:spcBef>
                <a:spcPts val="500"/>
              </a:spcBef>
              <a:spcAft>
                <a:spcPts val="0"/>
              </a:spcAft>
              <a:buClr>
                <a:srgbClr val="464669"/>
              </a:buClr>
              <a:buSzPts val="3000"/>
              <a:buFont typeface="Work Sans Medium"/>
              <a:buChar char="•"/>
              <a:defRPr sz="20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
        <p:nvSpPr>
          <p:cNvPr id="62" name="Google Shape;62;p10"/>
          <p:cNvSpPr txBox="1">
            <a:spLocks noGrp="1"/>
          </p:cNvSpPr>
          <p:nvPr>
            <p:ph type="title"/>
          </p:nvPr>
        </p:nvSpPr>
        <p:spPr>
          <a:xfrm>
            <a:off x="1224951" y="987425"/>
            <a:ext cx="3767418" cy="1440657"/>
          </a:xfrm>
          <a:prstGeom prst="rect">
            <a:avLst/>
          </a:prstGeom>
          <a:noFill/>
          <a:ln>
            <a:noFill/>
          </a:ln>
        </p:spPr>
        <p:txBody>
          <a:bodyPr spcFirstLastPara="1" wrap="square" lIns="91425" tIns="45700" rIns="91425" bIns="45700" anchor="b" anchorCtr="0">
            <a:noAutofit/>
          </a:bodyPr>
          <a:lstStyle>
            <a:lvl1pPr lvl="0" algn="l">
              <a:lnSpc>
                <a:spcPct val="90000"/>
              </a:lnSpc>
              <a:spcBef>
                <a:spcPts val="0"/>
              </a:spcBef>
              <a:spcAft>
                <a:spcPts val="0"/>
              </a:spcAft>
              <a:buClr>
                <a:srgbClr val="6468F4"/>
              </a:buClr>
              <a:buSzPts val="3600"/>
              <a:buFont typeface="Barlow Condensed"/>
              <a:buNone/>
              <a:defRPr sz="3600" b="1">
                <a:solidFill>
                  <a:srgbClr val="6468F4"/>
                </a:solidFill>
                <a:latin typeface="Barlow Condensed"/>
                <a:ea typeface="Barlow Condensed"/>
                <a:cs typeface="Barlow Condensed"/>
                <a:sym typeface="Barlow Condensed"/>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D0D3FB"/>
        </a:solidFill>
        <a:effectLst/>
      </p:bgPr>
    </p:bg>
    <p:spTree>
      <p:nvGrpSpPr>
        <p:cNvPr id="1" name="Shape 5"/>
        <p:cNvGrpSpPr/>
        <p:nvPr/>
      </p:nvGrpSpPr>
      <p:grpSpPr>
        <a:xfrm>
          <a:off x="0" y="0"/>
          <a:ext cx="0" cy="0"/>
          <a:chOff x="0" y="0"/>
          <a:chExt cx="0" cy="0"/>
        </a:xfrm>
      </p:grpSpPr>
      <p:sp>
        <p:nvSpPr>
          <p:cNvPr id="6" name="Google Shape;6;p2"/>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marR="0" lvl="0" algn="ctr" rtl="0">
              <a:lnSpc>
                <a:spcPct val="90000"/>
              </a:lnSpc>
              <a:spcBef>
                <a:spcPts val="0"/>
              </a:spcBef>
              <a:spcAft>
                <a:spcPts val="0"/>
              </a:spcAft>
              <a:buClr>
                <a:srgbClr val="6468F4"/>
              </a:buClr>
              <a:buSzPts val="6000"/>
              <a:buFont typeface="Barlow Condensed"/>
              <a:buNone/>
              <a:defRPr sz="6000" b="1" i="0" u="none" strike="noStrike" cap="none">
                <a:solidFill>
                  <a:srgbClr val="6468F4"/>
                </a:solidFill>
                <a:latin typeface="Barlow Condensed"/>
                <a:ea typeface="Barlow Condensed"/>
                <a:cs typeface="Barlow Condensed"/>
                <a:sym typeface="Barlow Condensed"/>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7" name="Google Shape;7;p2"/>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marR="0" lvl="0" indent="-495300" algn="l" rtl="0">
              <a:lnSpc>
                <a:spcPct val="100000"/>
              </a:lnSpc>
              <a:spcBef>
                <a:spcPts val="1000"/>
              </a:spcBef>
              <a:spcAft>
                <a:spcPts val="0"/>
              </a:spcAft>
              <a:buClr>
                <a:srgbClr val="464669"/>
              </a:buClr>
              <a:buSzPts val="4200"/>
              <a:buFont typeface="Work Sans Medium"/>
              <a:buChar char="•"/>
              <a:defRPr sz="2800" b="0" i="0" u="none" strike="noStrike" cap="none">
                <a:solidFill>
                  <a:srgbClr val="464669"/>
                </a:solidFill>
                <a:latin typeface="Work Sans Medium"/>
                <a:ea typeface="Work Sans Medium"/>
                <a:cs typeface="Work Sans Medium"/>
                <a:sym typeface="Work Sans Medium"/>
              </a:defRPr>
            </a:lvl1pPr>
            <a:lvl2pPr marL="914400" marR="0" lvl="1" indent="-457200" algn="l" rtl="0">
              <a:lnSpc>
                <a:spcPct val="100000"/>
              </a:lnSpc>
              <a:spcBef>
                <a:spcPts val="500"/>
              </a:spcBef>
              <a:spcAft>
                <a:spcPts val="0"/>
              </a:spcAft>
              <a:buClr>
                <a:srgbClr val="464669"/>
              </a:buClr>
              <a:buSzPts val="3600"/>
              <a:buFont typeface="Work Sans Medium"/>
              <a:buChar char="•"/>
              <a:defRPr sz="2400" b="0" i="0" u="none" strike="noStrike" cap="none">
                <a:solidFill>
                  <a:srgbClr val="464669"/>
                </a:solidFill>
                <a:latin typeface="Work Sans Medium"/>
                <a:ea typeface="Work Sans Medium"/>
                <a:cs typeface="Work Sans Medium"/>
                <a:sym typeface="Work Sans Medium"/>
              </a:defRPr>
            </a:lvl2pPr>
            <a:lvl3pPr marL="1371600" marR="0" lvl="2" indent="-419100" algn="l" rtl="0">
              <a:lnSpc>
                <a:spcPct val="100000"/>
              </a:lnSpc>
              <a:spcBef>
                <a:spcPts val="500"/>
              </a:spcBef>
              <a:spcAft>
                <a:spcPts val="0"/>
              </a:spcAft>
              <a:buClr>
                <a:srgbClr val="464669"/>
              </a:buClr>
              <a:buSzPts val="3000"/>
              <a:buFont typeface="Work Sans Medium"/>
              <a:buChar char="•"/>
              <a:defRPr sz="2000" b="0" i="0" u="none" strike="noStrike" cap="none">
                <a:solidFill>
                  <a:srgbClr val="464669"/>
                </a:solidFill>
                <a:latin typeface="Work Sans Medium"/>
                <a:ea typeface="Work Sans Medium"/>
                <a:cs typeface="Work Sans Medium"/>
                <a:sym typeface="Work Sans Medium"/>
              </a:defRPr>
            </a:lvl3pPr>
            <a:lvl4pPr marL="1828800" marR="0" lvl="3" indent="-400050" algn="l" rtl="0">
              <a:lnSpc>
                <a:spcPct val="100000"/>
              </a:lnSpc>
              <a:spcBef>
                <a:spcPts val="500"/>
              </a:spcBef>
              <a:spcAft>
                <a:spcPts val="0"/>
              </a:spcAft>
              <a:buClr>
                <a:srgbClr val="464669"/>
              </a:buClr>
              <a:buSzPts val="2700"/>
              <a:buFont typeface="Work Sans Medium"/>
              <a:buChar char="•"/>
              <a:defRPr sz="1800" b="0" i="0" u="none" strike="noStrike" cap="none">
                <a:solidFill>
                  <a:srgbClr val="464669"/>
                </a:solidFill>
                <a:latin typeface="Work Sans Medium"/>
                <a:ea typeface="Work Sans Medium"/>
                <a:cs typeface="Work Sans Medium"/>
                <a:sym typeface="Work Sans Medium"/>
              </a:defRPr>
            </a:lvl4pPr>
            <a:lvl5pPr marL="2286000" marR="0" lvl="4" indent="-400050" algn="l" rtl="0">
              <a:lnSpc>
                <a:spcPct val="100000"/>
              </a:lnSpc>
              <a:spcBef>
                <a:spcPts val="500"/>
              </a:spcBef>
              <a:spcAft>
                <a:spcPts val="0"/>
              </a:spcAft>
              <a:buClr>
                <a:srgbClr val="464669"/>
              </a:buClr>
              <a:buSzPts val="2700"/>
              <a:buFont typeface="Work Sans Medium"/>
              <a:buChar char="•"/>
              <a:defRPr sz="1800" b="0" i="0" u="none" strike="noStrike" cap="none">
                <a:solidFill>
                  <a:srgbClr val="464669"/>
                </a:solidFill>
                <a:latin typeface="Work Sans Medium"/>
                <a:ea typeface="Work Sans Medium"/>
                <a:cs typeface="Work Sans Medium"/>
                <a:sym typeface="Work Sans Medium"/>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8" name="Google Shape;8;p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9" name="Google Shape;9;p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marR="0" lvl="0" algn="ctr"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10" name="Google Shape;10;p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CA"/>
              <a:t>‹#›</a:t>
            </a:fld>
            <a:endParaRPr/>
          </a:p>
        </p:txBody>
      </p:sp>
      <p:pic>
        <p:nvPicPr>
          <p:cNvPr id="11" name="Google Shape;11;p2"/>
          <p:cNvPicPr preferRelativeResize="0"/>
          <p:nvPr/>
        </p:nvPicPr>
        <p:blipFill rotWithShape="1">
          <a:blip r:embed="rId8" cstate="screen">
            <a:alphaModFix/>
            <a:extLst>
              <a:ext uri="{28A0092B-C50C-407E-A947-70E740481C1C}">
                <a14:useLocalDpi xmlns:a14="http://schemas.microsoft.com/office/drawing/2010/main"/>
              </a:ext>
            </a:extLst>
          </a:blip>
          <a:srcRect/>
          <a:stretch/>
        </p:blipFill>
        <p:spPr>
          <a:xfrm>
            <a:off x="4996127" y="6356350"/>
            <a:ext cx="2199745" cy="322543"/>
          </a:xfrm>
          <a:prstGeom prst="rect">
            <a:avLst/>
          </a:prstGeom>
          <a:noFill/>
          <a:ln>
            <a:noFill/>
          </a:ln>
        </p:spPr>
      </p:pic>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4.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4.xml"/><Relationship Id="rId1" Type="http://schemas.openxmlformats.org/officeDocument/2006/relationships/slideLayout" Target="../slideLayouts/slideLayout3.xml"/><Relationship Id="rId4" Type="http://schemas.openxmlformats.org/officeDocument/2006/relationships/image" Target="../media/image13.png"/></Relationships>
</file>

<file path=ppt/slides/_rels/slide5.xml.rels><?xml version="1.0" encoding="UTF-8" standalone="yes"?>
<Relationships xmlns="http://schemas.openxmlformats.org/package/2006/relationships"><Relationship Id="rId3" Type="http://schemas.openxmlformats.org/officeDocument/2006/relationships/image" Target="../media/image13.png"/><Relationship Id="rId7" Type="http://schemas.openxmlformats.org/officeDocument/2006/relationships/image" Target="../media/image17.pn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image" Target="../media/image14.png"/></Relationships>
</file>

<file path=ppt/slides/_rels/slide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66"/>
        <p:cNvGrpSpPr/>
        <p:nvPr/>
      </p:nvGrpSpPr>
      <p:grpSpPr>
        <a:xfrm>
          <a:off x="0" y="0"/>
          <a:ext cx="0" cy="0"/>
          <a:chOff x="0" y="0"/>
          <a:chExt cx="0" cy="0"/>
        </a:xfrm>
      </p:grpSpPr>
      <p:sp>
        <p:nvSpPr>
          <p:cNvPr id="67" name="Google Shape;67;p1"/>
          <p:cNvSpPr txBox="1">
            <a:spLocks noGrp="1"/>
          </p:cNvSpPr>
          <p:nvPr>
            <p:ph type="ctrTitle"/>
          </p:nvPr>
        </p:nvSpPr>
        <p:spPr>
          <a:xfrm>
            <a:off x="1524000" y="1122363"/>
            <a:ext cx="6000750" cy="2387600"/>
          </a:xfrm>
          <a:prstGeom prst="rect">
            <a:avLst/>
          </a:prstGeom>
          <a:noFill/>
          <a:ln>
            <a:noFill/>
          </a:ln>
        </p:spPr>
        <p:txBody>
          <a:bodyPr spcFirstLastPara="1" wrap="square" lIns="91425" tIns="45700" rIns="91425" bIns="45700" anchor="b" anchorCtr="0">
            <a:normAutofit/>
          </a:bodyPr>
          <a:lstStyle/>
          <a:p>
            <a:pPr marL="0" lvl="0" indent="0" algn="l" rtl="0">
              <a:lnSpc>
                <a:spcPct val="90000"/>
              </a:lnSpc>
              <a:spcBef>
                <a:spcPts val="0"/>
              </a:spcBef>
              <a:spcAft>
                <a:spcPts val="0"/>
              </a:spcAft>
              <a:buSzPts val="6000"/>
              <a:buNone/>
            </a:pPr>
            <a:r>
              <a:rPr lang="en-CA"/>
              <a:t>Preparing Your First Tax Return</a:t>
            </a:r>
            <a:endParaRPr/>
          </a:p>
        </p:txBody>
      </p:sp>
      <p:sp>
        <p:nvSpPr>
          <p:cNvPr id="68" name="Google Shape;68;p1"/>
          <p:cNvSpPr txBox="1">
            <a:spLocks noGrp="1"/>
          </p:cNvSpPr>
          <p:nvPr>
            <p:ph type="subTitle" idx="1"/>
          </p:nvPr>
        </p:nvSpPr>
        <p:spPr>
          <a:xfrm>
            <a:off x="1524000" y="3668713"/>
            <a:ext cx="6457950" cy="1398587"/>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SzPts val="3600"/>
              <a:buNone/>
            </a:pPr>
            <a:r>
              <a:rPr lang="en-CA"/>
              <a:t>A Beginner's Guide to Filing Statuses, Deductions, and Tax Preparation Options.</a:t>
            </a:r>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72"/>
        <p:cNvGrpSpPr/>
        <p:nvPr/>
      </p:nvGrpSpPr>
      <p:grpSpPr>
        <a:xfrm>
          <a:off x="0" y="0"/>
          <a:ext cx="0" cy="0"/>
          <a:chOff x="0" y="0"/>
          <a:chExt cx="0" cy="0"/>
        </a:xfrm>
      </p:grpSpPr>
      <p:sp>
        <p:nvSpPr>
          <p:cNvPr id="73" name="Google Shape;73;p11"/>
          <p:cNvSpPr txBox="1">
            <a:spLocks noGrp="1"/>
          </p:cNvSpPr>
          <p:nvPr>
            <p:ph type="title"/>
          </p:nvPr>
        </p:nvSpPr>
        <p:spPr>
          <a:xfrm>
            <a:off x="838200" y="365126"/>
            <a:ext cx="10515600" cy="1030042"/>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6468F4"/>
              </a:buClr>
              <a:buSzPts val="6000"/>
              <a:buFont typeface="Barlow Condensed"/>
              <a:buNone/>
            </a:pPr>
            <a:r>
              <a:rPr lang="en-CA"/>
              <a:t>The 5 Filing Statuses</a:t>
            </a:r>
            <a:endParaRPr/>
          </a:p>
        </p:txBody>
      </p:sp>
      <p:pic>
        <p:nvPicPr>
          <p:cNvPr id="74" name="Google Shape;74;p11" descr="A diagram of a tax filing&#10;&#10;AI-generated content may be incorrect."/>
          <p:cNvPicPr preferRelativeResize="0"/>
          <p:nvPr/>
        </p:nvPicPr>
        <p:blipFill rotWithShape="1">
          <a:blip r:embed="rId3" cstate="screen">
            <a:alphaModFix/>
            <a:extLst>
              <a:ext uri="{28A0092B-C50C-407E-A947-70E740481C1C}">
                <a14:useLocalDpi xmlns:a14="http://schemas.microsoft.com/office/drawing/2010/main"/>
              </a:ext>
            </a:extLst>
          </a:blip>
          <a:srcRect/>
          <a:stretch/>
        </p:blipFill>
        <p:spPr>
          <a:xfrm>
            <a:off x="2387871" y="1477587"/>
            <a:ext cx="7604542" cy="4532000"/>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78"/>
        <p:cNvGrpSpPr/>
        <p:nvPr/>
      </p:nvGrpSpPr>
      <p:grpSpPr>
        <a:xfrm>
          <a:off x="0" y="0"/>
          <a:ext cx="0" cy="0"/>
          <a:chOff x="0" y="0"/>
          <a:chExt cx="0" cy="0"/>
        </a:xfrm>
      </p:grpSpPr>
      <p:sp>
        <p:nvSpPr>
          <p:cNvPr id="79" name="Google Shape;79;p12"/>
          <p:cNvSpPr txBox="1">
            <a:spLocks noGrp="1"/>
          </p:cNvSpPr>
          <p:nvPr>
            <p:ph type="title"/>
          </p:nvPr>
        </p:nvSpPr>
        <p:spPr>
          <a:xfrm>
            <a:off x="838200" y="365126"/>
            <a:ext cx="10515600" cy="869786"/>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6468F4"/>
              </a:buClr>
              <a:buSzPts val="6000"/>
              <a:buFont typeface="Barlow Condensed"/>
              <a:buNone/>
            </a:pPr>
            <a:r>
              <a:rPr lang="en-CA" sz="5000"/>
              <a:t>Your Goal: Lowering Your Taxable Income</a:t>
            </a:r>
            <a:endParaRPr sz="5000"/>
          </a:p>
        </p:txBody>
      </p:sp>
      <p:sp>
        <p:nvSpPr>
          <p:cNvPr id="80" name="Google Shape;80;p12"/>
          <p:cNvSpPr txBox="1">
            <a:spLocks noGrp="1"/>
          </p:cNvSpPr>
          <p:nvPr>
            <p:ph type="body" idx="1"/>
          </p:nvPr>
        </p:nvSpPr>
        <p:spPr>
          <a:xfrm>
            <a:off x="838200" y="1234912"/>
            <a:ext cx="10515600" cy="1609888"/>
          </a:xfrm>
          <a:prstGeom prst="rect">
            <a:avLst/>
          </a:prstGeom>
          <a:noFill/>
          <a:ln>
            <a:noFill/>
          </a:ln>
        </p:spPr>
        <p:txBody>
          <a:bodyPr spcFirstLastPara="1" wrap="square" lIns="91425" tIns="45700" rIns="91425" bIns="45700" anchor="t" anchorCtr="0">
            <a:normAutofit/>
          </a:bodyPr>
          <a:lstStyle/>
          <a:p>
            <a:pPr marL="0" lvl="0" indent="0" algn="l" rtl="0">
              <a:lnSpc>
                <a:spcPct val="100000"/>
              </a:lnSpc>
              <a:spcBef>
                <a:spcPts val="1000"/>
              </a:spcBef>
              <a:spcAft>
                <a:spcPts val="0"/>
              </a:spcAft>
              <a:buSzPts val="4200"/>
              <a:buNone/>
            </a:pPr>
            <a:r>
              <a:rPr lang="en-CA" sz="2400"/>
              <a:t>Before the government calculates your tax, your goal is to </a:t>
            </a:r>
            <a:r>
              <a:rPr lang="en-CA" sz="2400">
                <a:solidFill>
                  <a:srgbClr val="6468F4"/>
                </a:solidFill>
              </a:rPr>
              <a:t>legally reduce </a:t>
            </a:r>
            <a:r>
              <a:rPr lang="en-CA" sz="2400"/>
              <a:t>the amount of your income that gets taxed. </a:t>
            </a:r>
            <a:endParaRPr/>
          </a:p>
          <a:p>
            <a:pPr marL="0" lvl="0" indent="0" algn="l" rtl="0">
              <a:lnSpc>
                <a:spcPct val="100000"/>
              </a:lnSpc>
              <a:spcBef>
                <a:spcPts val="1000"/>
              </a:spcBef>
              <a:spcAft>
                <a:spcPts val="0"/>
              </a:spcAft>
              <a:buSzPts val="4200"/>
              <a:buNone/>
            </a:pPr>
            <a:r>
              <a:rPr lang="en-CA" sz="2400"/>
              <a:t>There are two ways to do this:</a:t>
            </a:r>
            <a:endParaRPr/>
          </a:p>
        </p:txBody>
      </p:sp>
      <p:pic>
        <p:nvPicPr>
          <p:cNvPr id="81" name="Google Shape;81;p12" descr="A white line on a yellow circle with a coin on top of it&#10;&#10;AI-generated content may be incorrect."/>
          <p:cNvPicPr preferRelativeResize="0"/>
          <p:nvPr/>
        </p:nvPicPr>
        <p:blipFill rotWithShape="1">
          <a:blip r:embed="rId3">
            <a:alphaModFix/>
          </a:blip>
          <a:srcRect/>
          <a:stretch/>
        </p:blipFill>
        <p:spPr>
          <a:xfrm>
            <a:off x="2903455" y="2670378"/>
            <a:ext cx="2581765" cy="3163927"/>
          </a:xfrm>
          <a:prstGeom prst="rect">
            <a:avLst/>
          </a:prstGeom>
          <a:noFill/>
          <a:ln>
            <a:noFill/>
          </a:ln>
        </p:spPr>
      </p:pic>
      <p:pic>
        <p:nvPicPr>
          <p:cNvPr id="82" name="Google Shape;82;p12" descr="A blue circle with white lines and a pair of scissors and money bags&#10;&#10;AI-generated content may be incorrect."/>
          <p:cNvPicPr preferRelativeResize="0"/>
          <p:nvPr/>
        </p:nvPicPr>
        <p:blipFill rotWithShape="1">
          <a:blip r:embed="rId4">
            <a:alphaModFix/>
          </a:blip>
          <a:srcRect/>
          <a:stretch/>
        </p:blipFill>
        <p:spPr>
          <a:xfrm>
            <a:off x="6706782" y="2670378"/>
            <a:ext cx="2206797" cy="3186875"/>
          </a:xfrm>
          <a:prstGeom prst="rect">
            <a:avLst/>
          </a:prstGeom>
          <a:noFill/>
          <a:ln>
            <a:noFill/>
          </a:ln>
        </p:spPr>
      </p:pic>
      <p:sp>
        <p:nvSpPr>
          <p:cNvPr id="83" name="Google Shape;83;p12"/>
          <p:cNvSpPr txBox="1"/>
          <p:nvPr/>
        </p:nvSpPr>
        <p:spPr>
          <a:xfrm>
            <a:off x="838200" y="6256471"/>
            <a:ext cx="10515600" cy="518567"/>
          </a:xfrm>
          <a:prstGeom prst="rect">
            <a:avLst/>
          </a:prstGeom>
          <a:noFill/>
          <a:ln>
            <a:noFill/>
          </a:ln>
        </p:spPr>
        <p:txBody>
          <a:bodyPr spcFirstLastPara="1" wrap="square" lIns="91425" tIns="45700" rIns="91425" bIns="45700" anchor="t" anchorCtr="0">
            <a:normAutofit fontScale="92500" lnSpcReduction="20000"/>
          </a:bodyPr>
          <a:lstStyle/>
          <a:p>
            <a:pPr marL="0" marR="0" lvl="0" indent="0" algn="ctr" rtl="0">
              <a:lnSpc>
                <a:spcPct val="100000"/>
              </a:lnSpc>
              <a:spcBef>
                <a:spcPts val="1000"/>
              </a:spcBef>
              <a:spcAft>
                <a:spcPts val="0"/>
              </a:spcAft>
              <a:buClr>
                <a:srgbClr val="464669"/>
              </a:buClr>
              <a:buSzPct val="189189"/>
              <a:buFont typeface="Work Sans Medium"/>
              <a:buNone/>
            </a:pPr>
            <a:r>
              <a:rPr lang="en-CA" sz="2400" b="1" i="0" u="none" strike="noStrike" cap="none">
                <a:solidFill>
                  <a:srgbClr val="F9D680"/>
                </a:solidFill>
                <a:latin typeface="Work Sans Medium"/>
                <a:ea typeface="Work Sans Medium"/>
                <a:cs typeface="Work Sans Medium"/>
                <a:sym typeface="Work Sans Medium"/>
              </a:rPr>
              <a:t>Gross Income - (Contributions + Deductions) = Your Taxable Income</a:t>
            </a:r>
            <a:endParaRPr sz="2400" b="0" i="0" u="none" strike="noStrike" cap="none">
              <a:solidFill>
                <a:srgbClr val="F9D680"/>
              </a:solidFill>
              <a:latin typeface="Work Sans Medium"/>
              <a:ea typeface="Work Sans Medium"/>
              <a:cs typeface="Work Sans Medium"/>
              <a:sym typeface="Work Sans Medium"/>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87"/>
        <p:cNvGrpSpPr/>
        <p:nvPr/>
      </p:nvGrpSpPr>
      <p:grpSpPr>
        <a:xfrm>
          <a:off x="0" y="0"/>
          <a:ext cx="0" cy="0"/>
          <a:chOff x="0" y="0"/>
          <a:chExt cx="0" cy="0"/>
        </a:xfrm>
      </p:grpSpPr>
      <p:sp>
        <p:nvSpPr>
          <p:cNvPr id="88" name="Google Shape;88;p13"/>
          <p:cNvSpPr txBox="1">
            <a:spLocks noGrp="1"/>
          </p:cNvSpPr>
          <p:nvPr>
            <p:ph type="title"/>
          </p:nvPr>
        </p:nvSpPr>
        <p:spPr>
          <a:xfrm>
            <a:off x="1502078" y="345966"/>
            <a:ext cx="5725161" cy="994319"/>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6468F4"/>
              </a:buClr>
              <a:buSzPts val="5400"/>
              <a:buFont typeface="Barlow Condensed"/>
              <a:buNone/>
            </a:pPr>
            <a:r>
              <a:rPr lang="en-CA"/>
              <a:t>Pre-Tax vs. After-Tax</a:t>
            </a:r>
            <a:endParaRPr/>
          </a:p>
        </p:txBody>
      </p:sp>
      <p:sp>
        <p:nvSpPr>
          <p:cNvPr id="89" name="Google Shape;89;p13"/>
          <p:cNvSpPr txBox="1">
            <a:spLocks noGrp="1"/>
          </p:cNvSpPr>
          <p:nvPr>
            <p:ph type="body" idx="1"/>
          </p:nvPr>
        </p:nvSpPr>
        <p:spPr>
          <a:xfrm>
            <a:off x="838199" y="1340285"/>
            <a:ext cx="10284913" cy="676405"/>
          </a:xfrm>
          <a:prstGeom prst="rect">
            <a:avLst/>
          </a:prstGeom>
          <a:noFill/>
          <a:ln>
            <a:noFill/>
          </a:ln>
        </p:spPr>
        <p:txBody>
          <a:bodyPr spcFirstLastPara="1" wrap="square" lIns="91425" tIns="45700" rIns="91425" bIns="45700" anchor="t" anchorCtr="0">
            <a:normAutofit/>
          </a:bodyPr>
          <a:lstStyle/>
          <a:p>
            <a:pPr marL="457200" lvl="0" indent="-228600" algn="l" rtl="0">
              <a:lnSpc>
                <a:spcPct val="100000"/>
              </a:lnSpc>
              <a:spcBef>
                <a:spcPts val="1000"/>
              </a:spcBef>
              <a:spcAft>
                <a:spcPts val="0"/>
              </a:spcAft>
              <a:buClr>
                <a:srgbClr val="464669"/>
              </a:buClr>
              <a:buSzPts val="3600"/>
              <a:buFont typeface="Work Sans Medium"/>
              <a:buNone/>
            </a:pPr>
            <a:r>
              <a:rPr lang="en-CA"/>
              <a:t>You’re not avoiding taxes, you’re deciding </a:t>
            </a:r>
            <a:r>
              <a:rPr lang="en-CA">
                <a:solidFill>
                  <a:srgbClr val="6468F4"/>
                </a:solidFill>
              </a:rPr>
              <a:t>when</a:t>
            </a:r>
            <a:r>
              <a:rPr lang="en-CA"/>
              <a:t> you pay them.</a:t>
            </a:r>
            <a:endParaRPr/>
          </a:p>
        </p:txBody>
      </p:sp>
      <p:pic>
        <p:nvPicPr>
          <p:cNvPr id="90" name="Google Shape;90;p13" descr="A table with text on it&#10;&#10;AI-generated content may be incorrect."/>
          <p:cNvPicPr preferRelativeResize="0"/>
          <p:nvPr/>
        </p:nvPicPr>
        <p:blipFill rotWithShape="1">
          <a:blip r:embed="rId3">
            <a:alphaModFix/>
          </a:blip>
          <a:srcRect/>
          <a:stretch/>
        </p:blipFill>
        <p:spPr>
          <a:xfrm>
            <a:off x="1938849" y="2334604"/>
            <a:ext cx="8056921" cy="3805522"/>
          </a:xfrm>
          <a:prstGeom prst="rect">
            <a:avLst/>
          </a:prstGeom>
          <a:noFill/>
          <a:ln>
            <a:noFill/>
          </a:ln>
          <a:effectLst>
            <a:outerShdw blurRad="292100" dist="139700" dir="2700000" algn="tl" rotWithShape="0">
              <a:srgbClr val="333333">
                <a:alpha val="64705"/>
              </a:srgbClr>
            </a:outerShdw>
          </a:effectLst>
        </p:spPr>
      </p:pic>
      <p:pic>
        <p:nvPicPr>
          <p:cNvPr id="91" name="Google Shape;91;p13" descr="A white line drawing of a piggy bank with a coin on top&#10;&#10;AI-generated content may be incorrect."/>
          <p:cNvPicPr preferRelativeResize="0"/>
          <p:nvPr/>
        </p:nvPicPr>
        <p:blipFill rotWithShape="1">
          <a:blip r:embed="rId4" cstate="screen">
            <a:alphaModFix/>
            <a:extLst>
              <a:ext uri="{28A0092B-C50C-407E-A947-70E740481C1C}">
                <a14:useLocalDpi xmlns:a14="http://schemas.microsoft.com/office/drawing/2010/main"/>
              </a:ext>
            </a:extLst>
          </a:blip>
          <a:srcRect/>
          <a:stretch/>
        </p:blipFill>
        <p:spPr>
          <a:xfrm>
            <a:off x="440418" y="352822"/>
            <a:ext cx="935435" cy="935435"/>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95"/>
        <p:cNvGrpSpPr/>
        <p:nvPr/>
      </p:nvGrpSpPr>
      <p:grpSpPr>
        <a:xfrm>
          <a:off x="0" y="0"/>
          <a:ext cx="0" cy="0"/>
          <a:chOff x="0" y="0"/>
          <a:chExt cx="0" cy="0"/>
        </a:xfrm>
      </p:grpSpPr>
      <p:sp>
        <p:nvSpPr>
          <p:cNvPr id="96" name="Google Shape;96;p14"/>
          <p:cNvSpPr txBox="1">
            <a:spLocks noGrp="1"/>
          </p:cNvSpPr>
          <p:nvPr>
            <p:ph type="title"/>
          </p:nvPr>
        </p:nvSpPr>
        <p:spPr>
          <a:xfrm>
            <a:off x="1477027" y="392492"/>
            <a:ext cx="9733768" cy="935436"/>
          </a:xfrm>
          <a:prstGeom prst="rect">
            <a:avLst/>
          </a:prstGeom>
          <a:noFill/>
          <a:ln>
            <a:noFill/>
          </a:ln>
        </p:spPr>
        <p:txBody>
          <a:bodyPr spcFirstLastPara="1" wrap="square" lIns="91425" tIns="45700" rIns="91425" bIns="45700" anchor="ctr" anchorCtr="0">
            <a:normAutofit fontScale="90000"/>
          </a:bodyPr>
          <a:lstStyle/>
          <a:p>
            <a:pPr marL="0" lvl="0" indent="0" algn="l" rtl="0">
              <a:lnSpc>
                <a:spcPct val="90000"/>
              </a:lnSpc>
              <a:spcBef>
                <a:spcPts val="0"/>
              </a:spcBef>
              <a:spcAft>
                <a:spcPts val="0"/>
              </a:spcAft>
              <a:buClr>
                <a:srgbClr val="6468F4"/>
              </a:buClr>
              <a:buSzPct val="111111"/>
              <a:buFont typeface="Barlow Condensed"/>
              <a:buNone/>
            </a:pPr>
            <a:r>
              <a:rPr lang="en-CA"/>
              <a:t>The Benefits of Pre-Tax Contributions</a:t>
            </a:r>
            <a:endParaRPr/>
          </a:p>
        </p:txBody>
      </p:sp>
      <p:sp>
        <p:nvSpPr>
          <p:cNvPr id="97" name="Google Shape;97;p14"/>
          <p:cNvSpPr txBox="1">
            <a:spLocks noGrp="1"/>
          </p:cNvSpPr>
          <p:nvPr>
            <p:ph type="body" idx="1"/>
          </p:nvPr>
        </p:nvSpPr>
        <p:spPr>
          <a:xfrm>
            <a:off x="7179132" y="2082517"/>
            <a:ext cx="4173177" cy="1603375"/>
          </a:xfrm>
          <a:prstGeom prst="rect">
            <a:avLst/>
          </a:prstGeom>
          <a:noFill/>
          <a:ln>
            <a:noFill/>
          </a:ln>
        </p:spPr>
        <p:txBody>
          <a:bodyPr spcFirstLastPara="1" wrap="square" lIns="91425" tIns="45700" rIns="91425" bIns="45700" anchor="t" anchorCtr="0">
            <a:normAutofit/>
          </a:bodyPr>
          <a:lstStyle/>
          <a:p>
            <a:pPr marL="0" lvl="0" indent="0" algn="l" rtl="0">
              <a:lnSpc>
                <a:spcPct val="100000"/>
              </a:lnSpc>
              <a:spcBef>
                <a:spcPts val="1000"/>
              </a:spcBef>
              <a:spcAft>
                <a:spcPts val="0"/>
              </a:spcAft>
              <a:buSzPts val="4200"/>
              <a:buNone/>
            </a:pPr>
            <a:r>
              <a:rPr lang="en-CA" sz="2000"/>
              <a:t>Because your taxable income is lower, your tax bill for the current year is smaller. </a:t>
            </a:r>
            <a:endParaRPr sz="2000"/>
          </a:p>
        </p:txBody>
      </p:sp>
      <p:pic>
        <p:nvPicPr>
          <p:cNvPr id="98" name="Google Shape;98;p14" descr="A white line drawing of a piggy bank with a coin on top&#10;&#10;AI-generated content may be incorrect."/>
          <p:cNvPicPr preferRelativeResize="0"/>
          <p:nvPr/>
        </p:nvPicPr>
        <p:blipFill rotWithShape="1">
          <a:blip r:embed="rId3" cstate="screen">
            <a:alphaModFix/>
            <a:extLst>
              <a:ext uri="{28A0092B-C50C-407E-A947-70E740481C1C}">
                <a14:useLocalDpi xmlns:a14="http://schemas.microsoft.com/office/drawing/2010/main"/>
              </a:ext>
            </a:extLst>
          </a:blip>
          <a:srcRect/>
          <a:stretch/>
        </p:blipFill>
        <p:spPr>
          <a:xfrm>
            <a:off x="440418" y="352822"/>
            <a:ext cx="935435" cy="935435"/>
          </a:xfrm>
          <a:prstGeom prst="rect">
            <a:avLst/>
          </a:prstGeom>
          <a:noFill/>
          <a:ln>
            <a:noFill/>
          </a:ln>
        </p:spPr>
      </p:pic>
      <p:sp>
        <p:nvSpPr>
          <p:cNvPr id="99" name="Google Shape;99;p14"/>
          <p:cNvSpPr txBox="1"/>
          <p:nvPr/>
        </p:nvSpPr>
        <p:spPr>
          <a:xfrm>
            <a:off x="1285705" y="2082518"/>
            <a:ext cx="4173177" cy="1603375"/>
          </a:xfrm>
          <a:prstGeom prst="rect">
            <a:avLst/>
          </a:prstGeom>
          <a:noFill/>
          <a:ln>
            <a:noFill/>
          </a:ln>
        </p:spPr>
        <p:txBody>
          <a:bodyPr spcFirstLastPara="1" wrap="square" lIns="91425" tIns="45700" rIns="91425" bIns="45700" anchor="t" anchorCtr="0">
            <a:normAutofit/>
          </a:bodyPr>
          <a:lstStyle/>
          <a:p>
            <a:pPr marL="0" marR="0" lvl="0" indent="0" algn="l" rtl="0">
              <a:lnSpc>
                <a:spcPct val="100000"/>
              </a:lnSpc>
              <a:spcBef>
                <a:spcPts val="1000"/>
              </a:spcBef>
              <a:spcAft>
                <a:spcPts val="0"/>
              </a:spcAft>
              <a:buClr>
                <a:srgbClr val="464669"/>
              </a:buClr>
              <a:buSzPts val="4200"/>
              <a:buFont typeface="Work Sans Medium"/>
              <a:buNone/>
            </a:pPr>
            <a:r>
              <a:rPr lang="en-CA" sz="2000" b="0" i="0" u="none" strike="noStrike" cap="none">
                <a:solidFill>
                  <a:srgbClr val="464669"/>
                </a:solidFill>
                <a:latin typeface="Work Sans Medium"/>
                <a:ea typeface="Work Sans Medium"/>
                <a:cs typeface="Work Sans Medium"/>
                <a:sym typeface="Work Sans Medium"/>
              </a:rPr>
              <a:t>Every dollar you contribute pre-tax is subtracted from your income before the IRS calculates your tax bill.</a:t>
            </a:r>
            <a:endParaRPr sz="2000" b="0" i="0" u="none" strike="noStrike" cap="none">
              <a:solidFill>
                <a:srgbClr val="464669"/>
              </a:solidFill>
              <a:latin typeface="Work Sans Medium"/>
              <a:ea typeface="Work Sans Medium"/>
              <a:cs typeface="Work Sans Medium"/>
              <a:sym typeface="Work Sans Medium"/>
            </a:endParaRPr>
          </a:p>
        </p:txBody>
      </p:sp>
      <p:sp>
        <p:nvSpPr>
          <p:cNvPr id="100" name="Google Shape;100;p14"/>
          <p:cNvSpPr txBox="1"/>
          <p:nvPr/>
        </p:nvSpPr>
        <p:spPr>
          <a:xfrm>
            <a:off x="7188455" y="4310968"/>
            <a:ext cx="4563127" cy="1603375"/>
          </a:xfrm>
          <a:prstGeom prst="rect">
            <a:avLst/>
          </a:prstGeom>
          <a:noFill/>
          <a:ln>
            <a:noFill/>
          </a:ln>
        </p:spPr>
        <p:txBody>
          <a:bodyPr spcFirstLastPara="1" wrap="square" lIns="91425" tIns="45700" rIns="91425" bIns="45700" anchor="t" anchorCtr="0">
            <a:normAutofit lnSpcReduction="10000"/>
          </a:bodyPr>
          <a:lstStyle/>
          <a:p>
            <a:pPr marL="0" marR="0" lvl="0" indent="0" algn="l" rtl="0">
              <a:lnSpc>
                <a:spcPct val="100000"/>
              </a:lnSpc>
              <a:spcBef>
                <a:spcPts val="1000"/>
              </a:spcBef>
              <a:spcAft>
                <a:spcPts val="0"/>
              </a:spcAft>
              <a:buClr>
                <a:srgbClr val="464669"/>
              </a:buClr>
              <a:buSzPts val="4200"/>
              <a:buFont typeface="Work Sans Medium"/>
              <a:buNone/>
            </a:pPr>
            <a:r>
              <a:rPr lang="en-CA" sz="2000" b="0" i="0" u="none" strike="noStrike" cap="none">
                <a:solidFill>
                  <a:srgbClr val="464669"/>
                </a:solidFill>
                <a:latin typeface="Work Sans Medium"/>
                <a:ea typeface="Work Sans Medium"/>
                <a:cs typeface="Work Sans Medium"/>
                <a:sym typeface="Work Sans Medium"/>
              </a:rPr>
              <a:t>Your investments grow without being taxed on the gains each year, allowing your money to compound more effectively over the long term.</a:t>
            </a:r>
            <a:endParaRPr sz="2000" b="0" i="0" u="none" strike="noStrike" cap="none">
              <a:solidFill>
                <a:srgbClr val="464669"/>
              </a:solidFill>
              <a:latin typeface="Work Sans Medium"/>
              <a:ea typeface="Work Sans Medium"/>
              <a:cs typeface="Work Sans Medium"/>
              <a:sym typeface="Work Sans Medium"/>
            </a:endParaRPr>
          </a:p>
        </p:txBody>
      </p:sp>
      <p:pic>
        <p:nvPicPr>
          <p:cNvPr id="101" name="Google Shape;101;p14" descr="A close-up of a black background&#10;&#10;AI-generated content may be incorrect."/>
          <p:cNvPicPr preferRelativeResize="0"/>
          <p:nvPr/>
        </p:nvPicPr>
        <p:blipFill rotWithShape="1">
          <a:blip r:embed="rId4">
            <a:alphaModFix/>
          </a:blip>
          <a:srcRect/>
          <a:stretch/>
        </p:blipFill>
        <p:spPr>
          <a:xfrm>
            <a:off x="6222381" y="1327928"/>
            <a:ext cx="4173177" cy="770722"/>
          </a:xfrm>
          <a:prstGeom prst="rect">
            <a:avLst/>
          </a:prstGeom>
          <a:noFill/>
          <a:ln>
            <a:noFill/>
          </a:ln>
        </p:spPr>
      </p:pic>
      <p:pic>
        <p:nvPicPr>
          <p:cNvPr id="102" name="Google Shape;102;p14" descr="A close up of a black background&#10;&#10;AI-generated content may be incorrect."/>
          <p:cNvPicPr preferRelativeResize="0"/>
          <p:nvPr/>
        </p:nvPicPr>
        <p:blipFill rotWithShape="1">
          <a:blip r:embed="rId5">
            <a:alphaModFix/>
          </a:blip>
          <a:srcRect/>
          <a:stretch/>
        </p:blipFill>
        <p:spPr>
          <a:xfrm>
            <a:off x="485906" y="1489928"/>
            <a:ext cx="4173177" cy="770722"/>
          </a:xfrm>
          <a:prstGeom prst="rect">
            <a:avLst/>
          </a:prstGeom>
          <a:noFill/>
          <a:ln>
            <a:noFill/>
          </a:ln>
        </p:spPr>
      </p:pic>
      <p:sp>
        <p:nvSpPr>
          <p:cNvPr id="103" name="Google Shape;103;p14"/>
          <p:cNvSpPr txBox="1"/>
          <p:nvPr/>
        </p:nvSpPr>
        <p:spPr>
          <a:xfrm>
            <a:off x="1281748" y="4310969"/>
            <a:ext cx="4295865" cy="1603375"/>
          </a:xfrm>
          <a:prstGeom prst="rect">
            <a:avLst/>
          </a:prstGeom>
          <a:noFill/>
          <a:ln>
            <a:noFill/>
          </a:ln>
        </p:spPr>
        <p:txBody>
          <a:bodyPr spcFirstLastPara="1" wrap="square" lIns="91425" tIns="45700" rIns="91425" bIns="45700" anchor="t" anchorCtr="0">
            <a:normAutofit/>
          </a:bodyPr>
          <a:lstStyle/>
          <a:p>
            <a:pPr marL="0" marR="0" lvl="0" indent="0" algn="l" rtl="0">
              <a:lnSpc>
                <a:spcPct val="100000"/>
              </a:lnSpc>
              <a:spcBef>
                <a:spcPts val="1000"/>
              </a:spcBef>
              <a:spcAft>
                <a:spcPts val="0"/>
              </a:spcAft>
              <a:buClr>
                <a:srgbClr val="464669"/>
              </a:buClr>
              <a:buSzPts val="4200"/>
              <a:buFont typeface="Work Sans Medium"/>
              <a:buNone/>
            </a:pPr>
            <a:r>
              <a:rPr lang="en-CA" sz="2000" b="0" i="0" u="none" strike="noStrike" cap="none">
                <a:solidFill>
                  <a:srgbClr val="464669"/>
                </a:solidFill>
                <a:latin typeface="Work Sans Medium"/>
                <a:ea typeface="Work Sans Medium"/>
                <a:cs typeface="Work Sans Medium"/>
                <a:sym typeface="Work Sans Medium"/>
              </a:rPr>
              <a:t>Your take-home pay drops by less than the amount you saved. </a:t>
            </a:r>
            <a:r>
              <a:rPr lang="en-CA" sz="1600" b="0" i="1" u="none" strike="noStrike" cap="none">
                <a:solidFill>
                  <a:srgbClr val="464669"/>
                </a:solidFill>
                <a:latin typeface="Work Sans Medium"/>
                <a:ea typeface="Work Sans Medium"/>
                <a:cs typeface="Work Sans Medium"/>
                <a:sym typeface="Work Sans Medium"/>
              </a:rPr>
              <a:t>For example, saving $100 might only reduce your paycheck by about $80.</a:t>
            </a:r>
            <a:endParaRPr sz="1600" b="0" i="1" u="none" strike="noStrike" cap="none">
              <a:solidFill>
                <a:srgbClr val="464669"/>
              </a:solidFill>
              <a:latin typeface="Work Sans Medium"/>
              <a:ea typeface="Work Sans Medium"/>
              <a:cs typeface="Work Sans Medium"/>
              <a:sym typeface="Work Sans Medium"/>
            </a:endParaRPr>
          </a:p>
        </p:txBody>
      </p:sp>
      <p:pic>
        <p:nvPicPr>
          <p:cNvPr id="104" name="Google Shape;104;p14" descr="A black background with blue text&#10;&#10;AI-generated content may be incorrect."/>
          <p:cNvPicPr preferRelativeResize="0"/>
          <p:nvPr/>
        </p:nvPicPr>
        <p:blipFill rotWithShape="1">
          <a:blip r:embed="rId6">
            <a:alphaModFix/>
          </a:blip>
          <a:srcRect/>
          <a:stretch/>
        </p:blipFill>
        <p:spPr>
          <a:xfrm>
            <a:off x="6339813" y="3690120"/>
            <a:ext cx="3329835" cy="790675"/>
          </a:xfrm>
          <a:prstGeom prst="rect">
            <a:avLst/>
          </a:prstGeom>
          <a:noFill/>
          <a:ln>
            <a:noFill/>
          </a:ln>
        </p:spPr>
      </p:pic>
      <p:pic>
        <p:nvPicPr>
          <p:cNvPr id="105" name="Google Shape;105;p14" descr="A black background with blue text&#10;&#10;AI-generated content may be incorrect."/>
          <p:cNvPicPr preferRelativeResize="0"/>
          <p:nvPr/>
        </p:nvPicPr>
        <p:blipFill rotWithShape="1">
          <a:blip r:embed="rId7">
            <a:alphaModFix/>
          </a:blip>
          <a:srcRect/>
          <a:stretch/>
        </p:blipFill>
        <p:spPr>
          <a:xfrm>
            <a:off x="440418" y="3687414"/>
            <a:ext cx="4295865" cy="793381"/>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09"/>
        <p:cNvGrpSpPr/>
        <p:nvPr/>
      </p:nvGrpSpPr>
      <p:grpSpPr>
        <a:xfrm>
          <a:off x="0" y="0"/>
          <a:ext cx="0" cy="0"/>
          <a:chOff x="0" y="0"/>
          <a:chExt cx="0" cy="0"/>
        </a:xfrm>
      </p:grpSpPr>
      <p:sp>
        <p:nvSpPr>
          <p:cNvPr id="110" name="Google Shape;110;p17"/>
          <p:cNvSpPr txBox="1">
            <a:spLocks noGrp="1"/>
          </p:cNvSpPr>
          <p:nvPr>
            <p:ph type="title"/>
          </p:nvPr>
        </p:nvSpPr>
        <p:spPr>
          <a:xfrm>
            <a:off x="1480008" y="365125"/>
            <a:ext cx="987538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6468F4"/>
              </a:buClr>
              <a:buSzPts val="4400"/>
              <a:buFont typeface="Barlow Condensed"/>
              <a:buNone/>
            </a:pPr>
            <a:r>
              <a:rPr lang="en-CA"/>
              <a:t>Using Pre-Tax Contributions</a:t>
            </a:r>
            <a:endParaRPr/>
          </a:p>
        </p:txBody>
      </p:sp>
      <p:sp>
        <p:nvSpPr>
          <p:cNvPr id="111" name="Google Shape;111;p17"/>
          <p:cNvSpPr txBox="1">
            <a:spLocks noGrp="1"/>
          </p:cNvSpPr>
          <p:nvPr>
            <p:ph type="body" idx="1"/>
          </p:nvPr>
        </p:nvSpPr>
        <p:spPr>
          <a:xfrm>
            <a:off x="908135" y="1690688"/>
            <a:ext cx="5157787" cy="823912"/>
          </a:xfrm>
          <a:prstGeom prst="rect">
            <a:avLst/>
          </a:prstGeom>
          <a:noFill/>
          <a:ln>
            <a:noFill/>
          </a:ln>
        </p:spPr>
        <p:txBody>
          <a:bodyPr spcFirstLastPara="1" wrap="square" lIns="91425" tIns="45700" rIns="91425" bIns="45700" anchor="b" anchorCtr="0">
            <a:normAutofit/>
          </a:bodyPr>
          <a:lstStyle/>
          <a:p>
            <a:pPr marL="457200" lvl="0" indent="-228600" algn="l" rtl="0">
              <a:lnSpc>
                <a:spcPct val="100000"/>
              </a:lnSpc>
              <a:spcBef>
                <a:spcPts val="1000"/>
              </a:spcBef>
              <a:spcAft>
                <a:spcPts val="0"/>
              </a:spcAft>
              <a:buClr>
                <a:srgbClr val="464669"/>
              </a:buClr>
              <a:buSzPts val="4200"/>
              <a:buFont typeface="Barlow Condensed"/>
              <a:buNone/>
            </a:pPr>
            <a:r>
              <a:rPr lang="en-CA"/>
              <a:t>Traditional 401(k) &amp; IRA Plans</a:t>
            </a:r>
            <a:endParaRPr/>
          </a:p>
        </p:txBody>
      </p:sp>
      <p:sp>
        <p:nvSpPr>
          <p:cNvPr id="112" name="Google Shape;112;p17"/>
          <p:cNvSpPr txBox="1">
            <a:spLocks noGrp="1"/>
          </p:cNvSpPr>
          <p:nvPr>
            <p:ph type="body" idx="2"/>
          </p:nvPr>
        </p:nvSpPr>
        <p:spPr>
          <a:xfrm>
            <a:off x="6172200" y="1681163"/>
            <a:ext cx="5183188" cy="823912"/>
          </a:xfrm>
          <a:prstGeom prst="rect">
            <a:avLst/>
          </a:prstGeom>
          <a:noFill/>
          <a:ln>
            <a:noFill/>
          </a:ln>
        </p:spPr>
        <p:txBody>
          <a:bodyPr spcFirstLastPara="1" wrap="square" lIns="91425" tIns="45700" rIns="91425" bIns="45700" anchor="b" anchorCtr="0">
            <a:normAutofit/>
          </a:bodyPr>
          <a:lstStyle/>
          <a:p>
            <a:pPr marL="457200" lvl="0" indent="-228600" algn="l" rtl="0">
              <a:lnSpc>
                <a:spcPct val="100000"/>
              </a:lnSpc>
              <a:spcBef>
                <a:spcPts val="1000"/>
              </a:spcBef>
              <a:spcAft>
                <a:spcPts val="0"/>
              </a:spcAft>
              <a:buClr>
                <a:srgbClr val="464669"/>
              </a:buClr>
              <a:buSzPts val="4200"/>
              <a:buFont typeface="Barlow Condensed"/>
              <a:buNone/>
            </a:pPr>
            <a:r>
              <a:rPr lang="en-CA"/>
              <a:t>Health Savings Accounts (HSAs)</a:t>
            </a:r>
            <a:endParaRPr/>
          </a:p>
        </p:txBody>
      </p:sp>
      <p:sp>
        <p:nvSpPr>
          <p:cNvPr id="113" name="Google Shape;113;p17"/>
          <p:cNvSpPr txBox="1">
            <a:spLocks noGrp="1"/>
          </p:cNvSpPr>
          <p:nvPr>
            <p:ph type="body" idx="3"/>
          </p:nvPr>
        </p:nvSpPr>
        <p:spPr>
          <a:xfrm>
            <a:off x="1211708" y="2693069"/>
            <a:ext cx="4550700" cy="3268200"/>
          </a:xfrm>
          <a:prstGeom prst="rect">
            <a:avLst/>
          </a:prstGeom>
          <a:noFill/>
          <a:ln>
            <a:noFill/>
          </a:ln>
        </p:spPr>
        <p:txBody>
          <a:bodyPr spcFirstLastPara="1" wrap="square" lIns="91425" tIns="45700" rIns="91425" bIns="45700" anchor="t" anchorCtr="0">
            <a:normAutofit/>
          </a:bodyPr>
          <a:lstStyle/>
          <a:p>
            <a:pPr marL="457200" lvl="0" indent="-419100" algn="l" rtl="0">
              <a:lnSpc>
                <a:spcPct val="100000"/>
              </a:lnSpc>
              <a:spcBef>
                <a:spcPts val="1000"/>
              </a:spcBef>
              <a:spcAft>
                <a:spcPts val="0"/>
              </a:spcAft>
              <a:buClr>
                <a:srgbClr val="464669"/>
              </a:buClr>
              <a:buSzPts val="3000"/>
              <a:buFont typeface="Work Sans Medium"/>
              <a:buChar char="•"/>
            </a:pPr>
            <a:r>
              <a:rPr lang="en-CA"/>
              <a:t>Reduces current taxable income dollar-for-dollar</a:t>
            </a:r>
            <a:endParaRPr/>
          </a:p>
          <a:p>
            <a:pPr marL="457200" lvl="0" indent="-419100" algn="l" rtl="0">
              <a:lnSpc>
                <a:spcPct val="100000"/>
              </a:lnSpc>
              <a:spcBef>
                <a:spcPts val="1000"/>
              </a:spcBef>
              <a:spcAft>
                <a:spcPts val="0"/>
              </a:spcAft>
              <a:buClr>
                <a:srgbClr val="464669"/>
              </a:buClr>
              <a:buSzPts val="3000"/>
              <a:buFont typeface="Work Sans Medium"/>
              <a:buChar char="•"/>
            </a:pPr>
            <a:r>
              <a:rPr lang="en-CA"/>
              <a:t>Money grows tax-deferred until retirement</a:t>
            </a:r>
            <a:endParaRPr/>
          </a:p>
          <a:p>
            <a:pPr marL="457200" lvl="0" indent="-419100" algn="l" rtl="0">
              <a:lnSpc>
                <a:spcPct val="100000"/>
              </a:lnSpc>
              <a:spcBef>
                <a:spcPts val="1000"/>
              </a:spcBef>
              <a:spcAft>
                <a:spcPts val="0"/>
              </a:spcAft>
              <a:buClr>
                <a:srgbClr val="464669"/>
              </a:buClr>
              <a:buSzPts val="3000"/>
              <a:buFont typeface="Work Sans Medium"/>
              <a:buChar char="•"/>
            </a:pPr>
            <a:r>
              <a:rPr lang="en-CA"/>
              <a:t>Taxes paid when withdrawn in retirement</a:t>
            </a:r>
            <a:endParaRPr/>
          </a:p>
          <a:p>
            <a:pPr marL="457200" lvl="0" indent="-419100" algn="l" rtl="0">
              <a:lnSpc>
                <a:spcPct val="100000"/>
              </a:lnSpc>
              <a:spcBef>
                <a:spcPts val="1000"/>
              </a:spcBef>
              <a:spcAft>
                <a:spcPts val="0"/>
              </a:spcAft>
              <a:buClr>
                <a:srgbClr val="464669"/>
              </a:buClr>
              <a:buSzPts val="3000"/>
              <a:buFont typeface="Work Sans Medium"/>
              <a:buChar char="•"/>
            </a:pPr>
            <a:r>
              <a:rPr lang="en-CA"/>
              <a:t>Annual contribution limits</a:t>
            </a:r>
            <a:endParaRPr/>
          </a:p>
        </p:txBody>
      </p:sp>
      <p:sp>
        <p:nvSpPr>
          <p:cNvPr id="114" name="Google Shape;114;p17"/>
          <p:cNvSpPr txBox="1">
            <a:spLocks noGrp="1"/>
          </p:cNvSpPr>
          <p:nvPr>
            <p:ph type="body" idx="4"/>
          </p:nvPr>
        </p:nvSpPr>
        <p:spPr>
          <a:xfrm>
            <a:off x="6374055" y="2693069"/>
            <a:ext cx="4779600" cy="3167700"/>
          </a:xfrm>
          <a:prstGeom prst="rect">
            <a:avLst/>
          </a:prstGeom>
          <a:noFill/>
          <a:ln>
            <a:noFill/>
          </a:ln>
        </p:spPr>
        <p:txBody>
          <a:bodyPr spcFirstLastPara="1" wrap="square" lIns="91425" tIns="45700" rIns="91425" bIns="45700" anchor="t" anchorCtr="0">
            <a:normAutofit/>
          </a:bodyPr>
          <a:lstStyle/>
          <a:p>
            <a:pPr marL="457200" lvl="0" indent="-419100" algn="l" rtl="0">
              <a:lnSpc>
                <a:spcPct val="100000"/>
              </a:lnSpc>
              <a:spcBef>
                <a:spcPts val="1000"/>
              </a:spcBef>
              <a:spcAft>
                <a:spcPts val="0"/>
              </a:spcAft>
              <a:buClr>
                <a:srgbClr val="464669"/>
              </a:buClr>
              <a:buSzPts val="3000"/>
              <a:buFont typeface="Work Sans Medium"/>
              <a:buChar char="•"/>
            </a:pPr>
            <a:r>
              <a:rPr lang="en-CA"/>
              <a:t>Requires a high-deductible health plan</a:t>
            </a:r>
            <a:endParaRPr/>
          </a:p>
          <a:p>
            <a:pPr marL="457200" lvl="0" indent="-419100" algn="l" rtl="0">
              <a:lnSpc>
                <a:spcPct val="100000"/>
              </a:lnSpc>
              <a:spcBef>
                <a:spcPts val="1000"/>
              </a:spcBef>
              <a:spcAft>
                <a:spcPts val="0"/>
              </a:spcAft>
              <a:buClr>
                <a:srgbClr val="464669"/>
              </a:buClr>
              <a:buSzPts val="3000"/>
              <a:buFont typeface="Work Sans Medium"/>
              <a:buChar char="•"/>
            </a:pPr>
            <a:r>
              <a:rPr lang="en-CA"/>
              <a:t>Triple tax advantage: pre-tax, tax-free growth, tax-free withdrawals for medical expenses</a:t>
            </a:r>
            <a:endParaRPr/>
          </a:p>
          <a:p>
            <a:pPr marL="457200" lvl="0" indent="-419100" algn="l" rtl="0">
              <a:lnSpc>
                <a:spcPct val="100000"/>
              </a:lnSpc>
              <a:spcBef>
                <a:spcPts val="1000"/>
              </a:spcBef>
              <a:spcAft>
                <a:spcPts val="0"/>
              </a:spcAft>
              <a:buClr>
                <a:srgbClr val="464669"/>
              </a:buClr>
              <a:buSzPts val="3000"/>
              <a:buFont typeface="Work Sans Medium"/>
              <a:buChar char="•"/>
            </a:pPr>
            <a:r>
              <a:rPr lang="en-CA"/>
              <a:t>Funds roll over year to year</a:t>
            </a:r>
            <a:endParaRPr/>
          </a:p>
          <a:p>
            <a:pPr marL="457200" lvl="0" indent="-419100" algn="l" rtl="0">
              <a:lnSpc>
                <a:spcPct val="100000"/>
              </a:lnSpc>
              <a:spcBef>
                <a:spcPts val="1000"/>
              </a:spcBef>
              <a:spcAft>
                <a:spcPts val="0"/>
              </a:spcAft>
              <a:buClr>
                <a:srgbClr val="464669"/>
              </a:buClr>
              <a:buSzPts val="3000"/>
              <a:buFont typeface="Work Sans Medium"/>
              <a:buChar char="•"/>
            </a:pPr>
            <a:r>
              <a:rPr lang="en-CA"/>
              <a:t>Annual contribution limits</a:t>
            </a:r>
            <a:endParaRPr/>
          </a:p>
        </p:txBody>
      </p:sp>
      <p:pic>
        <p:nvPicPr>
          <p:cNvPr id="115" name="Google Shape;115;p17" descr="A white line drawing of a piggy bank with a coin on top&#10;&#10;AI-generated content may be incorrect."/>
          <p:cNvPicPr preferRelativeResize="0"/>
          <p:nvPr/>
        </p:nvPicPr>
        <p:blipFill rotWithShape="1">
          <a:blip r:embed="rId3" cstate="screen">
            <a:alphaModFix/>
            <a:extLst>
              <a:ext uri="{28A0092B-C50C-407E-A947-70E740481C1C}">
                <a14:useLocalDpi xmlns:a14="http://schemas.microsoft.com/office/drawing/2010/main"/>
              </a:ext>
            </a:extLst>
          </a:blip>
          <a:srcRect/>
          <a:stretch/>
        </p:blipFill>
        <p:spPr>
          <a:xfrm>
            <a:off x="440418" y="352822"/>
            <a:ext cx="935435" cy="935435"/>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19"/>
        <p:cNvGrpSpPr/>
        <p:nvPr/>
      </p:nvGrpSpPr>
      <p:grpSpPr>
        <a:xfrm>
          <a:off x="0" y="0"/>
          <a:ext cx="0" cy="0"/>
          <a:chOff x="0" y="0"/>
          <a:chExt cx="0" cy="0"/>
        </a:xfrm>
      </p:grpSpPr>
      <p:sp>
        <p:nvSpPr>
          <p:cNvPr id="120" name="Google Shape;120;p18"/>
          <p:cNvSpPr txBox="1">
            <a:spLocks noGrp="1"/>
          </p:cNvSpPr>
          <p:nvPr>
            <p:ph type="title"/>
          </p:nvPr>
        </p:nvSpPr>
        <p:spPr>
          <a:xfrm>
            <a:off x="1480008" y="365125"/>
            <a:ext cx="987538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6468F4"/>
              </a:buClr>
              <a:buSzPts val="4400"/>
              <a:buFont typeface="Barlow Condensed"/>
              <a:buNone/>
            </a:pPr>
            <a:r>
              <a:rPr lang="en-CA"/>
              <a:t>Tax Deductions (Standard vs Itemized)</a:t>
            </a:r>
            <a:endParaRPr/>
          </a:p>
        </p:txBody>
      </p:sp>
      <p:sp>
        <p:nvSpPr>
          <p:cNvPr id="121" name="Google Shape;121;p18"/>
          <p:cNvSpPr txBox="1">
            <a:spLocks noGrp="1"/>
          </p:cNvSpPr>
          <p:nvPr>
            <p:ph type="body" idx="1"/>
          </p:nvPr>
        </p:nvSpPr>
        <p:spPr>
          <a:xfrm>
            <a:off x="908135" y="1690688"/>
            <a:ext cx="5157787" cy="823912"/>
          </a:xfrm>
          <a:prstGeom prst="rect">
            <a:avLst/>
          </a:prstGeom>
          <a:noFill/>
          <a:ln>
            <a:noFill/>
          </a:ln>
        </p:spPr>
        <p:txBody>
          <a:bodyPr spcFirstLastPara="1" wrap="square" lIns="91425" tIns="45700" rIns="91425" bIns="45700" anchor="b" anchorCtr="0">
            <a:normAutofit/>
          </a:bodyPr>
          <a:lstStyle/>
          <a:p>
            <a:pPr marL="457200" lvl="0" indent="-228600" algn="l" rtl="0">
              <a:lnSpc>
                <a:spcPct val="100000"/>
              </a:lnSpc>
              <a:spcBef>
                <a:spcPts val="1000"/>
              </a:spcBef>
              <a:spcAft>
                <a:spcPts val="0"/>
              </a:spcAft>
              <a:buClr>
                <a:srgbClr val="464669"/>
              </a:buClr>
              <a:buSzPts val="4200"/>
              <a:buFont typeface="Barlow Condensed"/>
              <a:buNone/>
            </a:pPr>
            <a:r>
              <a:rPr lang="en-CA"/>
              <a:t>Standard Deduction</a:t>
            </a:r>
            <a:endParaRPr/>
          </a:p>
        </p:txBody>
      </p:sp>
      <p:sp>
        <p:nvSpPr>
          <p:cNvPr id="122" name="Google Shape;122;p18"/>
          <p:cNvSpPr txBox="1">
            <a:spLocks noGrp="1"/>
          </p:cNvSpPr>
          <p:nvPr>
            <p:ph type="body" idx="2"/>
          </p:nvPr>
        </p:nvSpPr>
        <p:spPr>
          <a:xfrm>
            <a:off x="6172200" y="1681163"/>
            <a:ext cx="5183188" cy="823912"/>
          </a:xfrm>
          <a:prstGeom prst="rect">
            <a:avLst/>
          </a:prstGeom>
          <a:noFill/>
          <a:ln>
            <a:noFill/>
          </a:ln>
        </p:spPr>
        <p:txBody>
          <a:bodyPr spcFirstLastPara="1" wrap="square" lIns="91425" tIns="45700" rIns="91425" bIns="45700" anchor="b" anchorCtr="0">
            <a:normAutofit/>
          </a:bodyPr>
          <a:lstStyle/>
          <a:p>
            <a:pPr marL="457200" lvl="0" indent="-228600" algn="l" rtl="0">
              <a:lnSpc>
                <a:spcPct val="100000"/>
              </a:lnSpc>
              <a:spcBef>
                <a:spcPts val="1000"/>
              </a:spcBef>
              <a:spcAft>
                <a:spcPts val="0"/>
              </a:spcAft>
              <a:buClr>
                <a:srgbClr val="464669"/>
              </a:buClr>
              <a:buSzPts val="4200"/>
              <a:buFont typeface="Barlow Condensed"/>
              <a:buNone/>
            </a:pPr>
            <a:r>
              <a:rPr lang="en-CA"/>
              <a:t>Itemized Deductions</a:t>
            </a:r>
            <a:endParaRPr/>
          </a:p>
        </p:txBody>
      </p:sp>
      <p:sp>
        <p:nvSpPr>
          <p:cNvPr id="123" name="Google Shape;123;p18"/>
          <p:cNvSpPr txBox="1">
            <a:spLocks noGrp="1"/>
          </p:cNvSpPr>
          <p:nvPr>
            <p:ph type="body" idx="3"/>
          </p:nvPr>
        </p:nvSpPr>
        <p:spPr>
          <a:xfrm>
            <a:off x="1031522" y="2767532"/>
            <a:ext cx="4918341" cy="3268295"/>
          </a:xfrm>
          <a:prstGeom prst="rect">
            <a:avLst/>
          </a:prstGeom>
          <a:noFill/>
          <a:ln>
            <a:noFill/>
          </a:ln>
        </p:spPr>
        <p:txBody>
          <a:bodyPr spcFirstLastPara="1" wrap="square" lIns="91425" tIns="45700" rIns="91425" bIns="45700" anchor="t" anchorCtr="0">
            <a:normAutofit fontScale="92500" lnSpcReduction="10000"/>
          </a:bodyPr>
          <a:lstStyle/>
          <a:p>
            <a:pPr marL="457200" lvl="0" indent="-404812" algn="l" rtl="0">
              <a:lnSpc>
                <a:spcPct val="100000"/>
              </a:lnSpc>
              <a:spcBef>
                <a:spcPts val="1000"/>
              </a:spcBef>
              <a:spcAft>
                <a:spcPts val="0"/>
              </a:spcAft>
              <a:buSzPct val="150000"/>
              <a:buChar char="•"/>
            </a:pPr>
            <a:r>
              <a:rPr lang="en-CA"/>
              <a:t>A no-questions-asked dollar amount you can subtract from your income.</a:t>
            </a:r>
            <a:endParaRPr/>
          </a:p>
          <a:p>
            <a:pPr marL="457200" lvl="0" indent="-404812" algn="l" rtl="0">
              <a:lnSpc>
                <a:spcPct val="100000"/>
              </a:lnSpc>
              <a:spcBef>
                <a:spcPts val="0"/>
              </a:spcBef>
              <a:spcAft>
                <a:spcPts val="0"/>
              </a:spcAft>
              <a:buSzPct val="150000"/>
              <a:buChar char="•"/>
            </a:pPr>
            <a:r>
              <a:rPr lang="en-CA"/>
              <a:t>The amount you get depends on your filing status (Single, Married, etc.).</a:t>
            </a:r>
            <a:endParaRPr/>
          </a:p>
          <a:p>
            <a:pPr marL="457200" lvl="0" indent="-404812" algn="l" rtl="0">
              <a:lnSpc>
                <a:spcPct val="100000"/>
              </a:lnSpc>
              <a:spcBef>
                <a:spcPts val="0"/>
              </a:spcBef>
              <a:spcAft>
                <a:spcPts val="0"/>
              </a:spcAft>
              <a:buSzPct val="150000"/>
              <a:buChar char="•"/>
            </a:pPr>
            <a:r>
              <a:rPr lang="en-CA"/>
              <a:t>Simplifies tax filing because you don't need to track individual expenses.</a:t>
            </a:r>
            <a:endParaRPr/>
          </a:p>
          <a:p>
            <a:pPr marL="457200" lvl="0" indent="-404812" algn="l" rtl="0">
              <a:lnSpc>
                <a:spcPct val="100000"/>
              </a:lnSpc>
              <a:spcBef>
                <a:spcPts val="0"/>
              </a:spcBef>
              <a:spcAft>
                <a:spcPts val="0"/>
              </a:spcAft>
              <a:buSzPct val="150000"/>
              <a:buChar char="•"/>
            </a:pPr>
            <a:r>
              <a:rPr lang="en-CA"/>
              <a:t>The best choice for most taxpayers.</a:t>
            </a:r>
            <a:endParaRPr/>
          </a:p>
          <a:p>
            <a:pPr marL="38100" lvl="0" indent="0" algn="l" rtl="0">
              <a:lnSpc>
                <a:spcPct val="100000"/>
              </a:lnSpc>
              <a:spcBef>
                <a:spcPts val="1000"/>
              </a:spcBef>
              <a:spcAft>
                <a:spcPts val="0"/>
              </a:spcAft>
              <a:buSzPct val="162162"/>
              <a:buNone/>
            </a:pPr>
            <a:endParaRPr/>
          </a:p>
        </p:txBody>
      </p:sp>
      <p:sp>
        <p:nvSpPr>
          <p:cNvPr id="124" name="Google Shape;124;p18"/>
          <p:cNvSpPr txBox="1">
            <a:spLocks noGrp="1"/>
          </p:cNvSpPr>
          <p:nvPr>
            <p:ph type="body" idx="4"/>
          </p:nvPr>
        </p:nvSpPr>
        <p:spPr>
          <a:xfrm>
            <a:off x="6374050" y="2817875"/>
            <a:ext cx="4779600" cy="3217800"/>
          </a:xfrm>
          <a:prstGeom prst="rect">
            <a:avLst/>
          </a:prstGeom>
          <a:noFill/>
          <a:ln>
            <a:noFill/>
          </a:ln>
        </p:spPr>
        <p:txBody>
          <a:bodyPr spcFirstLastPara="1" wrap="square" lIns="91425" tIns="45700" rIns="91425" bIns="45700" anchor="t" anchorCtr="0">
            <a:noAutofit/>
          </a:bodyPr>
          <a:lstStyle/>
          <a:p>
            <a:pPr marL="38100" lvl="0" indent="0" algn="l" rtl="0">
              <a:lnSpc>
                <a:spcPct val="100000"/>
              </a:lnSpc>
              <a:spcBef>
                <a:spcPts val="1000"/>
              </a:spcBef>
              <a:spcAft>
                <a:spcPts val="0"/>
              </a:spcAft>
              <a:buSzPts val="3000"/>
              <a:buNone/>
            </a:pPr>
            <a:r>
              <a:rPr lang="en-CA"/>
              <a:t>Specific expenses you can deduct if they exceed your standard deduction:</a:t>
            </a:r>
            <a:endParaRPr/>
          </a:p>
          <a:p>
            <a:pPr marL="457200" lvl="0" indent="-355600" algn="l" rtl="0">
              <a:lnSpc>
                <a:spcPct val="100000"/>
              </a:lnSpc>
              <a:spcBef>
                <a:spcPts val="1000"/>
              </a:spcBef>
              <a:spcAft>
                <a:spcPts val="0"/>
              </a:spcAft>
              <a:buSzPts val="2000"/>
              <a:buChar char="•"/>
            </a:pPr>
            <a:r>
              <a:rPr lang="en-CA" sz="2000"/>
              <a:t>Mortgage interest</a:t>
            </a:r>
            <a:endParaRPr/>
          </a:p>
          <a:p>
            <a:pPr marL="457200" lvl="0" indent="-355600" algn="l" rtl="0">
              <a:lnSpc>
                <a:spcPct val="100000"/>
              </a:lnSpc>
              <a:spcBef>
                <a:spcPts val="0"/>
              </a:spcBef>
              <a:spcAft>
                <a:spcPts val="0"/>
              </a:spcAft>
              <a:buSzPts val="2000"/>
              <a:buChar char="•"/>
            </a:pPr>
            <a:r>
              <a:rPr lang="en-CA" sz="2000"/>
              <a:t>State &amp; local taxes (up to $10K)</a:t>
            </a:r>
            <a:endParaRPr/>
          </a:p>
          <a:p>
            <a:pPr marL="457200" lvl="0" indent="-355600" algn="l" rtl="0">
              <a:lnSpc>
                <a:spcPct val="100000"/>
              </a:lnSpc>
              <a:spcBef>
                <a:spcPts val="0"/>
              </a:spcBef>
              <a:spcAft>
                <a:spcPts val="0"/>
              </a:spcAft>
              <a:buSzPts val="2000"/>
              <a:buChar char="•"/>
            </a:pPr>
            <a:r>
              <a:rPr lang="en-CA" sz="2000"/>
              <a:t>Charitable contributions</a:t>
            </a:r>
            <a:endParaRPr/>
          </a:p>
          <a:p>
            <a:pPr marL="457200" lvl="0" indent="-355600" algn="l" rtl="0">
              <a:lnSpc>
                <a:spcPct val="100000"/>
              </a:lnSpc>
              <a:spcBef>
                <a:spcPts val="0"/>
              </a:spcBef>
              <a:spcAft>
                <a:spcPts val="0"/>
              </a:spcAft>
              <a:buSzPts val="2000"/>
              <a:buChar char="•"/>
            </a:pPr>
            <a:r>
              <a:rPr lang="en-CA" sz="2000"/>
              <a:t>Medical expenses exceeding 7.5% of AGI</a:t>
            </a:r>
            <a:endParaRPr/>
          </a:p>
        </p:txBody>
      </p:sp>
      <p:pic>
        <p:nvPicPr>
          <p:cNvPr id="125" name="Google Shape;125;p18"/>
          <p:cNvPicPr preferRelativeResize="0"/>
          <p:nvPr/>
        </p:nvPicPr>
        <p:blipFill rotWithShape="1">
          <a:blip r:embed="rId3" cstate="screen">
            <a:alphaModFix/>
            <a:extLst>
              <a:ext uri="{28A0092B-C50C-407E-A947-70E740481C1C}">
                <a14:useLocalDpi xmlns:a14="http://schemas.microsoft.com/office/drawing/2010/main"/>
              </a:ext>
            </a:extLst>
          </a:blip>
          <a:srcRect/>
          <a:stretch/>
        </p:blipFill>
        <p:spPr>
          <a:xfrm>
            <a:off x="440418" y="352822"/>
            <a:ext cx="935435" cy="935435"/>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29"/>
        <p:cNvGrpSpPr/>
        <p:nvPr/>
      </p:nvGrpSpPr>
      <p:grpSpPr>
        <a:xfrm>
          <a:off x="0" y="0"/>
          <a:ext cx="0" cy="0"/>
          <a:chOff x="0" y="0"/>
          <a:chExt cx="0" cy="0"/>
        </a:xfrm>
      </p:grpSpPr>
      <p:sp>
        <p:nvSpPr>
          <p:cNvPr id="130" name="Google Shape;130;p19"/>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6468F4"/>
              </a:buClr>
              <a:buSzPts val="6000"/>
              <a:buFont typeface="Barlow Condensed"/>
              <a:buNone/>
            </a:pPr>
            <a:r>
              <a:rPr lang="en-CA"/>
              <a:t>How to File Your Taxes</a:t>
            </a:r>
            <a:endParaRPr/>
          </a:p>
        </p:txBody>
      </p:sp>
      <p:sp>
        <p:nvSpPr>
          <p:cNvPr id="131" name="Google Shape;131;p19"/>
          <p:cNvSpPr txBox="1">
            <a:spLocks noGrp="1"/>
          </p:cNvSpPr>
          <p:nvPr>
            <p:ph type="body" idx="1"/>
          </p:nvPr>
        </p:nvSpPr>
        <p:spPr>
          <a:xfrm>
            <a:off x="838200" y="1377863"/>
            <a:ext cx="10284913" cy="889348"/>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1000"/>
              </a:spcBef>
              <a:spcAft>
                <a:spcPts val="0"/>
              </a:spcAft>
              <a:buSzPts val="4200"/>
              <a:buNone/>
            </a:pPr>
            <a:r>
              <a:rPr lang="en-CA" sz="2000"/>
              <a:t>The best choice depends on your confidence, the complexity of your finances, and your budget.</a:t>
            </a:r>
            <a:endParaRPr sz="2000"/>
          </a:p>
        </p:txBody>
      </p:sp>
      <p:pic>
        <p:nvPicPr>
          <p:cNvPr id="132" name="Google Shape;132;p19" descr="A blue and white table with text&#10;&#10;AI-generated content may be incorrect."/>
          <p:cNvPicPr preferRelativeResize="0"/>
          <p:nvPr/>
        </p:nvPicPr>
        <p:blipFill rotWithShape="1">
          <a:blip r:embed="rId3">
            <a:alphaModFix/>
          </a:blip>
          <a:srcRect/>
          <a:stretch/>
        </p:blipFill>
        <p:spPr>
          <a:xfrm>
            <a:off x="2028825" y="2267211"/>
            <a:ext cx="8134350" cy="3714750"/>
          </a:xfrm>
          <a:prstGeom prst="rect">
            <a:avLst/>
          </a:prstGeom>
          <a:noFill/>
          <a:ln>
            <a:noFill/>
          </a:ln>
          <a:effectLst>
            <a:outerShdw blurRad="292100" dist="139700" dir="2700000" algn="tl" rotWithShape="0">
              <a:srgbClr val="333333">
                <a:alpha val="64705"/>
              </a:srgbClr>
            </a:outerShdw>
          </a:effectLst>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36"/>
        <p:cNvGrpSpPr/>
        <p:nvPr/>
      </p:nvGrpSpPr>
      <p:grpSpPr>
        <a:xfrm>
          <a:off x="0" y="0"/>
          <a:ext cx="0" cy="0"/>
          <a:chOff x="0" y="0"/>
          <a:chExt cx="0" cy="0"/>
        </a:xfrm>
      </p:grpSpPr>
      <p:sp>
        <p:nvSpPr>
          <p:cNvPr id="137" name="Google Shape;137;p20"/>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6468F4"/>
              </a:buClr>
              <a:buSzPts val="6000"/>
              <a:buFont typeface="Barlow Condensed"/>
              <a:buNone/>
            </a:pPr>
            <a:r>
              <a:rPr lang="en-CA"/>
              <a:t>Your First Tax Return Checklist</a:t>
            </a:r>
            <a:endParaRPr/>
          </a:p>
        </p:txBody>
      </p:sp>
      <p:sp>
        <p:nvSpPr>
          <p:cNvPr id="138" name="Google Shape;138;p20"/>
          <p:cNvSpPr txBox="1"/>
          <p:nvPr/>
        </p:nvSpPr>
        <p:spPr>
          <a:xfrm>
            <a:off x="742167" y="1690688"/>
            <a:ext cx="10819356" cy="4785926"/>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800"/>
              <a:buFont typeface="Arial"/>
              <a:buNone/>
            </a:pPr>
            <a:r>
              <a:rPr lang="en-CA" sz="2800" b="1" i="0" u="none" strike="noStrike" cap="none">
                <a:solidFill>
                  <a:srgbClr val="6468F4"/>
                </a:solidFill>
                <a:latin typeface="Work Sans"/>
                <a:ea typeface="Work Sans"/>
                <a:cs typeface="Work Sans"/>
                <a:sym typeface="Work Sans"/>
              </a:rPr>
              <a:t>Step 1. </a:t>
            </a:r>
            <a:r>
              <a:rPr lang="en-CA" sz="2800" b="1" i="0" u="none" strike="noStrike" cap="none">
                <a:solidFill>
                  <a:srgbClr val="464669"/>
                </a:solidFill>
                <a:latin typeface="Work Sans"/>
                <a:ea typeface="Work Sans"/>
                <a:cs typeface="Work Sans"/>
                <a:sym typeface="Work Sans"/>
              </a:rPr>
              <a:t>Determine Your Filing Status: </a:t>
            </a:r>
            <a:r>
              <a:rPr lang="en-CA" sz="2800" b="0" i="0" u="none" strike="noStrike" cap="none">
                <a:solidFill>
                  <a:srgbClr val="464669"/>
                </a:solidFill>
                <a:latin typeface="Work Sans"/>
                <a:ea typeface="Work Sans"/>
                <a:cs typeface="Work Sans"/>
                <a:sym typeface="Work Sans"/>
              </a:rPr>
              <a:t>Single, Married Filing Jointly, Head of Household, etc. </a:t>
            </a:r>
            <a:endParaRPr sz="2800" b="0" i="0" u="none" strike="noStrike" cap="none">
              <a:solidFill>
                <a:srgbClr val="000000"/>
              </a:solidFill>
              <a:latin typeface="Arial"/>
              <a:ea typeface="Arial"/>
              <a:cs typeface="Arial"/>
              <a:sym typeface="Arial"/>
            </a:endParaRPr>
          </a:p>
          <a:p>
            <a:pPr marL="0" marR="0" lvl="0" indent="0" algn="l" rtl="0">
              <a:lnSpc>
                <a:spcPct val="100000"/>
              </a:lnSpc>
              <a:spcBef>
                <a:spcPts val="1000"/>
              </a:spcBef>
              <a:spcAft>
                <a:spcPts val="0"/>
              </a:spcAft>
              <a:buClr>
                <a:srgbClr val="000000"/>
              </a:buClr>
              <a:buSzPts val="2800"/>
              <a:buFont typeface="Arial"/>
              <a:buNone/>
            </a:pPr>
            <a:r>
              <a:rPr lang="en-CA" sz="2800" b="1" i="0" u="none" strike="noStrike" cap="none">
                <a:solidFill>
                  <a:srgbClr val="6468F4"/>
                </a:solidFill>
                <a:latin typeface="Work Sans"/>
                <a:ea typeface="Work Sans"/>
                <a:cs typeface="Work Sans"/>
                <a:sym typeface="Work Sans"/>
              </a:rPr>
              <a:t>Step 2. </a:t>
            </a:r>
            <a:r>
              <a:rPr lang="en-CA" sz="2800" b="1" i="0" u="none" strike="noStrike" cap="none">
                <a:solidFill>
                  <a:srgbClr val="464669"/>
                </a:solidFill>
                <a:latin typeface="Work Sans"/>
                <a:ea typeface="Work Sans"/>
                <a:cs typeface="Work Sans"/>
                <a:sym typeface="Work Sans"/>
              </a:rPr>
              <a:t>Calculate Taxable Income</a:t>
            </a:r>
            <a:r>
              <a:rPr lang="en-CA" sz="2800" b="0" i="0" u="none" strike="noStrike" cap="none">
                <a:solidFill>
                  <a:srgbClr val="464669"/>
                </a:solidFill>
                <a:latin typeface="Work Sans"/>
                <a:ea typeface="Work Sans"/>
                <a:cs typeface="Work Sans"/>
                <a:sym typeface="Work Sans"/>
              </a:rPr>
              <a:t>: Start with Gross Income, then subtract Pre-Tax Contributions and your Deductions </a:t>
            </a:r>
            <a:r>
              <a:rPr lang="en-CA" sz="2800" b="0" i="1" u="none" strike="noStrike" cap="none">
                <a:solidFill>
                  <a:srgbClr val="464669"/>
                </a:solidFill>
                <a:latin typeface="Work Sans"/>
                <a:ea typeface="Work Sans"/>
                <a:cs typeface="Work Sans"/>
                <a:sym typeface="Work Sans"/>
              </a:rPr>
              <a:t>(Standard/Itemized).</a:t>
            </a:r>
            <a:endParaRPr sz="2800" b="0" i="1" u="none" strike="noStrike" cap="none">
              <a:solidFill>
                <a:srgbClr val="000000"/>
              </a:solidFill>
              <a:latin typeface="Arial"/>
              <a:ea typeface="Arial"/>
              <a:cs typeface="Arial"/>
              <a:sym typeface="Arial"/>
            </a:endParaRPr>
          </a:p>
          <a:p>
            <a:pPr marL="0" marR="0" lvl="0" indent="0" algn="l" rtl="0">
              <a:lnSpc>
                <a:spcPct val="100000"/>
              </a:lnSpc>
              <a:spcBef>
                <a:spcPts val="1000"/>
              </a:spcBef>
              <a:spcAft>
                <a:spcPts val="0"/>
              </a:spcAft>
              <a:buClr>
                <a:srgbClr val="000000"/>
              </a:buClr>
              <a:buSzPts val="2800"/>
              <a:buFont typeface="Arial"/>
              <a:buNone/>
            </a:pPr>
            <a:r>
              <a:rPr lang="en-CA" sz="2800" b="1" i="0" u="none" strike="noStrike" cap="none">
                <a:solidFill>
                  <a:srgbClr val="6468F4"/>
                </a:solidFill>
                <a:latin typeface="Work Sans"/>
                <a:ea typeface="Work Sans"/>
                <a:cs typeface="Work Sans"/>
                <a:sym typeface="Work Sans"/>
              </a:rPr>
              <a:t>Step 3. </a:t>
            </a:r>
            <a:r>
              <a:rPr lang="en-CA" sz="2800" b="1" i="0" u="none" strike="noStrike" cap="none">
                <a:solidFill>
                  <a:srgbClr val="464669"/>
                </a:solidFill>
                <a:latin typeface="Work Sans"/>
                <a:ea typeface="Work Sans"/>
                <a:cs typeface="Work Sans"/>
                <a:sym typeface="Work Sans"/>
              </a:rPr>
              <a:t>Choose How to File</a:t>
            </a:r>
            <a:r>
              <a:rPr lang="en-CA" sz="2800" b="0" i="0" u="none" strike="noStrike" cap="none">
                <a:solidFill>
                  <a:srgbClr val="464669"/>
                </a:solidFill>
                <a:latin typeface="Work Sans"/>
                <a:ea typeface="Work Sans"/>
                <a:cs typeface="Work Sans"/>
                <a:sym typeface="Work Sans"/>
              </a:rPr>
              <a:t>: Use software or hire a pro. Consider the complexity of your situation.</a:t>
            </a:r>
            <a:endParaRPr sz="2800" b="0" i="0" u="none" strike="noStrike" cap="none">
              <a:solidFill>
                <a:srgbClr val="000000"/>
              </a:solidFill>
              <a:latin typeface="Arial"/>
              <a:ea typeface="Arial"/>
              <a:cs typeface="Arial"/>
              <a:sym typeface="Arial"/>
            </a:endParaRPr>
          </a:p>
          <a:p>
            <a:pPr marL="0" marR="0" lvl="0" indent="0" algn="l" rtl="0">
              <a:lnSpc>
                <a:spcPct val="100000"/>
              </a:lnSpc>
              <a:spcBef>
                <a:spcPts val="1000"/>
              </a:spcBef>
              <a:spcAft>
                <a:spcPts val="0"/>
              </a:spcAft>
              <a:buClr>
                <a:srgbClr val="000000"/>
              </a:buClr>
              <a:buSzPts val="2800"/>
              <a:buFont typeface="Arial"/>
              <a:buNone/>
            </a:pPr>
            <a:r>
              <a:rPr lang="en-CA" sz="2800" b="1" i="0" u="none" strike="noStrike" cap="none">
                <a:solidFill>
                  <a:srgbClr val="6468F4"/>
                </a:solidFill>
                <a:latin typeface="Work Sans"/>
                <a:ea typeface="Work Sans"/>
                <a:cs typeface="Work Sans"/>
                <a:sym typeface="Work Sans"/>
              </a:rPr>
              <a:t>Step 4</a:t>
            </a:r>
            <a:r>
              <a:rPr lang="en-CA" sz="2800" b="1" i="0" u="none" strike="noStrike" cap="none">
                <a:solidFill>
                  <a:srgbClr val="464669"/>
                </a:solidFill>
                <a:latin typeface="Work Sans"/>
                <a:ea typeface="Work Sans"/>
                <a:cs typeface="Work Sans"/>
                <a:sym typeface="Work Sans"/>
              </a:rPr>
              <a:t>. File By the Deadline</a:t>
            </a:r>
            <a:r>
              <a:rPr lang="en-CA" sz="2800" b="0" i="0" u="none" strike="noStrike" cap="none">
                <a:solidFill>
                  <a:srgbClr val="464669"/>
                </a:solidFill>
                <a:latin typeface="Work Sans"/>
                <a:ea typeface="Work Sans"/>
                <a:cs typeface="Work Sans"/>
                <a:sym typeface="Work Sans"/>
              </a:rPr>
              <a:t>: Usually April 15</a:t>
            </a:r>
            <a:r>
              <a:rPr lang="en-CA" sz="2800" b="0" i="0" u="none" strike="noStrike" cap="none" baseline="30000">
                <a:solidFill>
                  <a:srgbClr val="464669"/>
                </a:solidFill>
                <a:latin typeface="Work Sans"/>
                <a:ea typeface="Work Sans"/>
                <a:cs typeface="Work Sans"/>
                <a:sym typeface="Work Sans"/>
              </a:rPr>
              <a:t>th</a:t>
            </a:r>
            <a:r>
              <a:rPr lang="en-CA" sz="2800" b="0" i="0" u="none" strike="noStrike" cap="none">
                <a:solidFill>
                  <a:srgbClr val="464669"/>
                </a:solidFill>
                <a:latin typeface="Work Sans"/>
                <a:ea typeface="Work Sans"/>
                <a:cs typeface="Work Sans"/>
                <a:sym typeface="Work Sans"/>
              </a:rPr>
              <a:t> – avoid penalties and interest by filing on time!</a:t>
            </a:r>
            <a:endParaRPr sz="28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400"/>
              <a:buFont typeface="Arial"/>
              <a:buNone/>
            </a:pPr>
            <a:br>
              <a:rPr lang="en-CA" sz="1400" b="0" i="0" u="none" strike="noStrike" cap="none">
                <a:solidFill>
                  <a:srgbClr val="000000"/>
                </a:solidFill>
                <a:latin typeface="Arial"/>
                <a:ea typeface="Arial"/>
                <a:cs typeface="Arial"/>
                <a:sym typeface="Arial"/>
              </a:rPr>
            </a:br>
            <a:endParaRPr sz="1400" b="0" i="0" u="none" strike="noStrike" cap="none">
              <a:solidFill>
                <a:srgbClr val="000000"/>
              </a:solidFill>
              <a:latin typeface="Arial"/>
              <a:ea typeface="Arial"/>
              <a:cs typeface="Arial"/>
              <a:sym typeface="Arial"/>
            </a:endParaRPr>
          </a:p>
        </p:txBody>
      </p:sp>
    </p:spTree>
  </p:cSld>
  <p:clrMapOvr>
    <a:masterClrMapping/>
  </p:clrMapOvr>
</p:sld>
</file>

<file path=ppt/theme/theme1.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2109</Words>
  <Application>Microsoft Office PowerPoint</Application>
  <PresentationFormat>Widescreen</PresentationFormat>
  <Paragraphs>124</Paragraphs>
  <Slides>9</Slides>
  <Notes>9</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9</vt:i4>
      </vt:variant>
    </vt:vector>
  </HeadingPairs>
  <TitlesOfParts>
    <vt:vector size="15" baseType="lpstr">
      <vt:lpstr>Barlow Condensed</vt:lpstr>
      <vt:lpstr>Arial</vt:lpstr>
      <vt:lpstr>Work Sans</vt:lpstr>
      <vt:lpstr>Work Sans Medium</vt:lpstr>
      <vt:lpstr>Calibri</vt:lpstr>
      <vt:lpstr>Office Theme</vt:lpstr>
      <vt:lpstr>Preparing Your First Tax Return</vt:lpstr>
      <vt:lpstr>The 5 Filing Statuses</vt:lpstr>
      <vt:lpstr>Your Goal: Lowering Your Taxable Income</vt:lpstr>
      <vt:lpstr>Pre-Tax vs. After-Tax</vt:lpstr>
      <vt:lpstr>The Benefits of Pre-Tax Contributions</vt:lpstr>
      <vt:lpstr>Using Pre-Tax Contributions</vt:lpstr>
      <vt:lpstr>Tax Deductions (Standard vs Itemized)</vt:lpstr>
      <vt:lpstr>How to File Your Taxes</vt:lpstr>
      <vt:lpstr>Your First Tax Return Checklist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Zoë Woodrow</dc:creator>
  <cp:lastModifiedBy>Cassandra Wood</cp:lastModifiedBy>
  <cp:revision>1</cp:revision>
  <dcterms:created xsi:type="dcterms:W3CDTF">2023-08-13T00:06:42Z</dcterms:created>
  <dcterms:modified xsi:type="dcterms:W3CDTF">2025-10-28T15:07:22Z</dcterms:modified>
</cp:coreProperties>
</file>