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Barlow Condensed" panose="00000506000000000000" pitchFamily="2" charset="0"/>
      <p:regular r:id="rId20"/>
      <p:bold r:id="rId21"/>
      <p:italic r:id="rId22"/>
      <p:boldItalic r:id="rId23"/>
    </p:embeddedFont>
    <p:embeddedFont>
      <p:font typeface="Barlow Condensed SemiBold" panose="00000706000000000000" pitchFamily="2" charset="0"/>
      <p:regular r:id="rId24"/>
      <p:bold r:id="rId25"/>
      <p:italic r:id="rId26"/>
      <p:boldItalic r:id="rId27"/>
    </p:embeddedFont>
    <p:embeddedFont>
      <p:font typeface="Work Sans" pitchFamily="2" charset="0"/>
      <p:regular r:id="rId28"/>
      <p:bold r:id="rId29"/>
      <p:italic r:id="rId30"/>
      <p:boldItalic r:id="rId31"/>
    </p:embeddedFont>
    <p:embeddedFont>
      <p:font typeface="Work Sans Medium"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uAydFnHReh5DqTtAwqFPWAUVE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 strong wall is great, but what if a determined attacker finds a way through by stealing your password?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That's where you need a moat. This is </a:t>
            </a:r>
            <a:r>
              <a:rPr lang="en-CA" sz="1100" b="1" i="0" u="none" strike="noStrike" cap="none">
                <a:solidFill>
                  <a:srgbClr val="000000"/>
                </a:solidFill>
                <a:latin typeface="Arial"/>
                <a:ea typeface="Arial"/>
                <a:cs typeface="Arial"/>
                <a:sym typeface="Arial"/>
              </a:rPr>
              <a:t>Two-Factor Authentication</a:t>
            </a:r>
            <a:r>
              <a:rPr lang="en-CA" sz="1100" b="0" i="0" u="none" strike="noStrike" cap="none">
                <a:solidFill>
                  <a:srgbClr val="000000"/>
                </a:solidFill>
                <a:latin typeface="Arial"/>
                <a:ea typeface="Arial"/>
                <a:cs typeface="Arial"/>
                <a:sym typeface="Arial"/>
              </a:rPr>
              <a:t>, or 2FA.</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Even if a scammer in another country has your password, it's useless to them. To log in, they would also need the temporary code that is only available on the physical device in your pocket. It stops them cold.</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You've probably used 2FA where you get a text message with a code. That's good, but it's not the best. A more secure method is to use an </a:t>
            </a:r>
            <a:r>
              <a:rPr lang="en-CA" sz="1100" b="1" i="0" u="none" strike="noStrike" cap="none">
                <a:solidFill>
                  <a:srgbClr val="000000"/>
                </a:solidFill>
                <a:latin typeface="Arial"/>
                <a:ea typeface="Arial"/>
                <a:cs typeface="Arial"/>
                <a:sym typeface="Arial"/>
              </a:rPr>
              <a:t>Authenticator App</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 determined criminal can sometimes trick your cell phone company into transferring your phone number to their phone, allowing them to get your text messages. An authenticator app isn't tied to your number, making it much more secure.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Turn on 2FA everywhere you can</a:t>
            </a:r>
            <a:r>
              <a:rPr lang="en-CA" sz="1100" b="0" i="0" u="none" strike="noStrike" cap="none">
                <a:solidFill>
                  <a:srgbClr val="000000"/>
                </a:solidFill>
                <a:latin typeface="Arial"/>
                <a:ea typeface="Arial"/>
                <a:cs typeface="Arial"/>
                <a:sym typeface="Arial"/>
              </a:rPr>
              <a:t>, especially on your email and financial accounts. It is the single best way to prevent your accounts from being taken over.</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have your wall and your moat. But your final and most powerful defense is the guard in the watchtower—your own critical thinking.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Scammers know it's easier to trick a person than to break through complex security. They use your emotions as their backdoor.</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Your defense is the </a:t>
            </a:r>
            <a:r>
              <a:rPr lang="en-CA" sz="1100" b="1" i="0" u="none" strike="noStrike" cap="none">
                <a:solidFill>
                  <a:srgbClr val="000000"/>
                </a:solidFill>
                <a:latin typeface="Arial"/>
                <a:ea typeface="Arial"/>
                <a:cs typeface="Arial"/>
                <a:sym typeface="Arial"/>
              </a:rPr>
              <a:t>Verification Protocol</a:t>
            </a:r>
            <a:r>
              <a:rPr lang="en-CA" sz="1100" b="0" i="0" u="none" strike="noStrike" cap="none">
                <a:solidFill>
                  <a:srgbClr val="000000"/>
                </a:solidFill>
                <a:latin typeface="Arial"/>
                <a:ea typeface="Arial"/>
                <a:cs typeface="Arial"/>
                <a:sym typeface="Arial"/>
              </a:rPr>
              <a:t>. These are the 3 steps you run through if something feels </a:t>
            </a:r>
            <a:r>
              <a:rPr lang="en-CA" sz="1100" b="0" i="1" u="none" strike="noStrike" cap="none">
                <a:solidFill>
                  <a:srgbClr val="000000"/>
                </a:solidFill>
                <a:latin typeface="Arial"/>
                <a:ea typeface="Arial"/>
                <a:cs typeface="Arial"/>
                <a:sym typeface="Arial"/>
              </a:rPr>
              <a:t>‘off.’</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First, you Slow Down.</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Scammers want you to feel panicked. Step back and breathe and you take away that false sense of urgency. Preventing you from acting without thinking first.</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Second, you Question Everything.</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Think like a detective. Is this </a:t>
            </a:r>
            <a:r>
              <a:rPr lang="en-CA" sz="1100" b="0" i="1" u="none" strike="noStrike" cap="none">
                <a:solidFill>
                  <a:srgbClr val="000000"/>
                </a:solidFill>
                <a:latin typeface="Arial"/>
                <a:ea typeface="Arial"/>
                <a:cs typeface="Arial"/>
                <a:sym typeface="Arial"/>
              </a:rPr>
              <a:t>really</a:t>
            </a:r>
            <a:r>
              <a:rPr lang="en-CA" sz="1100" b="0" i="0" u="none" strike="noStrike" cap="none">
                <a:solidFill>
                  <a:srgbClr val="000000"/>
                </a:solidFill>
                <a:latin typeface="Arial"/>
                <a:ea typeface="Arial"/>
                <a:cs typeface="Arial"/>
                <a:sym typeface="Arial"/>
              </a:rPr>
              <a:t> how the IRS works? Would my friend ask for money from me this way? The answer is most likely, no.</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And third, and most importantly, you Verify Independently.</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Don't click the link in the email. Instead, open a new browser tab and type in the official website yourself. Don't reply to the frantic text from your 'friend.' Instead, call them on the number you have saved in your phone. By contacting them through a channel you trust, you get the real story and the scam falls apart.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turns you from a potential victim into a hard target.</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The Fake-Out</a:t>
            </a:r>
            <a:r>
              <a:rPr lang="en-CA" sz="1100" b="0" i="0" u="none" strike="noStrike" cap="none">
                <a:solidFill>
                  <a:srgbClr val="000000"/>
                </a:solidFill>
                <a:latin typeface="Arial"/>
                <a:ea typeface="Arial"/>
                <a:cs typeface="Arial"/>
                <a:sym typeface="Arial"/>
              </a:rPr>
              <a:t>, the classic phishing scam.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get an urgent-looking security alert about your crypto wallet, or you get a targeted ad promising something too good to be true. Like free tickets to your favorite band or sports team.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scam is playing on two potential emotions: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Urgency</a:t>
            </a:r>
            <a:r>
              <a:rPr lang="en-CA" sz="1100" b="0" i="0" u="none" strike="noStrike" cap="none">
                <a:solidFill>
                  <a:srgbClr val="000000"/>
                </a:solidFill>
                <a:latin typeface="Arial"/>
                <a:ea typeface="Arial"/>
                <a:cs typeface="Arial"/>
                <a:sym typeface="Arial"/>
              </a:rPr>
              <a:t>, the fear that your account is in danger.</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Greed</a:t>
            </a:r>
            <a:r>
              <a:rPr lang="en-CA" sz="1100" b="0" i="0" u="none" strike="noStrike" cap="none">
                <a:solidFill>
                  <a:srgbClr val="000000"/>
                </a:solidFill>
                <a:latin typeface="Arial"/>
                <a:ea typeface="Arial"/>
                <a:cs typeface="Arial"/>
                <a:sym typeface="Arial"/>
              </a:rPr>
              <a:t>, the desire to get that free item.</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emotional one-two punch is designed to make you panic and click without thinking.</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red flags are classic:</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high-pressure language demanding you 'Act Now!’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suspicious link that doesn't go to the real website. It goes to a perfect clone designed to steal your password the second you type it in.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brings us to the moral of the story: </a:t>
            </a:r>
            <a:r>
              <a:rPr lang="en-CA" sz="1100" b="1" i="0" u="none" strike="noStrike" cap="none">
                <a:solidFill>
                  <a:srgbClr val="000000"/>
                </a:solidFill>
                <a:latin typeface="Arial"/>
                <a:ea typeface="Arial"/>
                <a:cs typeface="Arial"/>
                <a:sym typeface="Arial"/>
              </a:rPr>
              <a:t>Never click the link.</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If you get a message like this, close it. Open your web browser and manually type in the official website address yourself. That one simple habit will make you immune to 99% of phishing scams.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Image Reference: Google, [Gemini 2.5 Flash](https://lh3.googleusercontent.com/gg-dl/AJfQ9KSJTh_LYGQwbdQCXx_i4G2I8DjcwED1hDHoeHvDFJgITq4eMwfs_w0CDp6h80tRkt7up6wvHX9tZVdsa9q9lot1U60piqKn596XhEImi5GnviZ2J2FLgtjnIxqDaclgTKujjB094kHKsqpCnaajF6pY10yY0_1lIEZvlMgMAFJO9quy8Q=s1024-rj). (2025, October 23).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Next, we have </a:t>
            </a:r>
            <a:r>
              <a:rPr lang="en-CA" sz="1100" b="1" i="0" u="none" strike="noStrike" cap="none">
                <a:solidFill>
                  <a:srgbClr val="000000"/>
                </a:solidFill>
                <a:latin typeface="Arial"/>
                <a:ea typeface="Arial"/>
                <a:cs typeface="Arial"/>
                <a:sym typeface="Arial"/>
              </a:rPr>
              <a:t>'The Phone Scare</a:t>
            </a:r>
            <a:r>
              <a:rPr lang="en-CA" sz="1100" b="0" i="0" u="none" strike="noStrike" cap="none">
                <a:solidFill>
                  <a:srgbClr val="000000"/>
                </a:solidFill>
                <a:latin typeface="Arial"/>
                <a:ea typeface="Arial"/>
                <a:cs typeface="Arial"/>
                <a:sym typeface="Arial"/>
              </a:rPr>
              <a:t>.' This is a vishing or smishing attack, and it's one of the most frightening.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get a call or text claiming to be from the IRS, threatening arrest if you don’t pay immediately.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tactic here is pure intimidation.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scammer is using the powerful emotions of </a:t>
            </a:r>
            <a:r>
              <a:rPr lang="en-CA" sz="1100" b="1" i="0" u="none" strike="noStrike" cap="none">
                <a:solidFill>
                  <a:srgbClr val="000000"/>
                </a:solidFill>
                <a:latin typeface="Arial"/>
                <a:ea typeface="Arial"/>
                <a:cs typeface="Arial"/>
                <a:sym typeface="Arial"/>
              </a:rPr>
              <a:t>Fear</a:t>
            </a:r>
            <a:r>
              <a:rPr lang="en-CA" sz="1100" b="0" i="0" u="none" strike="noStrike" cap="none">
                <a:solidFill>
                  <a:srgbClr val="000000"/>
                </a:solidFill>
                <a:latin typeface="Arial"/>
                <a:ea typeface="Arial"/>
                <a:cs typeface="Arial"/>
                <a:sym typeface="Arial"/>
              </a:rPr>
              <a:t> and a false sense of </a:t>
            </a:r>
            <a:r>
              <a:rPr lang="en-CA" sz="1100" b="1" i="0" u="none" strike="noStrike" cap="none">
                <a:solidFill>
                  <a:srgbClr val="000000"/>
                </a:solidFill>
                <a:latin typeface="Arial"/>
                <a:ea typeface="Arial"/>
                <a:cs typeface="Arial"/>
                <a:sym typeface="Arial"/>
              </a:rPr>
              <a:t>Authority</a:t>
            </a:r>
            <a:r>
              <a:rPr lang="en-CA" sz="1100" b="0" i="0" u="none" strike="noStrike" cap="none">
                <a:solidFill>
                  <a:srgbClr val="000000"/>
                </a:solidFill>
                <a:latin typeface="Arial"/>
                <a:ea typeface="Arial"/>
                <a:cs typeface="Arial"/>
                <a:sym typeface="Arial"/>
              </a:rPr>
              <a:t> to bypass your rational brain.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'fight or flight' response kicks in, and you're not thinking clearly.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Can you spot the red flags?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First, the threat of immediate arrest over the phone. Real government agencies don't operate that way.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second, the absurd request for payment in </a:t>
            </a:r>
            <a:r>
              <a:rPr lang="en-CA" sz="1100" b="1" i="0" u="none" strike="noStrike" cap="none">
                <a:solidFill>
                  <a:srgbClr val="000000"/>
                </a:solidFill>
                <a:latin typeface="Arial"/>
                <a:ea typeface="Arial"/>
                <a:cs typeface="Arial"/>
                <a:sym typeface="Arial"/>
              </a:rPr>
              <a:t>gift cards</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Why would the most powerful tax agency in the world need you to pay your debt with an Apple Gift Card? It makes absolutely no sense.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leads to the moral: </a:t>
            </a:r>
            <a:r>
              <a:rPr lang="en-CA" sz="1100" b="1" i="0" u="none" strike="noStrike" cap="none">
                <a:solidFill>
                  <a:srgbClr val="000000"/>
                </a:solidFill>
                <a:latin typeface="Arial"/>
                <a:ea typeface="Arial"/>
                <a:cs typeface="Arial"/>
                <a:sym typeface="Arial"/>
              </a:rPr>
              <a:t>Official agencies will never call you to threaten you or demand payment in an unusual way.</a:t>
            </a:r>
            <a:r>
              <a:rPr lang="en-CA" sz="1100" b="0" i="0" u="none" strike="noStrike" cap="none">
                <a:solidFill>
                  <a:srgbClr val="000000"/>
                </a:solidFill>
                <a:latin typeface="Arial"/>
                <a:ea typeface="Arial"/>
                <a:cs typeface="Arial"/>
                <a:sym typeface="Arial"/>
              </a:rPr>
              <a:t> They communicate through official mail. If you get a call like this, the correct response is to simply hang up.</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Image Reference: Google, [Gemini 2.5 Flash](https://lh3.googleusercontent.com/gg-dl/ABS2GSlLbOZ5-EhAGyWMMLsGSOXGV4W2Ytac_P5-bdXGfwbZ2T6pNC4bZL_Ngjo4qluuqc0A4HZkhANsWoRjAJL7q9pz8idXkSzxv0Faxuow2y1vJLSoqmerEcFKcZhvvqtrnQXDy_41__jTN0abQdEmIggibsYGpeXbfNN86Sop9Wyt1TVRqw=s1024-rj). (2025, October 23).</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most sophisticated and personal: </a:t>
            </a:r>
            <a:r>
              <a:rPr lang="en-CA" sz="1100" b="1" i="0" u="none" strike="noStrike" cap="none">
                <a:solidFill>
                  <a:srgbClr val="000000"/>
                </a:solidFill>
                <a:latin typeface="Arial"/>
                <a:ea typeface="Arial"/>
                <a:cs typeface="Arial"/>
                <a:sym typeface="Arial"/>
              </a:rPr>
              <a:t>'The Impersonation</a:t>
            </a:r>
            <a:r>
              <a:rPr lang="en-CA" sz="1100" b="0" i="0" u="none" strike="noStrike" cap="none">
                <a:solidFill>
                  <a:srgbClr val="000000"/>
                </a:solidFill>
                <a:latin typeface="Arial"/>
                <a:ea typeface="Arial"/>
                <a:cs typeface="Arial"/>
                <a:sym typeface="Arial"/>
              </a:rPr>
              <a:t>' scam.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Here, you get a frantic DM from your friend's account with a believable story and an urgent request for money.</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This scam is so effective because it doesn't use fear or greed.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It weaponizes your kindness.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emotional triggers are </a:t>
            </a:r>
            <a:r>
              <a:rPr lang="en-CA" sz="1100" b="1" i="0" u="none" strike="noStrike" cap="none">
                <a:solidFill>
                  <a:srgbClr val="000000"/>
                </a:solidFill>
                <a:latin typeface="Arial"/>
                <a:ea typeface="Arial"/>
                <a:cs typeface="Arial"/>
                <a:sym typeface="Arial"/>
              </a:rPr>
              <a:t>Trust</a:t>
            </a:r>
            <a:r>
              <a:rPr lang="en-CA" sz="1100" b="0" i="0" u="none" strike="noStrike" cap="none">
                <a:solidFill>
                  <a:srgbClr val="000000"/>
                </a:solidFill>
                <a:latin typeface="Arial"/>
                <a:ea typeface="Arial"/>
                <a:cs typeface="Arial"/>
                <a:sym typeface="Arial"/>
              </a:rPr>
              <a:t> in your friend and </a:t>
            </a:r>
            <a:r>
              <a:rPr lang="en-CA" sz="1100" b="1" i="0" u="none" strike="noStrike" cap="none">
                <a:solidFill>
                  <a:srgbClr val="000000"/>
                </a:solidFill>
                <a:latin typeface="Arial"/>
                <a:ea typeface="Arial"/>
                <a:cs typeface="Arial"/>
                <a:sym typeface="Arial"/>
              </a:rPr>
              <a:t>Sympathy</a:t>
            </a:r>
            <a:r>
              <a:rPr lang="en-CA" sz="1100" b="0" i="0" u="none" strike="noStrike" cap="none">
                <a:solidFill>
                  <a:srgbClr val="000000"/>
                </a:solidFill>
                <a:latin typeface="Arial"/>
                <a:ea typeface="Arial"/>
                <a:cs typeface="Arial"/>
                <a:sym typeface="Arial"/>
              </a:rPr>
              <a:t> for their situation.</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request, while plausible, feels a little 'off.' Instead of immediately hitting 'Send,’ you stop for a moment and notice these </a:t>
            </a:r>
            <a:r>
              <a:rPr lang="en-CA" sz="1100" b="1" i="0" u="none" strike="noStrike" cap="none">
                <a:solidFill>
                  <a:srgbClr val="000000"/>
                </a:solidFill>
                <a:latin typeface="Arial"/>
                <a:ea typeface="Arial"/>
                <a:cs typeface="Arial"/>
                <a:sym typeface="Arial"/>
              </a:rPr>
              <a:t>Red Flags</a:t>
            </a:r>
            <a:r>
              <a:rPr lang="en-CA" sz="1100" b="0" i="0" u="none" strike="noStrike" cap="none">
                <a:solidFill>
                  <a:srgbClr val="000000"/>
                </a:solidFill>
                <a:latin typeface="Arial"/>
                <a:ea typeface="Arial"/>
                <a:cs typeface="Arial"/>
                <a:sym typeface="Arial"/>
              </a:rPr>
              <a:t>:</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sudden emergency</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The direct request for money</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And the fact that it's coming through a single social media app.</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It’s always a good idea to check with your friend, family or colleague through a separate, trusted channel. A simple text to the phone number you </a:t>
            </a:r>
            <a:r>
              <a:rPr lang="en-CA" sz="1100" b="0" i="1" u="none" strike="noStrike" cap="none">
                <a:solidFill>
                  <a:srgbClr val="000000"/>
                </a:solidFill>
                <a:latin typeface="Arial"/>
                <a:ea typeface="Arial"/>
                <a:cs typeface="Arial"/>
                <a:sym typeface="Arial"/>
              </a:rPr>
              <a:t>know</a:t>
            </a:r>
            <a:r>
              <a:rPr lang="en-CA" sz="1100" b="0" i="0" u="none" strike="noStrike" cap="none">
                <a:solidFill>
                  <a:srgbClr val="000000"/>
                </a:solidFill>
                <a:latin typeface="Arial"/>
                <a:ea typeface="Arial"/>
                <a:cs typeface="Arial"/>
                <a:sym typeface="Arial"/>
              </a:rPr>
              <a:t> is your friend's, or a quick call, is all it takes to confirm if the emergency is real. This is your ultimate defense against manipulation.</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Image Reference: Google, [Gemini 2.5 Flash](https://lh3.googleusercontent.com/gg-dl/ABS2GSmIz6GItxBmH8tCTlVpr7Lb8wdh1IlZ3-4u7BQL8FR8nbA0QsPr_X2jvwH0nu0heTlMOzstedxM-bqrPRiKmOOAlm4yLjPOys2IrfJ_NBDvRZIfXJdr89tkSipgJYnFK63ZNAKyOEwi6xI1KLvaqTxKXdZH70FxTCWaeFVGCVgnE5taQg=s1024-rj). (2025, October 23).</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en-CA">
                <a:solidFill>
                  <a:schemeClr val="dk1"/>
                </a:solidFill>
              </a:rPr>
              <a:t>Remember, scammers don't hack systems; they hack people by manipulating your emotions. When you feel that rush of fear, greed, or urgency, that is your signal to run the Verification Protocol</a:t>
            </a:r>
            <a:r>
              <a:rPr lang="en-CA" b="1">
                <a:solidFill>
                  <a:schemeClr val="dk1"/>
                </a:solidFill>
              </a:rPr>
              <a:t>:</a:t>
            </a:r>
            <a:endParaRPr>
              <a:solidFill>
                <a:schemeClr val="dk1"/>
              </a:solidFill>
            </a:endParaRPr>
          </a:p>
          <a:p>
            <a:pPr marL="158750" lvl="0" indent="0" algn="l" rtl="0">
              <a:spcBef>
                <a:spcPts val="0"/>
              </a:spcBef>
              <a:spcAft>
                <a:spcPts val="0"/>
              </a:spcAft>
              <a:buClr>
                <a:schemeClr val="dk1"/>
              </a:buClr>
              <a:buSzPts val="1100"/>
              <a:buFont typeface="Arial"/>
              <a:buNone/>
            </a:pPr>
            <a:endParaRPr b="1">
              <a:solidFill>
                <a:schemeClr val="dk1"/>
              </a:solidFill>
            </a:endParaRPr>
          </a:p>
          <a:p>
            <a:pPr marL="387350" lvl="0" indent="-228600" algn="l" rtl="0">
              <a:spcBef>
                <a:spcPts val="0"/>
              </a:spcBef>
              <a:spcAft>
                <a:spcPts val="0"/>
              </a:spcAft>
              <a:buClr>
                <a:schemeClr val="dk1"/>
              </a:buClr>
              <a:buSzPts val="1100"/>
              <a:buAutoNum type="arabicPeriod"/>
            </a:pPr>
            <a:r>
              <a:rPr lang="en-CA" b="1">
                <a:solidFill>
                  <a:schemeClr val="dk1"/>
                </a:solidFill>
              </a:rPr>
              <a:t>Slow Down</a:t>
            </a:r>
            <a:endParaRPr>
              <a:solidFill>
                <a:schemeClr val="dk1"/>
              </a:solidFill>
            </a:endParaRPr>
          </a:p>
          <a:p>
            <a:pPr marL="387350" lvl="0" indent="-228600" algn="l" rtl="0">
              <a:spcBef>
                <a:spcPts val="0"/>
              </a:spcBef>
              <a:spcAft>
                <a:spcPts val="0"/>
              </a:spcAft>
              <a:buClr>
                <a:schemeClr val="dk1"/>
              </a:buClr>
              <a:buSzPts val="1100"/>
              <a:buAutoNum type="arabicPeriod"/>
            </a:pPr>
            <a:r>
              <a:rPr lang="en-CA" b="1">
                <a:solidFill>
                  <a:schemeClr val="dk1"/>
                </a:solidFill>
              </a:rPr>
              <a:t>Question Everything</a:t>
            </a:r>
            <a:endParaRPr>
              <a:solidFill>
                <a:schemeClr val="dk1"/>
              </a:solidFill>
            </a:endParaRPr>
          </a:p>
          <a:p>
            <a:pPr marL="387350" lvl="0" indent="-228600" algn="l" rtl="0">
              <a:spcBef>
                <a:spcPts val="0"/>
              </a:spcBef>
              <a:spcAft>
                <a:spcPts val="0"/>
              </a:spcAft>
              <a:buClr>
                <a:schemeClr val="dk1"/>
              </a:buClr>
              <a:buSzPts val="1100"/>
              <a:buAutoNum type="arabicPeriod"/>
            </a:pPr>
            <a:r>
              <a:rPr lang="en-CA" b="1">
                <a:solidFill>
                  <a:schemeClr val="dk1"/>
                </a:solidFill>
              </a:rPr>
              <a:t>Verify Independently.</a:t>
            </a:r>
            <a:endParaRPr>
              <a:solidFill>
                <a:schemeClr val="dk1"/>
              </a:solidFill>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First, Build Your Financial Safety Net.</a:t>
            </a:r>
            <a:r>
              <a:rPr lang="en-CA" sz="1100" b="0" i="0" u="none" strike="noStrike" cap="none">
                <a:solidFill>
                  <a:srgbClr val="000000"/>
                </a:solidFill>
                <a:latin typeface="Arial"/>
                <a:ea typeface="Arial"/>
                <a:cs typeface="Arial"/>
                <a:sym typeface="Arial"/>
              </a:rPr>
              <a:t> These are your defenses against the physical world.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Your </a:t>
            </a:r>
            <a:r>
              <a:rPr lang="en-CA" sz="1100" b="1" i="0" u="none" strike="noStrike" cap="none">
                <a:solidFill>
                  <a:srgbClr val="000000"/>
                </a:solidFill>
                <a:latin typeface="Arial"/>
                <a:ea typeface="Arial"/>
                <a:cs typeface="Arial"/>
                <a:sym typeface="Arial"/>
              </a:rPr>
              <a:t>Emergency Fund</a:t>
            </a:r>
            <a:r>
              <a:rPr lang="en-CA" sz="1100" b="0" i="0" u="none" strike="noStrike" cap="none">
                <a:solidFill>
                  <a:srgbClr val="000000"/>
                </a:solidFill>
                <a:latin typeface="Arial"/>
                <a:ea typeface="Arial"/>
                <a:cs typeface="Arial"/>
                <a:sym typeface="Arial"/>
              </a:rPr>
              <a:t> is your first aid kit for predictable problems like a job loss.</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 </a:t>
            </a:r>
            <a:r>
              <a:rPr lang="en-CA" sz="1100" b="1" i="0" u="none" strike="noStrike" cap="none">
                <a:solidFill>
                  <a:srgbClr val="000000"/>
                </a:solidFill>
                <a:latin typeface="Arial"/>
                <a:ea typeface="Arial"/>
                <a:cs typeface="Arial"/>
                <a:sym typeface="Arial"/>
              </a:rPr>
              <a:t>Insurance</a:t>
            </a:r>
            <a:r>
              <a:rPr lang="en-CA" sz="1100" b="0" i="0" u="none" strike="noStrike" cap="none">
                <a:solidFill>
                  <a:srgbClr val="000000"/>
                </a:solidFill>
                <a:latin typeface="Arial"/>
                <a:ea typeface="Arial"/>
                <a:cs typeface="Arial"/>
                <a:sym typeface="Arial"/>
              </a:rPr>
              <a:t> is your heavy-duty shield against the giant, unpredictable disasters that could otherwise wipe you out. These two tools protect the wealth you work so hard to build.</a:t>
            </a:r>
            <a:endParaRPr/>
          </a:p>
          <a:p>
            <a:pPr marL="158750" lvl="0" indent="0" algn="l" rtl="0">
              <a:lnSpc>
                <a:spcPct val="100000"/>
              </a:lnSpc>
              <a:spcBef>
                <a:spcPts val="0"/>
              </a:spcBef>
              <a:spcAft>
                <a:spcPts val="0"/>
              </a:spcAft>
              <a:buSzPts val="1100"/>
              <a:buNone/>
            </a:pPr>
            <a:endParaRPr sz="1100" b="1"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1" i="0" u="none" strike="noStrike" cap="none">
                <a:solidFill>
                  <a:srgbClr val="000000"/>
                </a:solidFill>
                <a:latin typeface="Arial"/>
                <a:ea typeface="Arial"/>
                <a:cs typeface="Arial"/>
                <a:sym typeface="Arial"/>
              </a:rPr>
              <a:t>Second, Construct Your Digital Fortress.</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In the modern world, protecting your identity is just as important as protecting your cash. Remember to build your defenses in layers.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a:t>
            </a:r>
            <a:r>
              <a:rPr lang="en-CA" sz="1100" b="1" i="0" u="none" strike="noStrike" cap="none">
                <a:solidFill>
                  <a:srgbClr val="000000"/>
                </a:solidFill>
                <a:latin typeface="Arial"/>
                <a:ea typeface="Arial"/>
                <a:cs typeface="Arial"/>
                <a:sym typeface="Arial"/>
              </a:rPr>
              <a:t>Password Manager</a:t>
            </a:r>
            <a:r>
              <a:rPr lang="en-CA" sz="1100" b="0" i="0" u="none" strike="noStrike" cap="none">
                <a:solidFill>
                  <a:srgbClr val="000000"/>
                </a:solidFill>
                <a:latin typeface="Arial"/>
                <a:ea typeface="Arial"/>
                <a:cs typeface="Arial"/>
                <a:sym typeface="Arial"/>
              </a:rPr>
              <a:t> is your wall. </a:t>
            </a:r>
            <a:endParaRPr/>
          </a:p>
          <a:p>
            <a:pPr marL="457200" lvl="0" indent="-298450" algn="l" rtl="0">
              <a:lnSpc>
                <a:spcPct val="100000"/>
              </a:lnSpc>
              <a:spcBef>
                <a:spcPts val="0"/>
              </a:spcBef>
              <a:spcAft>
                <a:spcPts val="0"/>
              </a:spcAft>
              <a:buSzPts val="1100"/>
              <a:buChar char="●"/>
            </a:pPr>
            <a:r>
              <a:rPr lang="en-CA" sz="1100" b="1" i="0" u="none" strike="noStrike" cap="none">
                <a:solidFill>
                  <a:srgbClr val="000000"/>
                </a:solidFill>
                <a:latin typeface="Arial"/>
                <a:ea typeface="Arial"/>
                <a:cs typeface="Arial"/>
                <a:sym typeface="Arial"/>
              </a:rPr>
              <a:t>Two-Factor Authentication</a:t>
            </a:r>
            <a:r>
              <a:rPr lang="en-CA" sz="1100" b="0" i="0" u="none" strike="noStrike" cap="none">
                <a:solidFill>
                  <a:srgbClr val="000000"/>
                </a:solidFill>
                <a:latin typeface="Arial"/>
                <a:ea typeface="Arial"/>
                <a:cs typeface="Arial"/>
                <a:sym typeface="Arial"/>
              </a:rPr>
              <a:t> is your moat. </a:t>
            </a:r>
            <a:endParaRPr/>
          </a:p>
          <a:p>
            <a:pPr marL="457200" lvl="0" indent="-298450" algn="l" rtl="0">
              <a:lnSpc>
                <a:spcPct val="100000"/>
              </a:lnSpc>
              <a:spcBef>
                <a:spcPts val="0"/>
              </a:spcBef>
              <a:spcAft>
                <a:spcPts val="0"/>
              </a:spcAft>
              <a:buSzPts val="1100"/>
              <a:buChar char="●"/>
            </a:pPr>
            <a:r>
              <a:rPr lang="en-CA" sz="1100" b="0" i="0" u="none" strike="noStrike" cap="none">
                <a:solidFill>
                  <a:srgbClr val="000000"/>
                </a:solidFill>
                <a:latin typeface="Arial"/>
                <a:ea typeface="Arial"/>
                <a:cs typeface="Arial"/>
                <a:sym typeface="Arial"/>
              </a:rPr>
              <a:t>Your ultimate defense isn't a tool or a product; it's your own </a:t>
            </a:r>
            <a:r>
              <a:rPr lang="en-CA" sz="1100" b="1" i="0" u="none" strike="noStrike" cap="none">
                <a:solidFill>
                  <a:srgbClr val="000000"/>
                </a:solidFill>
                <a:latin typeface="Arial"/>
                <a:ea typeface="Arial"/>
                <a:cs typeface="Arial"/>
                <a:sym typeface="Arial"/>
              </a:rPr>
              <a:t>critical thinking</a:t>
            </a:r>
            <a:r>
              <a:rPr lang="en-CA" sz="1100" b="0" i="0" u="none" strike="noStrike" cap="none">
                <a:solidFill>
                  <a:srgbClr val="000000"/>
                </a:solidFill>
                <a:latin typeface="Arial"/>
                <a:ea typeface="Arial"/>
                <a:cs typeface="Arial"/>
                <a:sym typeface="Arial"/>
              </a:rPr>
              <a:t>. You are the guardian of your own digital fortress, monitoring the situation from the top of your watchtower.</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 now have the complete blueprint for your financial fortress—both the offense to grow your wealth and the defense to protect it.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What makes a medieval fortress so strong?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It’s the strong walls and deep moat that protect it.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Your financial plan works the exact same way. It requires both a strong offense to grow your wealth, and an impenetrable defense to protect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A great financial plan isn't just about growth; it's about being prepared for what can go wrong.</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On the left is your </a:t>
            </a:r>
            <a:r>
              <a:rPr lang="en-CA" b="1"/>
              <a:t>Offense</a:t>
            </a:r>
            <a:r>
              <a:rPr lang="en-CA"/>
              <a:t>—the engine of growth. This includes the budgeting and investing strategies we've covered in our other lessons. This is how you build wealth </a:t>
            </a:r>
            <a:r>
              <a:rPr lang="en-CA" i="1"/>
              <a:t>inside</a:t>
            </a:r>
            <a:r>
              <a:rPr lang="en-CA"/>
              <a:t> the walls.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On the right is your </a:t>
            </a:r>
            <a:r>
              <a:rPr lang="en-CA" sz="1100" b="1" i="0" u="none" strike="noStrike" cap="none">
                <a:solidFill>
                  <a:srgbClr val="000000"/>
                </a:solidFill>
                <a:latin typeface="Arial"/>
                <a:ea typeface="Arial"/>
                <a:cs typeface="Arial"/>
                <a:sym typeface="Arial"/>
              </a:rPr>
              <a:t>Defense</a:t>
            </a:r>
            <a:r>
              <a:rPr lang="en-CA" sz="1100" b="0" i="0" u="none" strike="noStrike" cap="none">
                <a:solidFill>
                  <a:srgbClr val="000000"/>
                </a:solidFill>
                <a:latin typeface="Arial"/>
                <a:ea typeface="Arial"/>
                <a:cs typeface="Arial"/>
                <a:sym typeface="Arial"/>
              </a:rPr>
              <a:t>—the layers of protection that ensure you get to </a:t>
            </a:r>
            <a:r>
              <a:rPr lang="en-CA" sz="1100" b="0" i="1" u="none" strike="noStrike" cap="none">
                <a:solidFill>
                  <a:srgbClr val="000000"/>
                </a:solidFill>
                <a:latin typeface="Arial"/>
                <a:ea typeface="Arial"/>
                <a:cs typeface="Arial"/>
                <a:sym typeface="Arial"/>
              </a:rPr>
              <a:t>keep</a:t>
            </a:r>
            <a:r>
              <a:rPr lang="en-CA" sz="1100" b="0" i="0" u="none" strike="noStrike" cap="none">
                <a:solidFill>
                  <a:srgbClr val="000000"/>
                </a:solidFill>
                <a:latin typeface="Arial"/>
                <a:ea typeface="Arial"/>
                <a:cs typeface="Arial"/>
                <a:sym typeface="Arial"/>
              </a:rPr>
              <a:t> the wealth you build. Today, our entire focus is on building up your defenses.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We've mentioned the emergency fund before as a key savings goal. Now, let’s  talk about how it’s your first and best defense against unexpected income disruptions.</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This is the first and most common financial storm you might face. </a:t>
            </a:r>
            <a:endParaRPr/>
          </a:p>
          <a:p>
            <a:pPr marL="457200" lvl="0" indent="-298450" algn="l" rtl="0">
              <a:lnSpc>
                <a:spcPct val="100000"/>
              </a:lnSpc>
              <a:spcBef>
                <a:spcPts val="0"/>
              </a:spcBef>
              <a:spcAft>
                <a:spcPts val="0"/>
              </a:spcAft>
              <a:buSzPts val="1100"/>
              <a:buChar char="●"/>
            </a:pPr>
            <a:r>
              <a:rPr lang="en-CA"/>
              <a:t>Your job could be downsized</a:t>
            </a:r>
            <a:endParaRPr/>
          </a:p>
          <a:p>
            <a:pPr marL="457200" lvl="0" indent="-298450" algn="l" rtl="0">
              <a:lnSpc>
                <a:spcPct val="100000"/>
              </a:lnSpc>
              <a:spcBef>
                <a:spcPts val="0"/>
              </a:spcBef>
              <a:spcAft>
                <a:spcPts val="0"/>
              </a:spcAft>
              <a:buSzPts val="1100"/>
              <a:buChar char="●"/>
            </a:pPr>
            <a:r>
              <a:rPr lang="en-CA"/>
              <a:t>Your industry could be disrupted</a:t>
            </a:r>
            <a:endParaRPr/>
          </a:p>
          <a:p>
            <a:pPr marL="457200" lvl="0" indent="-298450" algn="l" rtl="0">
              <a:lnSpc>
                <a:spcPct val="100000"/>
              </a:lnSpc>
              <a:spcBef>
                <a:spcPts val="0"/>
              </a:spcBef>
              <a:spcAft>
                <a:spcPts val="0"/>
              </a:spcAft>
              <a:buSzPts val="1100"/>
              <a:buChar char="●"/>
            </a:pPr>
            <a:r>
              <a:rPr lang="en-CA"/>
              <a:t>A health issue could prevent you from working</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The threat is immediate: your paychecks stop, but your bills don’t.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This is where your emergency fund becomes your financial first aid kit. Its job is to stop the bleeding. It covers your essential costs, prevents you from spiraling into credit card debt just to buy groceries.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With a solid emergency fund, you can focus on finding a good job, not just any job. The goal is to have 3-6 months of your non-negotiable expenses saved up in a safe, accessible account.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a:t>Your emergency fund can handle small problems. But do you have a shield to protect you from the giant "what ifs" that could wipe you out financially?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Our second line of defense is one of the most important tools in all of personal finance: </a:t>
            </a:r>
            <a:r>
              <a:rPr lang="en-CA" b="1"/>
              <a:t>Insurance</a:t>
            </a:r>
            <a:r>
              <a:rPr lang="en-CA"/>
              <a:t>.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You pay a small, predictable monthly fee—your premium—to an insurance company. In exchange, they agree to take on the risk of a massive, unpredictable financial blow. You're transferring your risk to them.</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Let's look at the kinds of threats insurance is designed to protect you from. </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a:t>A major health crisis with hundreds of thousands in medical bills</a:t>
            </a:r>
            <a:endParaRPr/>
          </a:p>
          <a:p>
            <a:pPr marL="457200" lvl="0" indent="-298450" algn="l" rtl="0">
              <a:lnSpc>
                <a:spcPct val="100000"/>
              </a:lnSpc>
              <a:spcBef>
                <a:spcPts val="0"/>
              </a:spcBef>
              <a:spcAft>
                <a:spcPts val="0"/>
              </a:spcAft>
              <a:buSzPts val="1100"/>
              <a:buChar char="●"/>
            </a:pPr>
            <a:r>
              <a:rPr lang="en-CA"/>
              <a:t>A serious car accident, or a fire that destroys everything you own.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These are the events that can cause financial ruin. Your defense is to have the right shields in place for the right risks. </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The main types of insurance you'll encounter are:</a:t>
            </a:r>
            <a:endParaRPr/>
          </a:p>
          <a:p>
            <a:pPr marL="15875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CA" b="1"/>
              <a:t>Health Insurance: </a:t>
            </a:r>
            <a:r>
              <a:rPr lang="en-CA"/>
              <a:t>Protects you from crippling medical debt.</a:t>
            </a:r>
            <a:endParaRPr/>
          </a:p>
          <a:p>
            <a:pPr marL="457200" lvl="0" indent="-298450" algn="l" rtl="0">
              <a:lnSpc>
                <a:spcPct val="100000"/>
              </a:lnSpc>
              <a:spcBef>
                <a:spcPts val="0"/>
              </a:spcBef>
              <a:spcAft>
                <a:spcPts val="0"/>
              </a:spcAft>
              <a:buSzPts val="1100"/>
              <a:buChar char="●"/>
            </a:pPr>
            <a:r>
              <a:rPr lang="en-CA" b="1"/>
              <a:t>Auto Insurance</a:t>
            </a:r>
            <a:r>
              <a:rPr lang="en-CA"/>
              <a:t>: Protects your car and your assets in case of an accident.</a:t>
            </a:r>
            <a:endParaRPr/>
          </a:p>
          <a:p>
            <a:pPr marL="457200" lvl="0" indent="-298450" algn="l" rtl="0">
              <a:lnSpc>
                <a:spcPct val="100000"/>
              </a:lnSpc>
              <a:spcBef>
                <a:spcPts val="0"/>
              </a:spcBef>
              <a:spcAft>
                <a:spcPts val="0"/>
              </a:spcAft>
              <a:buSzPts val="1100"/>
              <a:buChar char="●"/>
            </a:pPr>
            <a:r>
              <a:rPr lang="en-CA" b="1"/>
              <a:t>Renters/Homeowners Insurance: </a:t>
            </a:r>
            <a:r>
              <a:rPr lang="en-CA"/>
              <a:t>Protects your belongings and provides liability coverage.</a:t>
            </a:r>
            <a:endParaRPr/>
          </a:p>
          <a:p>
            <a:pPr marL="457200" lvl="0" indent="-298450" algn="l" rtl="0">
              <a:lnSpc>
                <a:spcPct val="100000"/>
              </a:lnSpc>
              <a:spcBef>
                <a:spcPts val="0"/>
              </a:spcBef>
              <a:spcAft>
                <a:spcPts val="0"/>
              </a:spcAft>
              <a:buSzPts val="1100"/>
              <a:buChar char="●"/>
            </a:pPr>
            <a:r>
              <a:rPr lang="en-CA" b="1"/>
              <a:t>Disability Insurance: </a:t>
            </a:r>
            <a:r>
              <a:rPr lang="en-CA"/>
              <a:t>Replaces your income if you become too sick or injured to work.</a:t>
            </a:r>
            <a:endParaRPr/>
          </a:p>
          <a:p>
            <a:pPr marL="457200" lvl="0" indent="-298450" algn="l" rtl="0">
              <a:lnSpc>
                <a:spcPct val="100000"/>
              </a:lnSpc>
              <a:spcBef>
                <a:spcPts val="0"/>
              </a:spcBef>
              <a:spcAft>
                <a:spcPts val="0"/>
              </a:spcAft>
              <a:buSzPts val="1100"/>
              <a:buChar char="●"/>
            </a:pPr>
            <a:r>
              <a:rPr lang="en-CA" b="1"/>
              <a:t>Life Insurance</a:t>
            </a:r>
            <a:r>
              <a:rPr lang="en-CA"/>
              <a:t>: </a:t>
            </a:r>
            <a:r>
              <a:rPr lang="en-CA" sz="1100" b="0" i="0" u="none" strike="noStrike" cap="none">
                <a:solidFill>
                  <a:srgbClr val="000000"/>
                </a:solidFill>
                <a:latin typeface="Arial"/>
                <a:ea typeface="Arial"/>
                <a:cs typeface="Arial"/>
                <a:sym typeface="Arial"/>
              </a:rPr>
              <a:t>Provides financial support for your dependents (like a spouse or children) if you pass away.</a:t>
            </a:r>
            <a:endParaRPr/>
          </a:p>
          <a:p>
            <a:pPr marL="158750" lvl="0" indent="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r>
              <a:rPr lang="en-CA"/>
              <a:t>Having the right insurance isn't just a 'nice to have'; it is a non-negotiable part of a strong financial plan. It's the shield that protects all the wealth you will work so hard to build.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Our final storm is the invisible one: </a:t>
            </a:r>
            <a:r>
              <a:rPr lang="en-CA" sz="1100" b="1" i="0" u="none" strike="noStrike" cap="none">
                <a:solidFill>
                  <a:srgbClr val="000000"/>
                </a:solidFill>
                <a:latin typeface="Arial"/>
                <a:ea typeface="Arial"/>
                <a:cs typeface="Arial"/>
                <a:sym typeface="Arial"/>
              </a:rPr>
              <a:t>Identity Theft</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Unlike a job loss or a lawsuit, you might not even know you're under attack until the damage is done. In today's world, your identity is one of your most valuable assets, and criminals are constantly trying to steal it.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They're after your core information so they can impersonate you. Once they have it, they can wreak financial havoc: opening credit cards, taking out loans, and ruining the credit score you've worked so hard to build. Cleaning up this mess can take years.</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defense against this threat isn't a single product; it's a </a:t>
            </a:r>
            <a:r>
              <a:rPr lang="en-CA" sz="1100" b="1" i="0" u="none" strike="noStrike" cap="none">
                <a:solidFill>
                  <a:srgbClr val="000000"/>
                </a:solidFill>
                <a:latin typeface="Arial"/>
                <a:ea typeface="Arial"/>
                <a:cs typeface="Arial"/>
                <a:sym typeface="Arial"/>
              </a:rPr>
              <a:t>system of smart habits</a:t>
            </a:r>
            <a:r>
              <a:rPr lang="en-CA" sz="1100" b="0" i="0" u="none" strike="noStrike" cap="none">
                <a:solidFill>
                  <a:srgbClr val="000000"/>
                </a:solidFill>
                <a:latin typeface="Arial"/>
                <a:ea typeface="Arial"/>
                <a:cs typeface="Arial"/>
                <a:sym typeface="Arial"/>
              </a:rPr>
              <a:t>.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As we'll see in the next section, you build your defense in layers, like a medieval fortress.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We've built the outer defenses for our fortress—the emergency fund for small crises and insurance for major disasters.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Now, we need to secure the castle itself from the invisible threats of the digital world. This brings us to your </a:t>
            </a:r>
            <a:r>
              <a:rPr lang="en-CA" sz="1100" b="1" i="0" u="none" strike="noStrike" cap="none">
                <a:solidFill>
                  <a:srgbClr val="000000"/>
                </a:solidFill>
                <a:latin typeface="Arial"/>
                <a:ea typeface="Arial"/>
                <a:cs typeface="Arial"/>
                <a:sym typeface="Arial"/>
              </a:rPr>
              <a:t>Digital Fortress</a:t>
            </a:r>
            <a:r>
              <a:rPr lang="en-CA" sz="1100" b="0" i="0" u="none" strike="noStrike" cap="none">
                <a:solidFill>
                  <a:srgbClr val="000000"/>
                </a:solidFill>
                <a:latin typeface="Arial"/>
                <a:ea typeface="Arial"/>
                <a:cs typeface="Arial"/>
                <a:sym typeface="Arial"/>
              </a:rPr>
              <a:t>, which is built on three distinct layers of protection.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These three icons represent the three core layers of your digital fortress. Think of them as your </a:t>
            </a:r>
            <a:r>
              <a:rPr lang="en-CA" sz="1100" b="1" i="0" u="none" strike="noStrike" cap="none">
                <a:solidFill>
                  <a:srgbClr val="000000"/>
                </a:solidFill>
                <a:latin typeface="Arial"/>
                <a:ea typeface="Arial"/>
                <a:cs typeface="Arial"/>
                <a:sym typeface="Arial"/>
              </a:rPr>
              <a:t>Wall</a:t>
            </a:r>
            <a:r>
              <a:rPr lang="en-CA" sz="1100" b="0" i="0" u="none" strike="noStrike" cap="none">
                <a:solidFill>
                  <a:srgbClr val="000000"/>
                </a:solidFill>
                <a:latin typeface="Arial"/>
                <a:ea typeface="Arial"/>
                <a:cs typeface="Arial"/>
                <a:sym typeface="Arial"/>
              </a:rPr>
              <a:t>, your </a:t>
            </a:r>
            <a:r>
              <a:rPr lang="en-CA" sz="1100" b="1" i="0" u="none" strike="noStrike" cap="none">
                <a:solidFill>
                  <a:srgbClr val="000000"/>
                </a:solidFill>
                <a:latin typeface="Arial"/>
                <a:ea typeface="Arial"/>
                <a:cs typeface="Arial"/>
                <a:sym typeface="Arial"/>
              </a:rPr>
              <a:t>Moat</a:t>
            </a:r>
            <a:r>
              <a:rPr lang="en-CA" sz="1100" b="0" i="0" u="none" strike="noStrike" cap="none">
                <a:solidFill>
                  <a:srgbClr val="000000"/>
                </a:solidFill>
                <a:latin typeface="Arial"/>
                <a:ea typeface="Arial"/>
                <a:cs typeface="Arial"/>
                <a:sym typeface="Arial"/>
              </a:rPr>
              <a:t>, and your </a:t>
            </a:r>
            <a:r>
              <a:rPr lang="en-CA" sz="1100" b="1" i="0" u="none" strike="noStrike" cap="none">
                <a:solidFill>
                  <a:srgbClr val="000000"/>
                </a:solidFill>
                <a:latin typeface="Arial"/>
                <a:ea typeface="Arial"/>
                <a:cs typeface="Arial"/>
                <a:sym typeface="Arial"/>
              </a:rPr>
              <a:t>Watchtower</a:t>
            </a:r>
            <a:r>
              <a:rPr lang="en-CA" sz="1100" b="0" i="0" u="none" strike="noStrike" cap="none">
                <a:solidFill>
                  <a:srgbClr val="000000"/>
                </a:solidFill>
                <a:latin typeface="Arial"/>
                <a:ea typeface="Arial"/>
                <a:cs typeface="Arial"/>
                <a:sym typeface="Arial"/>
              </a:rPr>
              <a:t>.</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First is your </a:t>
            </a:r>
            <a:r>
              <a:rPr lang="en-CA" sz="1100" b="1" i="0" u="none" strike="noStrike" cap="none">
                <a:solidFill>
                  <a:srgbClr val="000000"/>
                </a:solidFill>
                <a:latin typeface="Arial"/>
                <a:ea typeface="Arial"/>
                <a:cs typeface="Arial"/>
                <a:sym typeface="Arial"/>
              </a:rPr>
              <a:t>Password Security</a:t>
            </a:r>
            <a:r>
              <a:rPr lang="en-CA" sz="1100" b="0" i="0" u="none" strike="noStrike" cap="none">
                <a:solidFill>
                  <a:srgbClr val="000000"/>
                </a:solidFill>
                <a:latin typeface="Arial"/>
                <a:ea typeface="Arial"/>
                <a:cs typeface="Arial"/>
                <a:sym typeface="Arial"/>
              </a:rPr>
              <a:t>—the wall around each of your accounts.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Second is </a:t>
            </a:r>
            <a:r>
              <a:rPr lang="en-CA" sz="1100" b="1" i="0" u="none" strike="noStrike" cap="none">
                <a:solidFill>
                  <a:srgbClr val="000000"/>
                </a:solidFill>
                <a:latin typeface="Arial"/>
                <a:ea typeface="Arial"/>
                <a:cs typeface="Arial"/>
                <a:sym typeface="Arial"/>
              </a:rPr>
              <a:t>Two-Factor Authentication</a:t>
            </a:r>
            <a:r>
              <a:rPr lang="en-CA" sz="1100" b="0" i="0" u="none" strike="noStrike" cap="none">
                <a:solidFill>
                  <a:srgbClr val="000000"/>
                </a:solidFill>
                <a:latin typeface="Arial"/>
                <a:ea typeface="Arial"/>
                <a:cs typeface="Arial"/>
                <a:sym typeface="Arial"/>
              </a:rPr>
              <a:t>—the moat that stops an intruder even if they get past the wall. </a:t>
            </a:r>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And third is your </a:t>
            </a:r>
            <a:r>
              <a:rPr lang="en-CA" sz="1100" b="1" i="0" u="none" strike="noStrike" cap="none">
                <a:solidFill>
                  <a:srgbClr val="000000"/>
                </a:solidFill>
                <a:latin typeface="Arial"/>
                <a:ea typeface="Arial"/>
                <a:cs typeface="Arial"/>
                <a:sym typeface="Arial"/>
              </a:rPr>
              <a:t>Verification Protocol</a:t>
            </a:r>
            <a:r>
              <a:rPr lang="en-CA" sz="1100" b="0" i="0" u="none" strike="noStrike" cap="none">
                <a:solidFill>
                  <a:srgbClr val="000000"/>
                </a:solidFill>
                <a:latin typeface="Arial"/>
                <a:ea typeface="Arial"/>
                <a:cs typeface="Arial"/>
                <a:sym typeface="Arial"/>
              </a:rPr>
              <a:t>—the guard in the watchtower, your own critical thinking.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Let's break down how to build each one.</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Every digital account you own—your email, your bank, your social media—is a door into your life. Your password is the lock on that door. This is your first wall.</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The biggest mistake people make, the one that causes the most damage, is re-using the same password everywhere. If a minor, unimportant website gets breached (and they all do), criminals will take your email and that password and try it on every important site—your bank, your Amazon account, your email. This is how most accounts get hacked.</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So, how do you manage 100 different, complex passwords? You don't. You use a tool built for the job: a </a:t>
            </a:r>
            <a:r>
              <a:rPr lang="en-CA" sz="1100" b="1" i="0" u="none" strike="noStrike" cap="none">
                <a:solidFill>
                  <a:srgbClr val="000000"/>
                </a:solidFill>
                <a:latin typeface="Arial"/>
                <a:ea typeface="Arial"/>
                <a:cs typeface="Arial"/>
                <a:sym typeface="Arial"/>
              </a:rPr>
              <a:t>Password Manager</a:t>
            </a:r>
            <a:r>
              <a:rPr lang="en-CA" sz="1100" b="0" i="0" u="none" strike="noStrike" cap="none">
                <a:solidFill>
                  <a:srgbClr val="000000"/>
                </a:solidFill>
                <a:latin typeface="Arial"/>
                <a:ea typeface="Arial"/>
                <a:cs typeface="Arial"/>
                <a:sym typeface="Arial"/>
              </a:rPr>
              <a:t>. Think of it as a super-secure digital vault. It does the hard work of creating and remembering a unique, un-hackable password for every site. </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CA" sz="1100" b="0" i="0" u="none" strike="noStrike" cap="none">
                <a:solidFill>
                  <a:srgbClr val="000000"/>
                </a:solidFill>
                <a:latin typeface="Arial"/>
                <a:ea typeface="Arial"/>
                <a:cs typeface="Arial"/>
                <a:sym typeface="Arial"/>
              </a:rPr>
              <a:t>Your only job is to create one, single, super-strong master password to unlock the vault.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3" descr="A white and black rectangle&#10;&#10;Description automatically generated"/>
          <p:cNvPicPr preferRelativeResize="0"/>
          <p:nvPr/>
        </p:nvPicPr>
        <p:blipFill rotWithShape="1">
          <a:blip r:embed="rId2">
            <a:alphaModFix/>
          </a:blip>
          <a:srcRect/>
          <a:stretch/>
        </p:blipFill>
        <p:spPr>
          <a:xfrm>
            <a:off x="454025" y="693762"/>
            <a:ext cx="9528175" cy="5086350"/>
          </a:xfrm>
          <a:prstGeom prst="rect">
            <a:avLst/>
          </a:prstGeom>
          <a:noFill/>
          <a:ln>
            <a:noFill/>
          </a:ln>
        </p:spPr>
      </p:pic>
      <p:sp>
        <p:nvSpPr>
          <p:cNvPr id="14" name="Google Shape;14;p3"/>
          <p:cNvSpPr txBox="1">
            <a:spLocks noGrp="1"/>
          </p:cNvSpPr>
          <p:nvPr>
            <p:ph type="ctrTitle"/>
          </p:nvPr>
        </p:nvSpPr>
        <p:spPr>
          <a:xfrm>
            <a:off x="1524000" y="1122363"/>
            <a:ext cx="600075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subTitle" idx="1"/>
          </p:nvPr>
        </p:nvSpPr>
        <p:spPr>
          <a:xfrm>
            <a:off x="1524000" y="3668713"/>
            <a:ext cx="6457950" cy="1398587"/>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464669"/>
              </a:buClr>
              <a:buSzPts val="3600"/>
              <a:buFont typeface="Arial"/>
              <a:buNone/>
              <a:defRPr sz="2400">
                <a:solidFill>
                  <a:srgbClr val="464669"/>
                </a:solidFill>
                <a:latin typeface="Work Sans Medium"/>
                <a:ea typeface="Work Sans Medium"/>
                <a:cs typeface="Work Sans Medium"/>
                <a:sym typeface="Work Sans Medium"/>
              </a:defRPr>
            </a:lvl1pPr>
            <a:lvl2pPr lvl="1" algn="ctr">
              <a:lnSpc>
                <a:spcPct val="100000"/>
              </a:lnSpc>
              <a:spcBef>
                <a:spcPts val="500"/>
              </a:spcBef>
              <a:spcAft>
                <a:spcPts val="0"/>
              </a:spcAft>
              <a:buClr>
                <a:srgbClr val="464669"/>
              </a:buClr>
              <a:buSzPts val="3000"/>
              <a:buFont typeface="Work Sans Medium"/>
              <a:buNone/>
              <a:defRPr sz="2000"/>
            </a:lvl2pPr>
            <a:lvl3pPr lvl="2" algn="ctr">
              <a:lnSpc>
                <a:spcPct val="100000"/>
              </a:lnSpc>
              <a:spcBef>
                <a:spcPts val="500"/>
              </a:spcBef>
              <a:spcAft>
                <a:spcPts val="0"/>
              </a:spcAft>
              <a:buClr>
                <a:srgbClr val="464669"/>
              </a:buClr>
              <a:buSzPts val="2700"/>
              <a:buFont typeface="Work Sans Medium"/>
              <a:buNone/>
              <a:defRPr sz="1800"/>
            </a:lvl3pPr>
            <a:lvl4pPr lvl="3" algn="ctr">
              <a:lnSpc>
                <a:spcPct val="100000"/>
              </a:lnSpc>
              <a:spcBef>
                <a:spcPts val="500"/>
              </a:spcBef>
              <a:spcAft>
                <a:spcPts val="0"/>
              </a:spcAft>
              <a:buClr>
                <a:srgbClr val="464669"/>
              </a:buClr>
              <a:buSzPts val="2400"/>
              <a:buFont typeface="Work Sans Medium"/>
              <a:buNone/>
              <a:defRPr sz="1600"/>
            </a:lvl4pPr>
            <a:lvl5pPr lvl="4" algn="ctr">
              <a:lnSpc>
                <a:spcPct val="100000"/>
              </a:lnSpc>
              <a:spcBef>
                <a:spcPts val="500"/>
              </a:spcBef>
              <a:spcAft>
                <a:spcPts val="0"/>
              </a:spcAft>
              <a:buClr>
                <a:srgbClr val="464669"/>
              </a:buClr>
              <a:buSzPts val="2400"/>
              <a:buFont typeface="Work Sans Medium"/>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 name="Google Shape;16;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8" name="Google Shape;18;p3"/>
          <p:cNvSpPr>
            <a:spLocks noGrp="1"/>
          </p:cNvSpPr>
          <p:nvPr>
            <p:ph type="pic" idx="2"/>
          </p:nvPr>
        </p:nvSpPr>
        <p:spPr>
          <a:xfrm>
            <a:off x="7613650" y="1122363"/>
            <a:ext cx="3740150" cy="4459288"/>
          </a:xfrm>
          <a:prstGeom prst="rect">
            <a:avLst/>
          </a:prstGeom>
          <a:noFill/>
          <a:ln>
            <a:noFill/>
          </a:ln>
        </p:spPr>
        <p:txBody>
          <a:bodyPr/>
          <a:lstStyle/>
          <a:p>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72530" y="0"/>
            <a:ext cx="7237419" cy="6858000"/>
          </a:xfrm>
          <a:prstGeom prst="rect">
            <a:avLst/>
          </a:prstGeom>
          <a:noFill/>
          <a:ln>
            <a:noFill/>
          </a:ln>
        </p:spPr>
      </p:pic>
      <p:sp>
        <p:nvSpPr>
          <p:cNvPr id="21" name="Google Shape;21;p5"/>
          <p:cNvSpPr txBox="1">
            <a:spLocks noGrp="1"/>
          </p:cNvSpPr>
          <p:nvPr>
            <p:ph type="title"/>
          </p:nvPr>
        </p:nvSpPr>
        <p:spPr>
          <a:xfrm>
            <a:off x="587375" y="-424655"/>
            <a:ext cx="598805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6468F4"/>
              </a:buClr>
              <a:buSzPts val="6000"/>
              <a:buFont typeface="Barlow Condensed"/>
              <a:buNone/>
              <a:defRPr sz="60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587375" y="2428082"/>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 name="Google Shape;2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4400"/>
              <a:buFont typeface="Barlow Condensed"/>
              <a:buNone/>
              <a:defRPr sz="4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7"/>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464669"/>
              </a:buClr>
              <a:buSzPts val="4200"/>
              <a:buFont typeface="Barlow Condensed"/>
              <a:buNone/>
              <a:defRPr sz="2800" b="1">
                <a:solidFill>
                  <a:srgbClr val="464669"/>
                </a:solidFill>
                <a:latin typeface="Barlow Condensed"/>
                <a:ea typeface="Barlow Condensed"/>
                <a:cs typeface="Barlow Condensed"/>
                <a:sym typeface="Barlow Condensed"/>
              </a:defRPr>
            </a:lvl1pPr>
            <a:lvl2pPr marL="914400" lvl="1" indent="-228600" algn="l">
              <a:lnSpc>
                <a:spcPct val="100000"/>
              </a:lnSpc>
              <a:spcBef>
                <a:spcPts val="500"/>
              </a:spcBef>
              <a:spcAft>
                <a:spcPts val="0"/>
              </a:spcAft>
              <a:buClr>
                <a:srgbClr val="464669"/>
              </a:buClr>
              <a:buSzPts val="3000"/>
              <a:buFont typeface="Work Sans Medium"/>
              <a:buNone/>
              <a:defRPr sz="2000" b="1"/>
            </a:lvl2pPr>
            <a:lvl3pPr marL="1371600" lvl="2" indent="-228600" algn="l">
              <a:lnSpc>
                <a:spcPct val="100000"/>
              </a:lnSpc>
              <a:spcBef>
                <a:spcPts val="500"/>
              </a:spcBef>
              <a:spcAft>
                <a:spcPts val="0"/>
              </a:spcAft>
              <a:buClr>
                <a:srgbClr val="464669"/>
              </a:buClr>
              <a:buSzPts val="2700"/>
              <a:buFont typeface="Work Sans Medium"/>
              <a:buNone/>
              <a:defRPr sz="1800" b="1"/>
            </a:lvl3pPr>
            <a:lvl4pPr marL="1828800" lvl="3" indent="-228600" algn="l">
              <a:lnSpc>
                <a:spcPct val="100000"/>
              </a:lnSpc>
              <a:spcBef>
                <a:spcPts val="500"/>
              </a:spcBef>
              <a:spcAft>
                <a:spcPts val="0"/>
              </a:spcAft>
              <a:buClr>
                <a:srgbClr val="464669"/>
              </a:buClr>
              <a:buSzPts val="2400"/>
              <a:buFont typeface="Work Sans Medium"/>
              <a:buNone/>
              <a:defRPr sz="1600" b="1"/>
            </a:lvl4pPr>
            <a:lvl5pPr marL="2286000" lvl="4" indent="-228600" algn="l">
              <a:lnSpc>
                <a:spcPct val="100000"/>
              </a:lnSpc>
              <a:spcBef>
                <a:spcPts val="500"/>
              </a:spcBef>
              <a:spcAft>
                <a:spcPts val="0"/>
              </a:spcAft>
              <a:buClr>
                <a:srgbClr val="464669"/>
              </a:buClr>
              <a:buSzPts val="2400"/>
              <a:buFont typeface="Work Sans Medium"/>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33" name="Google Shape;33;p7"/>
          <p:cNvSpPr/>
          <p:nvPr/>
        </p:nvSpPr>
        <p:spPr>
          <a:xfrm>
            <a:off x="836612" y="2596444"/>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7"/>
          <p:cNvSpPr/>
          <p:nvPr/>
        </p:nvSpPr>
        <p:spPr>
          <a:xfrm>
            <a:off x="6170612" y="2596443"/>
            <a:ext cx="5183188" cy="3580519"/>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7"/>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
          <p:cNvSpPr txBox="1">
            <a:spLocks noGrp="1"/>
          </p:cNvSpPr>
          <p:nvPr>
            <p:ph type="body" idx="4"/>
          </p:nvPr>
        </p:nvSpPr>
        <p:spPr>
          <a:xfrm>
            <a:off x="6380992" y="2792944"/>
            <a:ext cx="4779486" cy="3167589"/>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7"/>
          <p:cNvPicPr preferRelativeResize="0"/>
          <p:nvPr/>
        </p:nvPicPr>
        <p:blipFill rotWithShape="1">
          <a:blip r:embed="rId2">
            <a:alphaModFix/>
          </a:blip>
          <a:srcRect/>
          <a:stretch/>
        </p:blipFill>
        <p:spPr>
          <a:xfrm>
            <a:off x="836612" y="1385528"/>
            <a:ext cx="9190463" cy="7920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6"/>
          <p:cNvSpPr/>
          <p:nvPr/>
        </p:nvSpPr>
        <p:spPr>
          <a:xfrm>
            <a:off x="838200" y="1825626"/>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6"/>
          <p:cNvSpPr/>
          <p:nvPr/>
        </p:nvSpPr>
        <p:spPr>
          <a:xfrm>
            <a:off x="6172200" y="1825625"/>
            <a:ext cx="5181600" cy="4351338"/>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1048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6382456" y="2111022"/>
            <a:ext cx="4778022" cy="3849512"/>
          </a:xfrm>
          <a:prstGeom prst="rect">
            <a:avLst/>
          </a:prstGeom>
          <a:noFill/>
          <a:ln>
            <a:noFill/>
          </a:ln>
        </p:spPr>
        <p:txBody>
          <a:bodyPr spcFirstLastPara="1" wrap="square" lIns="91425" tIns="45700" rIns="91425" bIns="45700" anchor="t" anchorCtr="0">
            <a:normAutofit/>
          </a:bodyPr>
          <a:lstStyle>
            <a:lvl1pPr marL="457200" lvl="0" indent="-419100" algn="l">
              <a:lnSpc>
                <a:spcPct val="100000"/>
              </a:lnSpc>
              <a:spcBef>
                <a:spcPts val="1000"/>
              </a:spcBef>
              <a:spcAft>
                <a:spcPts val="0"/>
              </a:spcAft>
              <a:buClr>
                <a:srgbClr val="464669"/>
              </a:buClr>
              <a:buSzPts val="3000"/>
              <a:buFont typeface="Work Sans Medium"/>
              <a:buChar char="•"/>
              <a:defRPr sz="20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47" name="Google Shape;47;p6"/>
          <p:cNvPicPr preferRelativeResize="0"/>
          <p:nvPr/>
        </p:nvPicPr>
        <p:blipFill rotWithShape="1">
          <a:blip r:embed="rId2">
            <a:alphaModFix/>
          </a:blip>
          <a:srcRect/>
          <a:stretch/>
        </p:blipFill>
        <p:spPr>
          <a:xfrm>
            <a:off x="1500768" y="1395509"/>
            <a:ext cx="9190463" cy="792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FFFF"/>
        </a:solidFill>
        <a:effectLst/>
      </p:bgPr>
    </p:bg>
    <p:spTree>
      <p:nvGrpSpPr>
        <p:cNvPr id="1" name="Shape 48"/>
        <p:cNvGrpSpPr/>
        <p:nvPr/>
      </p:nvGrpSpPr>
      <p:grpSpPr>
        <a:xfrm>
          <a:off x="0" y="0"/>
          <a:ext cx="0" cy="0"/>
          <a:chOff x="0" y="0"/>
          <a:chExt cx="0" cy="0"/>
        </a:xfrm>
      </p:grpSpPr>
      <p:sp>
        <p:nvSpPr>
          <p:cNvPr id="49" name="Google Shape;4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6000"/>
              <a:buFont typeface="Barlow Condensed"/>
              <a:buNone/>
              <a:defRPr sz="6000" b="1" u="none">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95300" algn="l">
              <a:lnSpc>
                <a:spcPct val="100000"/>
              </a:lnSpc>
              <a:spcBef>
                <a:spcPts val="1000"/>
              </a:spcBef>
              <a:spcAft>
                <a:spcPts val="0"/>
              </a:spcAft>
              <a:buClr>
                <a:srgbClr val="464669"/>
              </a:buClr>
              <a:buSzPts val="4200"/>
              <a:buFont typeface="Work Sans Medium"/>
              <a:buChar char="•"/>
              <a:defRPr sz="2800">
                <a:solidFill>
                  <a:srgbClr val="464669"/>
                </a:solidFill>
                <a:latin typeface="Work Sans Medium"/>
                <a:ea typeface="Work Sans Medium"/>
                <a:cs typeface="Work Sans Medium"/>
                <a:sym typeface="Work Sans Medium"/>
              </a:defRPr>
            </a:lvl1pPr>
            <a:lvl2pPr marL="914400" lvl="1" indent="-457200" algn="l">
              <a:lnSpc>
                <a:spcPct val="100000"/>
              </a:lnSpc>
              <a:spcBef>
                <a:spcPts val="500"/>
              </a:spcBef>
              <a:spcAft>
                <a:spcPts val="0"/>
              </a:spcAft>
              <a:buClr>
                <a:srgbClr val="464669"/>
              </a:buClr>
              <a:buSzPts val="3600"/>
              <a:buFont typeface="Work Sans Medium"/>
              <a:buChar char="•"/>
              <a:defRPr>
                <a:solidFill>
                  <a:srgbClr val="464669"/>
                </a:solidFill>
                <a:latin typeface="Work Sans Medium"/>
                <a:ea typeface="Work Sans Medium"/>
                <a:cs typeface="Work Sans Medium"/>
                <a:sym typeface="Work Sans Medium"/>
              </a:defRPr>
            </a:lvl2pPr>
            <a:lvl3pPr marL="1371600" lvl="2" indent="-419100" algn="l">
              <a:lnSpc>
                <a:spcPct val="100000"/>
              </a:lnSpc>
              <a:spcBef>
                <a:spcPts val="500"/>
              </a:spcBef>
              <a:spcAft>
                <a:spcPts val="0"/>
              </a:spcAft>
              <a:buClr>
                <a:srgbClr val="464669"/>
              </a:buClr>
              <a:buSzPts val="3000"/>
              <a:buFont typeface="Work Sans Medium"/>
              <a:buChar char="•"/>
              <a:defRPr>
                <a:solidFill>
                  <a:srgbClr val="464669"/>
                </a:solidFill>
                <a:latin typeface="Work Sans Medium"/>
                <a:ea typeface="Work Sans Medium"/>
                <a:cs typeface="Work Sans Medium"/>
                <a:sym typeface="Work Sans Medium"/>
              </a:defRPr>
            </a:lvl3pPr>
            <a:lvl4pPr marL="1828800" lvl="3"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4pPr>
            <a:lvl5pPr marL="2286000" lvl="4" indent="-400050" algn="l">
              <a:lnSpc>
                <a:spcPct val="100000"/>
              </a:lnSpc>
              <a:spcBef>
                <a:spcPts val="500"/>
              </a:spcBef>
              <a:spcAft>
                <a:spcPts val="0"/>
              </a:spcAft>
              <a:buClr>
                <a:srgbClr val="464669"/>
              </a:buClr>
              <a:buSzPts val="2700"/>
              <a:buFont typeface="Work Sans Medium"/>
              <a:buChar char="•"/>
              <a:defRPr>
                <a:solidFill>
                  <a:srgbClr val="464669"/>
                </a:solidFill>
                <a:latin typeface="Work Sans Medium"/>
                <a:ea typeface="Work Sans Medium"/>
                <a:cs typeface="Work Sans Medium"/>
                <a:sym typeface="Work Sans Medium"/>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54" name="Google Shape;54;p27"/>
          <p:cNvSpPr/>
          <p:nvPr/>
        </p:nvSpPr>
        <p:spPr>
          <a:xfrm>
            <a:off x="0" y="6176963"/>
            <a:ext cx="12192000" cy="693550"/>
          </a:xfrm>
          <a:prstGeom prst="rect">
            <a:avLst/>
          </a:prstGeom>
          <a:solidFill>
            <a:srgbClr val="4646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 name="Google Shape;55;p27"/>
          <p:cNvPicPr preferRelativeResize="0"/>
          <p:nvPr/>
        </p:nvPicPr>
        <p:blipFill rotWithShape="1">
          <a:blip r:embed="rId2" cstate="email">
            <a:alphaModFix amt="20000"/>
            <a:extLst>
              <a:ext uri="{28A0092B-C50C-407E-A947-70E740481C1C}">
                <a14:useLocalDpi xmlns:a14="http://schemas.microsoft.com/office/drawing/2010/main"/>
              </a:ext>
            </a:extLst>
          </a:blip>
          <a:srcRect/>
          <a:stretch/>
        </p:blipFill>
        <p:spPr>
          <a:xfrm>
            <a:off x="-104983" y="3359298"/>
            <a:ext cx="12296983" cy="229274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bg>
      <p:bgPr>
        <a:solidFill>
          <a:srgbClr val="FFFFFF"/>
        </a:solidFill>
        <a:effectLst/>
      </p:bgPr>
    </p:bg>
    <p:spTree>
      <p:nvGrpSpPr>
        <p:cNvPr id="1" name="Shape 56"/>
        <p:cNvGrpSpPr/>
        <p:nvPr/>
      </p:nvGrpSpPr>
      <p:grpSpPr>
        <a:xfrm>
          <a:off x="0" y="0"/>
          <a:ext cx="0" cy="0"/>
          <a:chOff x="0" y="0"/>
          <a:chExt cx="0" cy="0"/>
        </a:xfrm>
      </p:grpSpPr>
      <p:sp>
        <p:nvSpPr>
          <p:cNvPr id="57" name="Google Shape;57;p10"/>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61" name="Google Shape;61;p10"/>
          <p:cNvSpPr>
            <a:spLocks noGrp="1"/>
          </p:cNvSpPr>
          <p:nvPr>
            <p:ph type="pic" idx="2"/>
          </p:nvPr>
        </p:nvSpPr>
        <p:spPr>
          <a:xfrm>
            <a:off x="1229361" y="2724785"/>
            <a:ext cx="3677919" cy="2883535"/>
          </a:xfrm>
          <a:prstGeom prst="rect">
            <a:avLst/>
          </a:prstGeom>
          <a:noFill/>
          <a:ln>
            <a:noFill/>
          </a:ln>
        </p:spPr>
      </p:sp>
      <p:pic>
        <p:nvPicPr>
          <p:cNvPr id="62" name="Google Shape;62;p10" descr="A group of gold coins&#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rot="-640136">
            <a:off x="10322262" y="626811"/>
            <a:ext cx="1548211" cy="2100262"/>
          </a:xfrm>
          <a:prstGeom prst="rect">
            <a:avLst/>
          </a:prstGeom>
          <a:noFill/>
          <a:ln>
            <a:noFill/>
          </a:ln>
        </p:spPr>
      </p:pic>
      <p:sp>
        <p:nvSpPr>
          <p:cNvPr id="63" name="Google Shape;63;p10"/>
          <p:cNvSpPr txBox="1">
            <a:spLocks noGrp="1"/>
          </p:cNvSpPr>
          <p:nvPr>
            <p:ph type="body" idx="1"/>
          </p:nvPr>
        </p:nvSpPr>
        <p:spPr>
          <a:xfrm>
            <a:off x="5255339" y="992187"/>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10"/>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5"/>
        <p:cNvGrpSpPr/>
        <p:nvPr/>
      </p:nvGrpSpPr>
      <p:grpSpPr>
        <a:xfrm>
          <a:off x="0" y="0"/>
          <a:ext cx="0" cy="0"/>
          <a:chOff x="0" y="0"/>
          <a:chExt cx="0" cy="0"/>
        </a:xfrm>
      </p:grpSpPr>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69" name="Google Shape;69;p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1999" cy="3901440"/>
          </a:xfrm>
          <a:prstGeom prst="rect">
            <a:avLst/>
          </a:prstGeom>
          <a:noFill/>
          <a:ln>
            <a:noFill/>
          </a:ln>
        </p:spPr>
      </p:pic>
      <p:sp>
        <p:nvSpPr>
          <p:cNvPr id="70" name="Google Shape;70;p8"/>
          <p:cNvSpPr txBox="1">
            <a:spLocks noGrp="1"/>
          </p:cNvSpPr>
          <p:nvPr>
            <p:ph type="title"/>
          </p:nvPr>
        </p:nvSpPr>
        <p:spPr>
          <a:xfrm>
            <a:off x="838200" y="909637"/>
            <a:ext cx="5725161"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468F4"/>
              </a:buClr>
              <a:buSzPts val="5400"/>
              <a:buFont typeface="Barlow Condensed"/>
              <a:buNone/>
              <a:defRPr sz="54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
          <p:cNvSpPr txBox="1">
            <a:spLocks noGrp="1"/>
          </p:cNvSpPr>
          <p:nvPr>
            <p:ph type="body" idx="1"/>
          </p:nvPr>
        </p:nvSpPr>
        <p:spPr>
          <a:xfrm>
            <a:off x="838200" y="2394743"/>
            <a:ext cx="639572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3600"/>
              <a:buFont typeface="Work Sans Medium"/>
              <a:buNone/>
              <a:defRPr sz="2400">
                <a:solidFill>
                  <a:srgbClr val="464669"/>
                </a:solidFill>
                <a:latin typeface="Work Sans Medium"/>
                <a:ea typeface="Work Sans Medium"/>
                <a:cs typeface="Work Sans Medium"/>
                <a:sym typeface="Work Sans Medium"/>
              </a:defRPr>
            </a:lvl1pPr>
            <a:lvl2pPr marL="914400" lvl="1" indent="-228600" algn="l">
              <a:lnSpc>
                <a:spcPct val="100000"/>
              </a:lnSpc>
              <a:spcBef>
                <a:spcPts val="500"/>
              </a:spcBef>
              <a:spcAft>
                <a:spcPts val="0"/>
              </a:spcAft>
              <a:buClr>
                <a:srgbClr val="888888"/>
              </a:buClr>
              <a:buSzPts val="3000"/>
              <a:buFont typeface="Work Sans Medium"/>
              <a:buNone/>
              <a:defRPr sz="2000">
                <a:solidFill>
                  <a:srgbClr val="888888"/>
                </a:solidFill>
              </a:defRPr>
            </a:lvl2pPr>
            <a:lvl3pPr marL="1371600" lvl="2" indent="-228600" algn="l">
              <a:lnSpc>
                <a:spcPct val="100000"/>
              </a:lnSpc>
              <a:spcBef>
                <a:spcPts val="500"/>
              </a:spcBef>
              <a:spcAft>
                <a:spcPts val="0"/>
              </a:spcAft>
              <a:buClr>
                <a:srgbClr val="888888"/>
              </a:buClr>
              <a:buSzPts val="2700"/>
              <a:buFont typeface="Work Sans Medium"/>
              <a:buNone/>
              <a:defRPr sz="1800">
                <a:solidFill>
                  <a:srgbClr val="888888"/>
                </a:solidFill>
              </a:defRPr>
            </a:lvl3pPr>
            <a:lvl4pPr marL="1828800" lvl="3" indent="-228600" algn="l">
              <a:lnSpc>
                <a:spcPct val="100000"/>
              </a:lnSpc>
              <a:spcBef>
                <a:spcPts val="500"/>
              </a:spcBef>
              <a:spcAft>
                <a:spcPts val="0"/>
              </a:spcAft>
              <a:buClr>
                <a:srgbClr val="888888"/>
              </a:buClr>
              <a:buSzPts val="2400"/>
              <a:buFont typeface="Work Sans Medium"/>
              <a:buNone/>
              <a:defRPr sz="1600">
                <a:solidFill>
                  <a:srgbClr val="888888"/>
                </a:solidFill>
              </a:defRPr>
            </a:lvl4pPr>
            <a:lvl5pPr marL="2286000" lvl="4" indent="-228600" algn="l">
              <a:lnSpc>
                <a:spcPct val="100000"/>
              </a:lnSpc>
              <a:spcBef>
                <a:spcPts val="500"/>
              </a:spcBef>
              <a:spcAft>
                <a:spcPts val="0"/>
              </a:spcAft>
              <a:buClr>
                <a:srgbClr val="888888"/>
              </a:buClr>
              <a:buSzPts val="2400"/>
              <a:buFont typeface="Work Sans Medium"/>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pic>
        <p:nvPicPr>
          <p:cNvPr id="72" name="Google Shape;7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556" y="1115684"/>
            <a:ext cx="12369716" cy="511671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bg>
      <p:bgPr>
        <a:solidFill>
          <a:schemeClr val="lt1"/>
        </a:solidFill>
        <a:effectLst/>
      </p:bgPr>
    </p:bg>
    <p:spTree>
      <p:nvGrpSpPr>
        <p:cNvPr id="1" name="Shape 73"/>
        <p:cNvGrpSpPr/>
        <p:nvPr/>
      </p:nvGrpSpPr>
      <p:grpSpPr>
        <a:xfrm>
          <a:off x="0" y="0"/>
          <a:ext cx="0" cy="0"/>
          <a:chOff x="0" y="0"/>
          <a:chExt cx="0" cy="0"/>
        </a:xfrm>
      </p:grpSpPr>
      <p:sp>
        <p:nvSpPr>
          <p:cNvPr id="74" name="Google Shape;74;p9"/>
          <p:cNvSpPr/>
          <p:nvPr/>
        </p:nvSpPr>
        <p:spPr>
          <a:xfrm>
            <a:off x="648494" y="676593"/>
            <a:ext cx="10895012" cy="5504815"/>
          </a:xfrm>
          <a:prstGeom prst="roundRect">
            <a:avLst>
              <a:gd name="adj" fmla="val 16667"/>
            </a:avLst>
          </a:prstGeom>
          <a:solidFill>
            <a:srgbClr val="D0D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75" name="Google Shape;75;p9"/>
          <p:cNvSpPr txBox="1">
            <a:spLocks noGrp="1"/>
          </p:cNvSpPr>
          <p:nvPr>
            <p:ph type="body" idx="1"/>
          </p:nvPr>
        </p:nvSpPr>
        <p:spPr>
          <a:xfrm>
            <a:off x="5323840" y="987425"/>
            <a:ext cx="5804852" cy="4873625"/>
          </a:xfrm>
          <a:prstGeom prst="rect">
            <a:avLst/>
          </a:prstGeom>
          <a:noFill/>
          <a:ln>
            <a:noFill/>
          </a:ln>
        </p:spPr>
        <p:txBody>
          <a:bodyPr spcFirstLastPara="1" wrap="square" lIns="91425" tIns="45700" rIns="91425" bIns="45700" anchor="t" anchorCtr="0">
            <a:normAutofit/>
          </a:bodyPr>
          <a:lstStyle>
            <a:lvl1pPr marL="457200" lvl="0" indent="-457200" algn="l">
              <a:lnSpc>
                <a:spcPct val="100000"/>
              </a:lnSpc>
              <a:spcBef>
                <a:spcPts val="1000"/>
              </a:spcBef>
              <a:spcAft>
                <a:spcPts val="0"/>
              </a:spcAft>
              <a:buClr>
                <a:srgbClr val="464669"/>
              </a:buClr>
              <a:buSzPts val="3600"/>
              <a:buFont typeface="Work Sans Medium"/>
              <a:buChar char="•"/>
              <a:defRPr sz="2400"/>
            </a:lvl1pPr>
            <a:lvl2pPr marL="914400" lvl="1" indent="-495300" algn="l">
              <a:lnSpc>
                <a:spcPct val="100000"/>
              </a:lnSpc>
              <a:spcBef>
                <a:spcPts val="500"/>
              </a:spcBef>
              <a:spcAft>
                <a:spcPts val="0"/>
              </a:spcAft>
              <a:buClr>
                <a:srgbClr val="464669"/>
              </a:buClr>
              <a:buSzPts val="4200"/>
              <a:buFont typeface="Work Sans Medium"/>
              <a:buChar char="•"/>
              <a:defRPr sz="2800"/>
            </a:lvl2pPr>
            <a:lvl3pPr marL="1371600" lvl="2" indent="-457200" algn="l">
              <a:lnSpc>
                <a:spcPct val="100000"/>
              </a:lnSpc>
              <a:spcBef>
                <a:spcPts val="500"/>
              </a:spcBef>
              <a:spcAft>
                <a:spcPts val="0"/>
              </a:spcAft>
              <a:buClr>
                <a:srgbClr val="464669"/>
              </a:buClr>
              <a:buSzPts val="3600"/>
              <a:buFont typeface="Work Sans Medium"/>
              <a:buChar char="•"/>
              <a:defRPr sz="2400"/>
            </a:lvl3pPr>
            <a:lvl4pPr marL="1828800" lvl="3" indent="-419100" algn="l">
              <a:lnSpc>
                <a:spcPct val="100000"/>
              </a:lnSpc>
              <a:spcBef>
                <a:spcPts val="500"/>
              </a:spcBef>
              <a:spcAft>
                <a:spcPts val="0"/>
              </a:spcAft>
              <a:buClr>
                <a:srgbClr val="464669"/>
              </a:buClr>
              <a:buSzPts val="3000"/>
              <a:buFont typeface="Work Sans Medium"/>
              <a:buChar char="•"/>
              <a:defRPr sz="2000"/>
            </a:lvl4pPr>
            <a:lvl5pPr marL="2286000" lvl="4" indent="-419100" algn="l">
              <a:lnSpc>
                <a:spcPct val="100000"/>
              </a:lnSpc>
              <a:spcBef>
                <a:spcPts val="500"/>
              </a:spcBef>
              <a:spcAft>
                <a:spcPts val="0"/>
              </a:spcAft>
              <a:buClr>
                <a:srgbClr val="464669"/>
              </a:buClr>
              <a:buSzPts val="3000"/>
              <a:buFont typeface="Work Sans Medium"/>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9"/>
          <p:cNvSpPr txBox="1">
            <a:spLocks noGrp="1"/>
          </p:cNvSpPr>
          <p:nvPr>
            <p:ph type="body" idx="2"/>
          </p:nvPr>
        </p:nvSpPr>
        <p:spPr>
          <a:xfrm>
            <a:off x="1063308" y="2669582"/>
            <a:ext cx="3932237" cy="3199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464669"/>
              </a:buClr>
              <a:buSzPts val="2400"/>
              <a:buFont typeface="Work Sans Medium"/>
              <a:buNone/>
              <a:defRPr sz="1600"/>
            </a:lvl1pPr>
            <a:lvl2pPr marL="914400" lvl="1" indent="-228600" algn="l">
              <a:lnSpc>
                <a:spcPct val="100000"/>
              </a:lnSpc>
              <a:spcBef>
                <a:spcPts val="500"/>
              </a:spcBef>
              <a:spcAft>
                <a:spcPts val="0"/>
              </a:spcAft>
              <a:buClr>
                <a:srgbClr val="464669"/>
              </a:buClr>
              <a:buSzPts val="2100"/>
              <a:buFont typeface="Work Sans Medium"/>
              <a:buNone/>
              <a:defRPr sz="1400"/>
            </a:lvl2pPr>
            <a:lvl3pPr marL="1371600" lvl="2" indent="-228600" algn="l">
              <a:lnSpc>
                <a:spcPct val="100000"/>
              </a:lnSpc>
              <a:spcBef>
                <a:spcPts val="500"/>
              </a:spcBef>
              <a:spcAft>
                <a:spcPts val="0"/>
              </a:spcAft>
              <a:buClr>
                <a:srgbClr val="464669"/>
              </a:buClr>
              <a:buSzPts val="1800"/>
              <a:buFont typeface="Work Sans Medium"/>
              <a:buNone/>
              <a:defRPr sz="1200"/>
            </a:lvl3pPr>
            <a:lvl4pPr marL="1828800" lvl="3" indent="-228600" algn="l">
              <a:lnSpc>
                <a:spcPct val="100000"/>
              </a:lnSpc>
              <a:spcBef>
                <a:spcPts val="500"/>
              </a:spcBef>
              <a:spcAft>
                <a:spcPts val="0"/>
              </a:spcAft>
              <a:buClr>
                <a:srgbClr val="464669"/>
              </a:buClr>
              <a:buSzPts val="1500"/>
              <a:buFont typeface="Work Sans Medium"/>
              <a:buNone/>
              <a:defRPr sz="1000"/>
            </a:lvl4pPr>
            <a:lvl5pPr marL="2286000" lvl="4" indent="-228600" algn="l">
              <a:lnSpc>
                <a:spcPct val="100000"/>
              </a:lnSpc>
              <a:spcBef>
                <a:spcPts val="500"/>
              </a:spcBef>
              <a:spcAft>
                <a:spcPts val="0"/>
              </a:spcAft>
              <a:buClr>
                <a:srgbClr val="464669"/>
              </a:buClr>
              <a:buSzPts val="1500"/>
              <a:buFont typeface="Work Sans Medium"/>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80" name="Google Shape;80;p9"/>
          <p:cNvPicPr preferRelativeResize="0"/>
          <p:nvPr/>
        </p:nvPicPr>
        <p:blipFill rotWithShape="1">
          <a:blip r:embed="rId2">
            <a:alphaModFix/>
          </a:blip>
          <a:srcRect/>
          <a:stretch/>
        </p:blipFill>
        <p:spPr>
          <a:xfrm>
            <a:off x="1060132" y="2404893"/>
            <a:ext cx="3932237" cy="81986"/>
          </a:xfrm>
          <a:prstGeom prst="rect">
            <a:avLst/>
          </a:prstGeom>
          <a:noFill/>
          <a:ln>
            <a:noFill/>
          </a:ln>
        </p:spPr>
      </p:pic>
      <p:sp>
        <p:nvSpPr>
          <p:cNvPr id="81" name="Google Shape;81;p9"/>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468F4"/>
              </a:buClr>
              <a:buSzPts val="3600"/>
              <a:buFont typeface="Barlow Condensed"/>
              <a:buNone/>
              <a:defRPr sz="3600" b="1">
                <a:solidFill>
                  <a:srgbClr val="6468F4"/>
                </a:solidFill>
                <a:latin typeface="Barlow Condensed"/>
                <a:ea typeface="Barlow Condensed"/>
                <a:cs typeface="Barlow Condensed"/>
                <a:sym typeface="Barlow Condense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D3FB"/>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6468F4"/>
              </a:buClr>
              <a:buSzPts val="6000"/>
              <a:buFont typeface="Barlow Condensed"/>
              <a:buNone/>
              <a:defRPr sz="6000" b="1" i="0" u="none" strike="noStrike" cap="none">
                <a:solidFill>
                  <a:srgbClr val="6468F4"/>
                </a:solidFill>
                <a:latin typeface="Barlow Condensed"/>
                <a:ea typeface="Barlow Condensed"/>
                <a:cs typeface="Barlow Condensed"/>
                <a:sym typeface="Barlow Condense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100000"/>
              </a:lnSpc>
              <a:spcBef>
                <a:spcPts val="1000"/>
              </a:spcBef>
              <a:spcAft>
                <a:spcPts val="0"/>
              </a:spcAft>
              <a:buClr>
                <a:srgbClr val="464669"/>
              </a:buClr>
              <a:buSzPts val="4200"/>
              <a:buFont typeface="Work Sans Medium"/>
              <a:buChar char="•"/>
              <a:defRPr sz="2800" b="0" i="0" u="none" strike="noStrike" cap="none">
                <a:solidFill>
                  <a:srgbClr val="464669"/>
                </a:solidFill>
                <a:latin typeface="Work Sans Medium"/>
                <a:ea typeface="Work Sans Medium"/>
                <a:cs typeface="Work Sans Medium"/>
                <a:sym typeface="Work Sans Medium"/>
              </a:defRPr>
            </a:lvl1pPr>
            <a:lvl2pPr marL="914400" marR="0" lvl="1" indent="-457200" algn="l" rtl="0">
              <a:lnSpc>
                <a:spcPct val="100000"/>
              </a:lnSpc>
              <a:spcBef>
                <a:spcPts val="500"/>
              </a:spcBef>
              <a:spcAft>
                <a:spcPts val="0"/>
              </a:spcAft>
              <a:buClr>
                <a:srgbClr val="464669"/>
              </a:buClr>
              <a:buSzPts val="3600"/>
              <a:buFont typeface="Work Sans Medium"/>
              <a:buChar char="•"/>
              <a:defRPr sz="2400" b="0" i="0" u="none" strike="noStrike" cap="none">
                <a:solidFill>
                  <a:srgbClr val="464669"/>
                </a:solidFill>
                <a:latin typeface="Work Sans Medium"/>
                <a:ea typeface="Work Sans Medium"/>
                <a:cs typeface="Work Sans Medium"/>
                <a:sym typeface="Work Sans Medium"/>
              </a:defRPr>
            </a:lvl2pPr>
            <a:lvl3pPr marL="1371600" marR="0" lvl="2" indent="-419100" algn="l" rtl="0">
              <a:lnSpc>
                <a:spcPct val="100000"/>
              </a:lnSpc>
              <a:spcBef>
                <a:spcPts val="500"/>
              </a:spcBef>
              <a:spcAft>
                <a:spcPts val="0"/>
              </a:spcAft>
              <a:buClr>
                <a:srgbClr val="464669"/>
              </a:buClr>
              <a:buSzPts val="3000"/>
              <a:buFont typeface="Work Sans Medium"/>
              <a:buChar char="•"/>
              <a:defRPr sz="2000" b="0" i="0" u="none" strike="noStrike" cap="none">
                <a:solidFill>
                  <a:srgbClr val="464669"/>
                </a:solidFill>
                <a:latin typeface="Work Sans Medium"/>
                <a:ea typeface="Work Sans Medium"/>
                <a:cs typeface="Work Sans Medium"/>
                <a:sym typeface="Work Sans Medium"/>
              </a:defRPr>
            </a:lvl3pPr>
            <a:lvl4pPr marL="1828800" marR="0" lvl="3"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4pPr>
            <a:lvl5pPr marL="2286000" marR="0" lvl="4" indent="-400050" algn="l" rtl="0">
              <a:lnSpc>
                <a:spcPct val="100000"/>
              </a:lnSpc>
              <a:spcBef>
                <a:spcPts val="500"/>
              </a:spcBef>
              <a:spcAft>
                <a:spcPts val="0"/>
              </a:spcAft>
              <a:buClr>
                <a:srgbClr val="464669"/>
              </a:buClr>
              <a:buSzPts val="2700"/>
              <a:buFont typeface="Work Sans Medium"/>
              <a:buChar char="•"/>
              <a:defRPr sz="1800" b="0" i="0" u="none" strike="noStrike" cap="none">
                <a:solidFill>
                  <a:srgbClr val="464669"/>
                </a:solidFill>
                <a:latin typeface="Work Sans Medium"/>
                <a:ea typeface="Work Sans Medium"/>
                <a:cs typeface="Work Sans Medium"/>
                <a:sym typeface="Work Sans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pic>
        <p:nvPicPr>
          <p:cNvPr id="11" name="Google Shape;11;p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996127" y="6356350"/>
            <a:ext cx="2199745" cy="3225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txBox="1">
            <a:spLocks noGrp="1"/>
          </p:cNvSpPr>
          <p:nvPr>
            <p:ph type="ctrTitle"/>
          </p:nvPr>
        </p:nvSpPr>
        <p:spPr>
          <a:xfrm>
            <a:off x="1524000" y="1332675"/>
            <a:ext cx="600075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dirty="0"/>
              <a:t>Protecting Your Financial Plan</a:t>
            </a:r>
            <a:endParaRPr dirty="0"/>
          </a:p>
        </p:txBody>
      </p:sp>
      <p:sp>
        <p:nvSpPr>
          <p:cNvPr id="87" name="Google Shape;87;p1"/>
          <p:cNvSpPr txBox="1">
            <a:spLocks noGrp="1"/>
          </p:cNvSpPr>
          <p:nvPr>
            <p:ph type="subTitle" idx="1"/>
          </p:nvPr>
        </p:nvSpPr>
        <p:spPr>
          <a:xfrm>
            <a:off x="1524000" y="3833305"/>
            <a:ext cx="6457950" cy="1398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3600"/>
              <a:buNone/>
            </a:pPr>
            <a:r>
              <a:rPr lang="en-CA" dirty="0"/>
              <a:t>A Guide to Building the Defenses that Secure Your Assets, Your Identity, and Your Future.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5427" y="261774"/>
            <a:ext cx="1110922" cy="1110922"/>
          </a:xfrm>
          <a:prstGeom prst="rect">
            <a:avLst/>
          </a:prstGeom>
          <a:noFill/>
          <a:ln>
            <a:noFill/>
          </a:ln>
        </p:spPr>
      </p:pic>
      <p:sp>
        <p:nvSpPr>
          <p:cNvPr id="167" name="Google Shape;167;p19"/>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A second layer of security that requires </a:t>
            </a:r>
            <a:endParaRPr/>
          </a:p>
          <a:p>
            <a:pPr marL="38100" lvl="0" indent="0" algn="l" rtl="0">
              <a:lnSpc>
                <a:spcPct val="100000"/>
              </a:lnSpc>
              <a:spcBef>
                <a:spcPts val="1000"/>
              </a:spcBef>
              <a:spcAft>
                <a:spcPts val="0"/>
              </a:spcAft>
              <a:buSzPts val="3000"/>
              <a:buNone/>
            </a:pPr>
            <a:endParaRPr/>
          </a:p>
          <a:p>
            <a:pPr marL="495300" lvl="0" indent="-457200" algn="l" rtl="0">
              <a:lnSpc>
                <a:spcPct val="100000"/>
              </a:lnSpc>
              <a:spcBef>
                <a:spcPts val="1000"/>
              </a:spcBef>
              <a:spcAft>
                <a:spcPts val="0"/>
              </a:spcAft>
              <a:buSzPts val="3000"/>
              <a:buAutoNum type="arabicPeriod"/>
            </a:pPr>
            <a:r>
              <a:rPr lang="en-CA" b="1"/>
              <a:t>Something You Know </a:t>
            </a:r>
            <a:r>
              <a:rPr lang="en-CA" i="1"/>
              <a:t>(your password)</a:t>
            </a:r>
            <a:r>
              <a:rPr lang="en-CA"/>
              <a:t> </a:t>
            </a:r>
            <a:endParaRPr>
              <a:solidFill>
                <a:srgbClr val="6468F4"/>
              </a:solidFill>
            </a:endParaRPr>
          </a:p>
          <a:p>
            <a:pPr marL="495300" lvl="0" indent="-266700" algn="l" rtl="0">
              <a:lnSpc>
                <a:spcPct val="100000"/>
              </a:lnSpc>
              <a:spcBef>
                <a:spcPts val="1000"/>
              </a:spcBef>
              <a:spcAft>
                <a:spcPts val="0"/>
              </a:spcAft>
              <a:buSzPts val="3000"/>
              <a:buNone/>
            </a:pPr>
            <a:endParaRPr>
              <a:solidFill>
                <a:srgbClr val="6468F4"/>
              </a:solidFill>
            </a:endParaRPr>
          </a:p>
          <a:p>
            <a:pPr marL="495300" lvl="0" indent="-457200" algn="l" rtl="0">
              <a:lnSpc>
                <a:spcPct val="100000"/>
              </a:lnSpc>
              <a:spcBef>
                <a:spcPts val="1000"/>
              </a:spcBef>
              <a:spcAft>
                <a:spcPts val="0"/>
              </a:spcAft>
              <a:buSzPts val="3000"/>
              <a:buAutoNum type="arabicPeriod"/>
            </a:pPr>
            <a:r>
              <a:rPr lang="en-CA" b="1"/>
              <a:t>Something You Have </a:t>
            </a:r>
            <a:r>
              <a:rPr lang="en-CA" i="1"/>
              <a:t>(a code from your phone).</a:t>
            </a:r>
            <a:endParaRPr/>
          </a:p>
        </p:txBody>
      </p:sp>
      <p:sp>
        <p:nvSpPr>
          <p:cNvPr id="168" name="Google Shape;168;p19"/>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ctr" rtl="0">
              <a:lnSpc>
                <a:spcPct val="100000"/>
              </a:lnSpc>
              <a:spcBef>
                <a:spcPts val="0"/>
              </a:spcBef>
              <a:spcAft>
                <a:spcPts val="0"/>
              </a:spcAft>
              <a:buSzPts val="3000"/>
              <a:buNone/>
            </a:pPr>
            <a:r>
              <a:rPr lang="en-CA" b="1">
                <a:solidFill>
                  <a:srgbClr val="6468F4"/>
                </a:solidFill>
              </a:rPr>
              <a:t>SMS Text Message vs </a:t>
            </a:r>
            <a:endParaRPr/>
          </a:p>
          <a:p>
            <a:pPr marL="38100" lvl="0" indent="0" algn="ctr" rtl="0">
              <a:lnSpc>
                <a:spcPct val="100000"/>
              </a:lnSpc>
              <a:spcBef>
                <a:spcPts val="0"/>
              </a:spcBef>
              <a:spcAft>
                <a:spcPts val="0"/>
              </a:spcAft>
              <a:buSzPts val="3000"/>
              <a:buNone/>
            </a:pPr>
            <a:r>
              <a:rPr lang="en-CA" b="1">
                <a:solidFill>
                  <a:srgbClr val="6468F4"/>
                </a:solidFill>
              </a:rPr>
              <a:t>Authenticator App</a:t>
            </a:r>
            <a:endParaRPr/>
          </a:p>
          <a:p>
            <a:pPr marL="38100" lvl="0" indent="0" algn="l" rtl="0">
              <a:lnSpc>
                <a:spcPct val="100000"/>
              </a:lnSpc>
              <a:spcBef>
                <a:spcPts val="1000"/>
              </a:spcBef>
              <a:spcAft>
                <a:spcPts val="0"/>
              </a:spcAft>
              <a:buSzPts val="3000"/>
              <a:buNone/>
            </a:pPr>
            <a:r>
              <a:rPr lang="en-CA"/>
              <a:t>SMS is better than nothing but use an authenticator app for your most important accounts (</a:t>
            </a:r>
            <a:r>
              <a:rPr lang="en-CA">
                <a:solidFill>
                  <a:srgbClr val="6468F4"/>
                </a:solidFill>
              </a:rPr>
              <a:t>email, financial, social media</a:t>
            </a:r>
            <a:r>
              <a:rPr lang="en-CA"/>
              <a:t>).</a:t>
            </a:r>
            <a:endParaRPr/>
          </a:p>
          <a:p>
            <a:pPr marL="38100" lvl="0" indent="0" algn="l" rtl="0">
              <a:lnSpc>
                <a:spcPct val="100000"/>
              </a:lnSpc>
              <a:spcBef>
                <a:spcPts val="1000"/>
              </a:spcBef>
              <a:spcAft>
                <a:spcPts val="0"/>
              </a:spcAft>
              <a:buSzPts val="3000"/>
              <a:buNone/>
            </a:pPr>
            <a:endParaRPr/>
          </a:p>
          <a:p>
            <a:pPr marL="38100" lvl="0" indent="0" algn="l" rtl="0">
              <a:lnSpc>
                <a:spcPct val="100000"/>
              </a:lnSpc>
              <a:spcBef>
                <a:spcPts val="1000"/>
              </a:spcBef>
              <a:spcAft>
                <a:spcPts val="0"/>
              </a:spcAft>
              <a:buSzPts val="3000"/>
              <a:buNone/>
            </a:pPr>
            <a:r>
              <a:rPr lang="en-CA">
                <a:solidFill>
                  <a:srgbClr val="6468F4"/>
                </a:solidFill>
              </a:rPr>
              <a:t>SIM Swapping: </a:t>
            </a:r>
            <a:r>
              <a:rPr lang="en-CA"/>
              <a:t>A scammer can trick your phone provider into moving your number to their phone.</a:t>
            </a:r>
            <a:endParaRPr/>
          </a:p>
          <a:p>
            <a:pPr marL="38100" lvl="0" indent="0" algn="l" rtl="0">
              <a:lnSpc>
                <a:spcPct val="100000"/>
              </a:lnSpc>
              <a:spcBef>
                <a:spcPts val="1000"/>
              </a:spcBef>
              <a:spcAft>
                <a:spcPts val="0"/>
              </a:spcAft>
              <a:buSzPts val="3000"/>
              <a:buNone/>
            </a:pPr>
            <a:endParaRPr/>
          </a:p>
        </p:txBody>
      </p:sp>
      <p:sp>
        <p:nvSpPr>
          <p:cNvPr id="169" name="Google Shape;169;p19"/>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Two-Factor Authentication</a:t>
            </a:r>
            <a:endParaRPr/>
          </a:p>
        </p:txBody>
      </p:sp>
      <p:sp>
        <p:nvSpPr>
          <p:cNvPr id="170" name="Google Shape;170;p19"/>
          <p:cNvSpPr txBox="1"/>
          <p:nvPr/>
        </p:nvSpPr>
        <p:spPr>
          <a:xfrm>
            <a:off x="2989900" y="3800674"/>
            <a:ext cx="614692" cy="784579"/>
          </a:xfrm>
          <a:prstGeom prst="rect">
            <a:avLst/>
          </a:prstGeom>
          <a:noFill/>
          <a:ln>
            <a:noFill/>
          </a:ln>
        </p:spPr>
        <p:txBody>
          <a:bodyPr spcFirstLastPara="1" wrap="square" lIns="91425" tIns="45700" rIns="91425" bIns="45700" anchor="t" anchorCtr="0">
            <a:normAutofit lnSpcReduction="10000"/>
          </a:bodyPr>
          <a:lstStyle/>
          <a:p>
            <a:pPr marL="38100" marR="0" lvl="0" indent="0" algn="l" rtl="0">
              <a:lnSpc>
                <a:spcPct val="100000"/>
              </a:lnSpc>
              <a:spcBef>
                <a:spcPts val="1000"/>
              </a:spcBef>
              <a:spcAft>
                <a:spcPts val="0"/>
              </a:spcAft>
              <a:buClr>
                <a:srgbClr val="464669"/>
              </a:buClr>
              <a:buSzPts val="3000"/>
              <a:buFont typeface="Work Sans Medium"/>
              <a:buNone/>
            </a:pPr>
            <a:r>
              <a:rPr lang="en-CA" sz="4000" b="1" i="0" u="none" strike="noStrike" cap="none">
                <a:solidFill>
                  <a:srgbClr val="6468F4"/>
                </a:solidFill>
                <a:latin typeface="Work Sans Medium"/>
                <a:ea typeface="Work Sans Medium"/>
                <a:cs typeface="Work Sans Medium"/>
                <a:sym typeface="Work Sans Medium"/>
              </a:rPr>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5183" y="261774"/>
            <a:ext cx="1076295" cy="1076295"/>
          </a:xfrm>
          <a:prstGeom prst="rect">
            <a:avLst/>
          </a:prstGeom>
          <a:noFill/>
          <a:ln>
            <a:noFill/>
          </a:ln>
        </p:spPr>
      </p:pic>
      <p:sp>
        <p:nvSpPr>
          <p:cNvPr id="176" name="Google Shape;176;p20"/>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Scammers use emotion (fear, greed, urgency) to bypass your rational brain. </a:t>
            </a:r>
            <a:endParaRPr/>
          </a:p>
          <a:p>
            <a:pPr marL="38100" lvl="0" indent="0" algn="l" rtl="0">
              <a:lnSpc>
                <a:spcPct val="100000"/>
              </a:lnSpc>
              <a:spcBef>
                <a:spcPts val="1000"/>
              </a:spcBef>
              <a:spcAft>
                <a:spcPts val="0"/>
              </a:spcAft>
              <a:buSzPts val="3000"/>
              <a:buNone/>
            </a:pPr>
            <a:r>
              <a:rPr lang="en-CA"/>
              <a:t>Run this protocol if something feels </a:t>
            </a:r>
            <a:r>
              <a:rPr lang="en-CA" i="1">
                <a:solidFill>
                  <a:srgbClr val="E5A828"/>
                </a:solidFill>
              </a:rPr>
              <a:t>‘off.’</a:t>
            </a:r>
            <a:endParaRPr>
              <a:solidFill>
                <a:srgbClr val="6468F4"/>
              </a:solidFill>
            </a:endParaRPr>
          </a:p>
          <a:p>
            <a:pPr marL="38100" lvl="0" indent="0" algn="l" rtl="0">
              <a:lnSpc>
                <a:spcPct val="100000"/>
              </a:lnSpc>
              <a:spcBef>
                <a:spcPts val="1000"/>
              </a:spcBef>
              <a:spcAft>
                <a:spcPts val="0"/>
              </a:spcAft>
              <a:buSzPts val="3000"/>
              <a:buNone/>
            </a:pPr>
            <a:r>
              <a:rPr lang="en-CA">
                <a:solidFill>
                  <a:srgbClr val="6468F4"/>
                </a:solidFill>
              </a:rPr>
              <a:t>Verification Protocol</a:t>
            </a:r>
            <a:endParaRPr/>
          </a:p>
          <a:p>
            <a:pPr marL="38100" lvl="0" indent="0" algn="l" rtl="0">
              <a:lnSpc>
                <a:spcPct val="100000"/>
              </a:lnSpc>
              <a:spcBef>
                <a:spcPts val="1000"/>
              </a:spcBef>
              <a:spcAft>
                <a:spcPts val="0"/>
              </a:spcAft>
              <a:buSzPts val="3000"/>
              <a:buNone/>
            </a:pPr>
            <a:r>
              <a:rPr lang="en-CA"/>
              <a:t>1. </a:t>
            </a:r>
            <a:r>
              <a:rPr lang="en-CA">
                <a:solidFill>
                  <a:srgbClr val="E5A828"/>
                </a:solidFill>
              </a:rPr>
              <a:t>Slow Down</a:t>
            </a:r>
            <a:r>
              <a:rPr lang="en-CA"/>
              <a:t>: Pause and breathe, a legitimate request can wait five minutes. Ask yourself, </a:t>
            </a:r>
            <a:r>
              <a:rPr lang="en-CA" i="1"/>
              <a:t>“Why are they trying to rush me?”</a:t>
            </a:r>
            <a:endParaRPr i="1">
              <a:solidFill>
                <a:srgbClr val="464767"/>
              </a:solidFill>
            </a:endParaRPr>
          </a:p>
          <a:p>
            <a:pPr marL="38100" lvl="0" indent="0" algn="l" rtl="0">
              <a:lnSpc>
                <a:spcPct val="100000"/>
              </a:lnSpc>
              <a:spcBef>
                <a:spcPts val="1000"/>
              </a:spcBef>
              <a:spcAft>
                <a:spcPts val="0"/>
              </a:spcAft>
              <a:buSzPts val="3000"/>
              <a:buNone/>
            </a:pPr>
            <a:endParaRPr/>
          </a:p>
        </p:txBody>
      </p:sp>
      <p:sp>
        <p:nvSpPr>
          <p:cNvPr id="177" name="Google Shape;177;p20"/>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464767"/>
                </a:solidFill>
              </a:rPr>
              <a:t>2. </a:t>
            </a:r>
            <a:r>
              <a:rPr lang="en-CA">
                <a:solidFill>
                  <a:srgbClr val="E5A828"/>
                </a:solidFill>
              </a:rPr>
              <a:t>Question Everything</a:t>
            </a:r>
            <a:r>
              <a:rPr lang="en-CA">
                <a:solidFill>
                  <a:srgbClr val="464767"/>
                </a:solidFill>
              </a:rPr>
              <a:t>: Ask yourself, </a:t>
            </a:r>
            <a:r>
              <a:rPr lang="en-CA" i="1">
                <a:solidFill>
                  <a:srgbClr val="464767"/>
                </a:solidFill>
              </a:rPr>
              <a:t>“Does this make sense?” </a:t>
            </a:r>
            <a:r>
              <a:rPr lang="en-CA">
                <a:solidFill>
                  <a:srgbClr val="464767"/>
                </a:solidFill>
              </a:rPr>
              <a:t>Would my bank/friend/boss use threats or out-of-the-blue demands?</a:t>
            </a:r>
            <a:endParaRPr/>
          </a:p>
          <a:p>
            <a:pPr marL="38100" lvl="0" indent="0" algn="l" rtl="0">
              <a:lnSpc>
                <a:spcPct val="100000"/>
              </a:lnSpc>
              <a:spcBef>
                <a:spcPts val="1000"/>
              </a:spcBef>
              <a:spcAft>
                <a:spcPts val="0"/>
              </a:spcAft>
              <a:buSzPts val="3000"/>
              <a:buNone/>
            </a:pPr>
            <a:endParaRPr>
              <a:solidFill>
                <a:srgbClr val="464767"/>
              </a:solidFill>
            </a:endParaRPr>
          </a:p>
          <a:p>
            <a:pPr marL="38100" lvl="0" indent="0" algn="l" rtl="0">
              <a:lnSpc>
                <a:spcPct val="100000"/>
              </a:lnSpc>
              <a:spcBef>
                <a:spcPts val="1000"/>
              </a:spcBef>
              <a:spcAft>
                <a:spcPts val="0"/>
              </a:spcAft>
              <a:buSzPts val="3000"/>
              <a:buNone/>
            </a:pPr>
            <a:r>
              <a:rPr lang="en-CA">
                <a:solidFill>
                  <a:srgbClr val="464767"/>
                </a:solidFill>
              </a:rPr>
              <a:t>3. </a:t>
            </a:r>
            <a:r>
              <a:rPr lang="en-CA">
                <a:solidFill>
                  <a:srgbClr val="E5A828"/>
                </a:solidFill>
              </a:rPr>
              <a:t>Verify Independently</a:t>
            </a:r>
            <a:r>
              <a:rPr lang="en-CA">
                <a:solidFill>
                  <a:srgbClr val="464767"/>
                </a:solidFill>
              </a:rPr>
              <a:t>: Do not reply to the suspicious email or text. Contact the person or company through a separate, trusted channel you already have established with them. </a:t>
            </a:r>
            <a:endParaRPr/>
          </a:p>
        </p:txBody>
      </p:sp>
      <p:sp>
        <p:nvSpPr>
          <p:cNvPr id="178" name="Google Shape;178;p20"/>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Verification Protocol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785337" y="1300899"/>
            <a:ext cx="5417500" cy="27297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sz="8000"/>
              <a:t>The 3 Main Scams</a:t>
            </a:r>
            <a:endParaRPr/>
          </a:p>
        </p:txBody>
      </p:sp>
      <p:sp>
        <p:nvSpPr>
          <p:cNvPr id="184" name="Google Shape;184;p21"/>
          <p:cNvSpPr txBox="1">
            <a:spLocks noGrp="1"/>
          </p:cNvSpPr>
          <p:nvPr>
            <p:ph type="body" idx="1"/>
          </p:nvPr>
        </p:nvSpPr>
        <p:spPr>
          <a:xfrm>
            <a:off x="625083" y="3870379"/>
            <a:ext cx="4540806" cy="798570"/>
          </a:xfrm>
          <a:prstGeom prst="rect">
            <a:avLst/>
          </a:prstGeom>
          <a:noFill/>
          <a:ln>
            <a:noFill/>
          </a:ln>
        </p:spPr>
        <p:txBody>
          <a:bodyPr spcFirstLastPara="1" wrap="square" lIns="91425" tIns="45700" rIns="91425" bIns="45700" anchor="t" anchorCtr="0">
            <a:normAutofit fontScale="92500"/>
          </a:bodyPr>
          <a:lstStyle/>
          <a:p>
            <a:pPr marL="457200" lvl="0" indent="-228600" algn="l" rtl="0">
              <a:lnSpc>
                <a:spcPct val="100000"/>
              </a:lnSpc>
              <a:spcBef>
                <a:spcPts val="1000"/>
              </a:spcBef>
              <a:spcAft>
                <a:spcPts val="0"/>
              </a:spcAft>
              <a:buClr>
                <a:srgbClr val="464669"/>
              </a:buClr>
              <a:buSzPct val="162162"/>
              <a:buFont typeface="Work Sans Medium"/>
              <a:buNone/>
            </a:pPr>
            <a:r>
              <a:rPr lang="en-CA"/>
              <a:t>Developing a Skeptical Mind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body" idx="1"/>
          </p:nvPr>
        </p:nvSpPr>
        <p:spPr>
          <a:xfrm>
            <a:off x="4593400" y="1085100"/>
            <a:ext cx="5718000" cy="487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CA" sz="2000">
                <a:solidFill>
                  <a:srgbClr val="6468F4"/>
                </a:solidFill>
              </a:rPr>
              <a:t>Scammer’s Hook</a:t>
            </a:r>
            <a:r>
              <a:rPr lang="en-CA" sz="2000" i="1"/>
              <a:t>: “Just one click to verify your wallet and claim your free NFT!”</a:t>
            </a:r>
            <a:endParaRPr/>
          </a:p>
          <a:p>
            <a:pPr marL="0" lvl="0" indent="0" algn="l" rtl="0">
              <a:lnSpc>
                <a:spcPct val="100000"/>
              </a:lnSpc>
              <a:spcBef>
                <a:spcPts val="1000"/>
              </a:spcBef>
              <a:spcAft>
                <a:spcPts val="0"/>
              </a:spcAft>
              <a:buSzPts val="3600"/>
              <a:buNone/>
            </a:pPr>
            <a:r>
              <a:rPr lang="en-CA" sz="2000" b="1">
                <a:solidFill>
                  <a:srgbClr val="6468F4"/>
                </a:solidFill>
              </a:rPr>
              <a:t>Emotion Triggers: </a:t>
            </a:r>
            <a:r>
              <a:rPr lang="en-CA" sz="2000" b="1"/>
              <a:t>urgency, greed, the f</a:t>
            </a:r>
            <a:r>
              <a:rPr lang="en-CA" sz="2000"/>
              <a:t>ear of missing out (FOMO) or the desire for a freebie.</a:t>
            </a:r>
            <a:endParaRPr/>
          </a:p>
          <a:p>
            <a:pPr marL="0" lvl="0" indent="0" algn="l" rtl="0">
              <a:lnSpc>
                <a:spcPct val="100000"/>
              </a:lnSpc>
              <a:spcBef>
                <a:spcPts val="1000"/>
              </a:spcBef>
              <a:spcAft>
                <a:spcPts val="0"/>
              </a:spcAft>
              <a:buSzPts val="3600"/>
              <a:buNone/>
            </a:pPr>
            <a:r>
              <a:rPr lang="en-CA" sz="2000" b="1">
                <a:solidFill>
                  <a:srgbClr val="6468F4"/>
                </a:solidFill>
              </a:rPr>
              <a:t>Red Flags to Spot</a:t>
            </a:r>
            <a:r>
              <a:rPr lang="en-CA" sz="2000" b="1"/>
              <a:t>:</a:t>
            </a:r>
            <a:r>
              <a:rPr lang="en-CA" sz="2000"/>
              <a:t> </a:t>
            </a:r>
            <a:endParaRPr/>
          </a:p>
          <a:p>
            <a:pPr marL="457200" lvl="0" indent="-355600" algn="l" rtl="0">
              <a:lnSpc>
                <a:spcPct val="100000"/>
              </a:lnSpc>
              <a:spcBef>
                <a:spcPts val="1000"/>
              </a:spcBef>
              <a:spcAft>
                <a:spcPts val="0"/>
              </a:spcAft>
              <a:buSzPts val="2000"/>
              <a:buChar char="•"/>
            </a:pPr>
            <a:r>
              <a:rPr lang="en-CA" sz="2000"/>
              <a:t>High-pressure language ("Act Now!")</a:t>
            </a:r>
            <a:endParaRPr/>
          </a:p>
          <a:p>
            <a:pPr marL="457200" lvl="0" indent="-355600" algn="l" rtl="0">
              <a:lnSpc>
                <a:spcPct val="100000"/>
              </a:lnSpc>
              <a:spcBef>
                <a:spcPts val="0"/>
              </a:spcBef>
              <a:spcAft>
                <a:spcPts val="0"/>
              </a:spcAft>
              <a:buSzPts val="2000"/>
              <a:buChar char="•"/>
            </a:pPr>
            <a:r>
              <a:rPr lang="en-CA" sz="2000"/>
              <a:t>Suspicious links</a:t>
            </a:r>
            <a:endParaRPr/>
          </a:p>
          <a:p>
            <a:pPr marL="457200" lvl="0" indent="-355600" algn="l" rtl="0">
              <a:lnSpc>
                <a:spcPct val="100000"/>
              </a:lnSpc>
              <a:spcBef>
                <a:spcPts val="0"/>
              </a:spcBef>
              <a:spcAft>
                <a:spcPts val="0"/>
              </a:spcAft>
              <a:buSzPts val="2000"/>
              <a:buChar char="•"/>
            </a:pPr>
            <a:r>
              <a:rPr lang="en-CA" sz="2000"/>
              <a:t>Unsolicited messages about your accounts</a:t>
            </a:r>
            <a:endParaRPr/>
          </a:p>
          <a:p>
            <a:pPr marL="0" lvl="0" indent="0" algn="l" rtl="0">
              <a:lnSpc>
                <a:spcPct val="100000"/>
              </a:lnSpc>
              <a:spcBef>
                <a:spcPts val="1000"/>
              </a:spcBef>
              <a:spcAft>
                <a:spcPts val="0"/>
              </a:spcAft>
              <a:buSzPts val="3600"/>
              <a:buNone/>
            </a:pPr>
            <a:r>
              <a:rPr lang="en-CA" sz="2000">
                <a:solidFill>
                  <a:srgbClr val="6468F4"/>
                </a:solidFill>
              </a:rPr>
              <a:t>Moral of the Story</a:t>
            </a:r>
            <a:r>
              <a:rPr lang="en-CA" sz="2000"/>
              <a:t>: Never click links from unsolicited messages. Always go directly to the official website.</a:t>
            </a:r>
            <a:endParaRPr/>
          </a:p>
        </p:txBody>
      </p:sp>
      <p:sp>
        <p:nvSpPr>
          <p:cNvPr id="190" name="Google Shape;190;p22"/>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The Fake-Out</a:t>
            </a:r>
            <a:endParaRPr/>
          </a:p>
        </p:txBody>
      </p:sp>
      <p:pic>
        <p:nvPicPr>
          <p:cNvPr id="191" name="Google Shape;191;p22" title="The Fake Out-min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4951" y="2544559"/>
            <a:ext cx="3166814" cy="31668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1224951" y="987425"/>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The Phone Scare</a:t>
            </a:r>
            <a:endParaRPr/>
          </a:p>
        </p:txBody>
      </p:sp>
      <p:pic>
        <p:nvPicPr>
          <p:cNvPr id="197" name="Google Shape;197;p23" title="The Phone Scare-min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7329" y="2530704"/>
            <a:ext cx="3166814" cy="3166814"/>
          </a:xfrm>
          <a:prstGeom prst="rect">
            <a:avLst/>
          </a:prstGeom>
          <a:noFill/>
          <a:ln>
            <a:noFill/>
          </a:ln>
        </p:spPr>
      </p:pic>
      <p:sp>
        <p:nvSpPr>
          <p:cNvPr id="198" name="Google Shape;198;p23"/>
          <p:cNvSpPr txBox="1"/>
          <p:nvPr/>
        </p:nvSpPr>
        <p:spPr>
          <a:xfrm>
            <a:off x="4595970" y="987416"/>
            <a:ext cx="5970300" cy="535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464669"/>
              </a:buClr>
              <a:buSzPts val="3600"/>
              <a:buFont typeface="Work Sans Medium"/>
              <a:buNone/>
            </a:pPr>
            <a:r>
              <a:rPr lang="en-CA" sz="2000" b="0" i="0" u="none" strike="noStrike" cap="none">
                <a:solidFill>
                  <a:srgbClr val="6468F4"/>
                </a:solidFill>
                <a:latin typeface="Work Sans Medium"/>
                <a:ea typeface="Work Sans Medium"/>
                <a:cs typeface="Work Sans Medium"/>
                <a:sym typeface="Work Sans Medium"/>
              </a:rPr>
              <a:t>Scammer’s Hook</a:t>
            </a:r>
            <a:r>
              <a:rPr lang="en-CA" sz="2000" b="0" i="1" u="none" strike="noStrike" cap="none">
                <a:solidFill>
                  <a:srgbClr val="464669"/>
                </a:solidFill>
                <a:latin typeface="Work Sans Medium"/>
                <a:ea typeface="Work Sans Medium"/>
                <a:cs typeface="Work Sans Medium"/>
                <a:sym typeface="Work Sans Medium"/>
              </a:rPr>
              <a:t>: This is the IRS! You owe $2,000 in back taxes! Pay now with gift cards or face arrest!”</a:t>
            </a:r>
            <a:endParaRPr/>
          </a:p>
          <a:p>
            <a:pPr marL="0" marR="0" lvl="0" indent="0" algn="l" rtl="0">
              <a:lnSpc>
                <a:spcPct val="100000"/>
              </a:lnSpc>
              <a:spcBef>
                <a:spcPts val="1000"/>
              </a:spcBef>
              <a:spcAft>
                <a:spcPts val="0"/>
              </a:spcAft>
              <a:buClr>
                <a:srgbClr val="464669"/>
              </a:buClr>
              <a:buSzPts val="3600"/>
              <a:buFont typeface="Work Sans Medium"/>
              <a:buNone/>
            </a:pPr>
            <a:r>
              <a:rPr lang="en-CA" sz="2000" b="1" i="0" u="none" strike="noStrike" cap="none">
                <a:solidFill>
                  <a:srgbClr val="6468F4"/>
                </a:solidFill>
                <a:latin typeface="Work Sans Medium"/>
                <a:ea typeface="Work Sans Medium"/>
                <a:cs typeface="Work Sans Medium"/>
                <a:sym typeface="Work Sans Medium"/>
              </a:rPr>
              <a:t>Emotion Triggers: </a:t>
            </a:r>
            <a:r>
              <a:rPr lang="en-CA" sz="2000" i="0" u="none" strike="noStrike" cap="none">
                <a:solidFill>
                  <a:srgbClr val="464669"/>
                </a:solidFill>
                <a:latin typeface="Work Sans Medium"/>
                <a:ea typeface="Work Sans Medium"/>
                <a:cs typeface="Work Sans Medium"/>
                <a:sym typeface="Work Sans Medium"/>
              </a:rPr>
              <a:t>fear, authority, and the t</a:t>
            </a:r>
            <a:r>
              <a:rPr lang="en-CA" sz="2000" b="0" i="0" u="none" strike="noStrike" cap="none">
                <a:solidFill>
                  <a:srgbClr val="464669"/>
                </a:solidFill>
                <a:latin typeface="Work Sans Medium"/>
                <a:ea typeface="Work Sans Medium"/>
                <a:cs typeface="Work Sans Medium"/>
                <a:sym typeface="Work Sans Medium"/>
              </a:rPr>
              <a:t>hreat of legal action.</a:t>
            </a:r>
            <a:endParaRPr/>
          </a:p>
          <a:p>
            <a:pPr marL="0" marR="0" lvl="0" indent="0" algn="l" rtl="0">
              <a:lnSpc>
                <a:spcPct val="100000"/>
              </a:lnSpc>
              <a:spcBef>
                <a:spcPts val="1000"/>
              </a:spcBef>
              <a:spcAft>
                <a:spcPts val="0"/>
              </a:spcAft>
              <a:buClr>
                <a:srgbClr val="464669"/>
              </a:buClr>
              <a:buSzPts val="3600"/>
              <a:buFont typeface="Work Sans Medium"/>
              <a:buNone/>
            </a:pPr>
            <a:r>
              <a:rPr lang="en-CA" sz="2000" b="1" i="0" u="none" strike="noStrike" cap="none">
                <a:solidFill>
                  <a:srgbClr val="6468F4"/>
                </a:solidFill>
                <a:latin typeface="Work Sans Medium"/>
                <a:ea typeface="Work Sans Medium"/>
                <a:cs typeface="Work Sans Medium"/>
                <a:sym typeface="Work Sans Medium"/>
              </a:rPr>
              <a:t>Red Flags to Spot</a:t>
            </a:r>
            <a:r>
              <a:rPr lang="en-CA" sz="2000" b="1" i="0" u="none" strike="noStrike" cap="none">
                <a:solidFill>
                  <a:srgbClr val="464669"/>
                </a:solidFill>
                <a:latin typeface="Work Sans Medium"/>
                <a:ea typeface="Work Sans Medium"/>
                <a:cs typeface="Work Sans Medium"/>
                <a:sym typeface="Work Sans Medium"/>
              </a:rPr>
              <a:t>:</a:t>
            </a:r>
            <a:r>
              <a:rPr lang="en-CA" sz="2000" b="0" i="0" u="none" strike="noStrike" cap="none">
                <a:solidFill>
                  <a:srgbClr val="464669"/>
                </a:solidFill>
                <a:latin typeface="Work Sans Medium"/>
                <a:ea typeface="Work Sans Medium"/>
                <a:cs typeface="Work Sans Medium"/>
                <a:sym typeface="Work Sans Medium"/>
              </a:rPr>
              <a:t> </a:t>
            </a:r>
            <a:endParaRPr/>
          </a:p>
          <a:p>
            <a:pPr marL="457200" marR="0" lvl="0" indent="-355600" algn="l" rtl="0">
              <a:lnSpc>
                <a:spcPct val="100000"/>
              </a:lnSpc>
              <a:spcBef>
                <a:spcPts val="100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Threats of immediate arrest</a:t>
            </a:r>
            <a:endParaRPr/>
          </a:p>
          <a:p>
            <a:pPr marL="457200" marR="0" lvl="0" indent="-355600" algn="l" rtl="0">
              <a:lnSpc>
                <a:spcPct val="100000"/>
              </a:lnSpc>
              <a:spcBef>
                <a:spcPts val="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Requests for unusual payment methods (gift cards or crypto)</a:t>
            </a:r>
            <a:endParaRPr/>
          </a:p>
          <a:p>
            <a:pPr marL="457200" marR="0" lvl="0" indent="-355600" algn="l" rtl="0">
              <a:lnSpc>
                <a:spcPct val="100000"/>
              </a:lnSpc>
              <a:spcBef>
                <a:spcPts val="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Unsolicited calls from official-sounding agencies. </a:t>
            </a:r>
            <a:endParaRPr/>
          </a:p>
          <a:p>
            <a:pPr marL="0" marR="0" lvl="0" indent="0" algn="l" rtl="0">
              <a:lnSpc>
                <a:spcPct val="100000"/>
              </a:lnSpc>
              <a:spcBef>
                <a:spcPts val="1000"/>
              </a:spcBef>
              <a:spcAft>
                <a:spcPts val="0"/>
              </a:spcAft>
              <a:buClr>
                <a:srgbClr val="464669"/>
              </a:buClr>
              <a:buSzPts val="3600"/>
              <a:buFont typeface="Work Sans Medium"/>
              <a:buNone/>
            </a:pPr>
            <a:r>
              <a:rPr lang="en-CA" sz="2000" b="0" i="0" u="none" strike="noStrike" cap="none">
                <a:solidFill>
                  <a:srgbClr val="6468F4"/>
                </a:solidFill>
                <a:latin typeface="Work Sans Medium"/>
                <a:ea typeface="Work Sans Medium"/>
                <a:cs typeface="Work Sans Medium"/>
                <a:sym typeface="Work Sans Medium"/>
              </a:rPr>
              <a:t>Moral of the Story</a:t>
            </a:r>
            <a:r>
              <a:rPr lang="en-CA" sz="2000" b="0" i="0" u="none" strike="noStrike" cap="none">
                <a:solidFill>
                  <a:srgbClr val="464669"/>
                </a:solidFill>
                <a:latin typeface="Work Sans Medium"/>
                <a:ea typeface="Work Sans Medium"/>
                <a:cs typeface="Work Sans Medium"/>
                <a:sym typeface="Work Sans Medium"/>
              </a:rPr>
              <a:t>: Official agencies will never use fear, threats, or demand payment in gift cards.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091387" y="977151"/>
            <a:ext cx="3767418" cy="144065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6468F4"/>
              </a:buClr>
              <a:buSzPts val="3600"/>
              <a:buFont typeface="Barlow Condensed"/>
              <a:buNone/>
            </a:pPr>
            <a:r>
              <a:rPr lang="en-CA"/>
              <a:t>The Impersonation</a:t>
            </a:r>
            <a:endParaRPr/>
          </a:p>
        </p:txBody>
      </p:sp>
      <p:pic>
        <p:nvPicPr>
          <p:cNvPr id="204" name="Google Shape;204;p24" title="The Impersonation-min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7329" y="2530704"/>
            <a:ext cx="3166814" cy="3166814"/>
          </a:xfrm>
          <a:prstGeom prst="rect">
            <a:avLst/>
          </a:prstGeom>
          <a:noFill/>
          <a:ln>
            <a:noFill/>
          </a:ln>
        </p:spPr>
      </p:pic>
      <p:sp>
        <p:nvSpPr>
          <p:cNvPr id="205" name="Google Shape;205;p24"/>
          <p:cNvSpPr txBox="1"/>
          <p:nvPr/>
        </p:nvSpPr>
        <p:spPr>
          <a:xfrm>
            <a:off x="4543200" y="902399"/>
            <a:ext cx="6286500" cy="505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464669"/>
              </a:buClr>
              <a:buSzPts val="3600"/>
              <a:buFont typeface="Work Sans Medium"/>
              <a:buNone/>
            </a:pPr>
            <a:r>
              <a:rPr lang="en-CA" sz="2000" b="0" i="0" u="none" strike="noStrike" cap="none">
                <a:solidFill>
                  <a:srgbClr val="6468F4"/>
                </a:solidFill>
                <a:latin typeface="Work Sans Medium"/>
                <a:ea typeface="Work Sans Medium"/>
                <a:cs typeface="Work Sans Medium"/>
                <a:sym typeface="Work Sans Medium"/>
              </a:rPr>
              <a:t>Scammer’s Hook</a:t>
            </a:r>
            <a:r>
              <a:rPr lang="en-CA" sz="2000" b="0" i="0" u="none" strike="noStrike" cap="none">
                <a:solidFill>
                  <a:srgbClr val="464669"/>
                </a:solidFill>
                <a:latin typeface="Work Sans Medium"/>
                <a:ea typeface="Work Sans Medium"/>
                <a:cs typeface="Work Sans Medium"/>
                <a:sym typeface="Work Sans Medium"/>
              </a:rPr>
              <a:t>: </a:t>
            </a:r>
            <a:r>
              <a:rPr lang="en-CA" sz="2000" b="0" i="1" u="none" strike="noStrike" cap="none">
                <a:solidFill>
                  <a:srgbClr val="464669"/>
                </a:solidFill>
                <a:latin typeface="Work Sans Medium"/>
                <a:ea typeface="Work Sans Medium"/>
                <a:cs typeface="Work Sans Medium"/>
                <a:sym typeface="Work Sans Medium"/>
              </a:rPr>
              <a:t>“Hey! It's me, Sara from your guild! I'm stranded, my car broke down, can you Venmo me $100 for a tow?”</a:t>
            </a:r>
            <a:endParaRPr/>
          </a:p>
          <a:p>
            <a:pPr marL="0" marR="0" lvl="0" indent="0" algn="l" rtl="0">
              <a:lnSpc>
                <a:spcPct val="100000"/>
              </a:lnSpc>
              <a:spcBef>
                <a:spcPts val="1000"/>
              </a:spcBef>
              <a:spcAft>
                <a:spcPts val="0"/>
              </a:spcAft>
              <a:buClr>
                <a:srgbClr val="464669"/>
              </a:buClr>
              <a:buSzPts val="3600"/>
              <a:buFont typeface="Work Sans Medium"/>
              <a:buNone/>
            </a:pPr>
            <a:r>
              <a:rPr lang="en-CA" sz="2000" b="1" i="0" u="none" strike="noStrike" cap="none">
                <a:solidFill>
                  <a:srgbClr val="6468F4"/>
                </a:solidFill>
                <a:latin typeface="Work Sans Medium"/>
                <a:ea typeface="Work Sans Medium"/>
                <a:cs typeface="Work Sans Medium"/>
                <a:sym typeface="Work Sans Medium"/>
              </a:rPr>
              <a:t>Emotion Triggers: </a:t>
            </a:r>
            <a:r>
              <a:rPr lang="en-CA" sz="2000" b="1" i="0" u="none" strike="noStrike" cap="none">
                <a:solidFill>
                  <a:srgbClr val="464669"/>
                </a:solidFill>
                <a:latin typeface="Work Sans Medium"/>
                <a:ea typeface="Work Sans Medium"/>
                <a:cs typeface="Work Sans Medium"/>
                <a:sym typeface="Work Sans Medium"/>
              </a:rPr>
              <a:t>trust &amp; sympathy, they </a:t>
            </a:r>
            <a:r>
              <a:rPr lang="en-CA" sz="2000" b="0" i="0" u="none" strike="noStrike" cap="none">
                <a:solidFill>
                  <a:srgbClr val="464669"/>
                </a:solidFill>
                <a:latin typeface="Work Sans Medium"/>
                <a:ea typeface="Work Sans Medium"/>
                <a:cs typeface="Work Sans Medium"/>
                <a:sym typeface="Work Sans Medium"/>
              </a:rPr>
              <a:t> impersonate someone you know, creating a believable emergency. </a:t>
            </a:r>
            <a:endParaRPr/>
          </a:p>
          <a:p>
            <a:pPr marL="0" marR="0" lvl="0" indent="0" algn="l" rtl="0">
              <a:lnSpc>
                <a:spcPct val="100000"/>
              </a:lnSpc>
              <a:spcBef>
                <a:spcPts val="1000"/>
              </a:spcBef>
              <a:spcAft>
                <a:spcPts val="0"/>
              </a:spcAft>
              <a:buClr>
                <a:srgbClr val="464669"/>
              </a:buClr>
              <a:buSzPts val="3600"/>
              <a:buFont typeface="Work Sans Medium"/>
              <a:buNone/>
            </a:pPr>
            <a:r>
              <a:rPr lang="en-CA" sz="2000" b="1" i="0" u="none" strike="noStrike" cap="none">
                <a:solidFill>
                  <a:srgbClr val="6468F4"/>
                </a:solidFill>
                <a:latin typeface="Work Sans Medium"/>
                <a:ea typeface="Work Sans Medium"/>
                <a:cs typeface="Work Sans Medium"/>
                <a:sym typeface="Work Sans Medium"/>
              </a:rPr>
              <a:t>Red Flags to Spot</a:t>
            </a:r>
            <a:r>
              <a:rPr lang="en-CA" sz="2000" b="1" i="0" u="none" strike="noStrike" cap="none">
                <a:solidFill>
                  <a:srgbClr val="464669"/>
                </a:solidFill>
                <a:latin typeface="Work Sans Medium"/>
                <a:ea typeface="Work Sans Medium"/>
                <a:cs typeface="Work Sans Medium"/>
                <a:sym typeface="Work Sans Medium"/>
              </a:rPr>
              <a:t>:</a:t>
            </a:r>
            <a:r>
              <a:rPr lang="en-CA" sz="2000" b="0" i="0" u="none" strike="noStrike" cap="none">
                <a:solidFill>
                  <a:srgbClr val="464669"/>
                </a:solidFill>
                <a:latin typeface="Work Sans Medium"/>
                <a:ea typeface="Work Sans Medium"/>
                <a:cs typeface="Work Sans Medium"/>
                <a:sym typeface="Work Sans Medium"/>
              </a:rPr>
              <a:t> </a:t>
            </a:r>
            <a:endParaRPr/>
          </a:p>
          <a:p>
            <a:pPr marL="457200" marR="0" lvl="0" indent="-355600" algn="l" rtl="0">
              <a:lnSpc>
                <a:spcPct val="100000"/>
              </a:lnSpc>
              <a:spcBef>
                <a:spcPts val="100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An unusual request for money</a:t>
            </a:r>
            <a:endParaRPr/>
          </a:p>
          <a:p>
            <a:pPr marL="457200" marR="0" lvl="0" indent="-355600" algn="l" rtl="0">
              <a:lnSpc>
                <a:spcPct val="100000"/>
              </a:lnSpc>
              <a:spcBef>
                <a:spcPts val="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A story with a sense of urgency</a:t>
            </a:r>
            <a:endParaRPr/>
          </a:p>
          <a:p>
            <a:pPr marL="457200" marR="0" lvl="0" indent="-355600" algn="l" rtl="0">
              <a:lnSpc>
                <a:spcPct val="100000"/>
              </a:lnSpc>
              <a:spcBef>
                <a:spcPts val="0"/>
              </a:spcBef>
              <a:spcAft>
                <a:spcPts val="0"/>
              </a:spcAft>
              <a:buClr>
                <a:srgbClr val="464669"/>
              </a:buClr>
              <a:buSzPts val="2000"/>
              <a:buFont typeface="Work Sans Medium"/>
              <a:buChar char="●"/>
            </a:pPr>
            <a:r>
              <a:rPr lang="en-CA" sz="2000" b="0" i="0" u="none" strike="noStrike" cap="none">
                <a:solidFill>
                  <a:srgbClr val="464669"/>
                </a:solidFill>
                <a:latin typeface="Work Sans Medium"/>
                <a:ea typeface="Work Sans Medium"/>
                <a:cs typeface="Work Sans Medium"/>
                <a:sym typeface="Work Sans Medium"/>
              </a:rPr>
              <a:t>Contact through an easily compromised channel (like a social media DM). </a:t>
            </a:r>
            <a:endParaRPr/>
          </a:p>
          <a:p>
            <a:pPr marL="0" marR="0" lvl="0" indent="0" algn="l" rtl="0">
              <a:lnSpc>
                <a:spcPct val="100000"/>
              </a:lnSpc>
              <a:spcBef>
                <a:spcPts val="1000"/>
              </a:spcBef>
              <a:spcAft>
                <a:spcPts val="0"/>
              </a:spcAft>
              <a:buClr>
                <a:srgbClr val="464669"/>
              </a:buClr>
              <a:buSzPts val="3600"/>
              <a:buFont typeface="Work Sans Medium"/>
              <a:buNone/>
            </a:pPr>
            <a:r>
              <a:rPr lang="en-CA" sz="2000" b="0" i="0" u="none" strike="noStrike" cap="none">
                <a:solidFill>
                  <a:srgbClr val="6468F4"/>
                </a:solidFill>
                <a:latin typeface="Work Sans Medium"/>
                <a:ea typeface="Work Sans Medium"/>
                <a:cs typeface="Work Sans Medium"/>
                <a:sym typeface="Work Sans Medium"/>
              </a:rPr>
              <a:t>Moral of the Story</a:t>
            </a:r>
            <a:r>
              <a:rPr lang="en-CA" sz="2000" b="0" i="0" u="none" strike="noStrike" cap="none">
                <a:solidFill>
                  <a:srgbClr val="464669"/>
                </a:solidFill>
                <a:latin typeface="Work Sans Medium"/>
                <a:ea typeface="Work Sans Medium"/>
                <a:cs typeface="Work Sans Medium"/>
                <a:sym typeface="Work Sans Medium"/>
              </a:rPr>
              <a:t>: Verify urgent requests for money through a separate and trusted communication channel.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title"/>
          </p:nvPr>
        </p:nvSpPr>
        <p:spPr>
          <a:xfrm>
            <a:off x="838200" y="365126"/>
            <a:ext cx="10954732" cy="1124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Your </a:t>
            </a:r>
            <a:r>
              <a:rPr lang="en-CA">
                <a:solidFill>
                  <a:srgbClr val="E5A828"/>
                </a:solidFill>
              </a:rPr>
              <a:t>Mind</a:t>
            </a:r>
            <a:r>
              <a:rPr lang="en-CA"/>
              <a:t> is Your Ultimate Defense</a:t>
            </a:r>
            <a:endParaRPr/>
          </a:p>
        </p:txBody>
      </p:sp>
      <p:sp>
        <p:nvSpPr>
          <p:cNvPr id="211" name="Google Shape;211;p25"/>
          <p:cNvSpPr txBox="1">
            <a:spLocks noGrp="1"/>
          </p:cNvSpPr>
          <p:nvPr>
            <p:ph type="body" idx="1"/>
          </p:nvPr>
        </p:nvSpPr>
        <p:spPr>
          <a:xfrm>
            <a:off x="838201" y="1335854"/>
            <a:ext cx="5257800" cy="15204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4200"/>
              <a:buNone/>
            </a:pPr>
            <a:r>
              <a:rPr lang="en-CA" sz="2000"/>
              <a:t>When a message makes you feel a strong emotion—</a:t>
            </a:r>
            <a:r>
              <a:rPr lang="en-CA" sz="2000">
                <a:solidFill>
                  <a:srgbClr val="6468F4"/>
                </a:solidFill>
              </a:rPr>
              <a:t>fear, greed, or urgency</a:t>
            </a:r>
            <a:r>
              <a:rPr lang="en-CA" sz="2000"/>
              <a:t>—it's a signal to activate your defenses, </a:t>
            </a:r>
            <a:r>
              <a:rPr lang="en-CA" sz="2000" u="sng"/>
              <a:t>not</a:t>
            </a:r>
            <a:r>
              <a:rPr lang="en-CA" sz="2000"/>
              <a:t> to act </a:t>
            </a:r>
            <a:r>
              <a:rPr lang="en-CA" sz="2000" i="1">
                <a:solidFill>
                  <a:srgbClr val="E5A828"/>
                </a:solidFill>
              </a:rPr>
              <a:t>quickly</a:t>
            </a:r>
            <a:r>
              <a:rPr lang="en-CA" sz="2000"/>
              <a:t>.</a:t>
            </a:r>
            <a:endParaRPr sz="2000"/>
          </a:p>
        </p:txBody>
      </p:sp>
      <p:sp>
        <p:nvSpPr>
          <p:cNvPr id="212" name="Google Shape;212;p25"/>
          <p:cNvSpPr txBox="1"/>
          <p:nvPr/>
        </p:nvSpPr>
        <p:spPr>
          <a:xfrm>
            <a:off x="838199" y="2888905"/>
            <a:ext cx="5515500" cy="12951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Scammers don't just hack systems.</a:t>
            </a:r>
            <a:endParaRPr/>
          </a:p>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They </a:t>
            </a:r>
            <a:r>
              <a:rPr lang="en-CA" sz="2000" b="0" i="0" u="none" strike="noStrike" cap="none">
                <a:solidFill>
                  <a:srgbClr val="E5A828"/>
                </a:solidFill>
                <a:latin typeface="Work Sans Medium"/>
                <a:ea typeface="Work Sans Medium"/>
                <a:cs typeface="Work Sans Medium"/>
                <a:sym typeface="Work Sans Medium"/>
              </a:rPr>
              <a:t>hack people</a:t>
            </a:r>
            <a:r>
              <a:rPr lang="en-CA" sz="2000" b="0" i="0" u="none" strike="noStrike" cap="none">
                <a:solidFill>
                  <a:srgbClr val="464669"/>
                </a:solidFill>
                <a:latin typeface="Work Sans Medium"/>
                <a:ea typeface="Work Sans Medium"/>
                <a:cs typeface="Work Sans Medium"/>
                <a:sym typeface="Work Sans Medium"/>
              </a:rPr>
              <a:t>. Here's how to train your brain to spot the traps.</a:t>
            </a:r>
            <a:endParaRPr sz="2000" b="0" i="0" u="none" strike="noStrike" cap="none">
              <a:solidFill>
                <a:srgbClr val="464669"/>
              </a:solidFill>
              <a:latin typeface="Work Sans Medium"/>
              <a:ea typeface="Work Sans Medium"/>
              <a:cs typeface="Work Sans Medium"/>
              <a:sym typeface="Work Sans Medium"/>
            </a:endParaRPr>
          </a:p>
        </p:txBody>
      </p:sp>
      <p:sp>
        <p:nvSpPr>
          <p:cNvPr id="213" name="Google Shape;213;p25"/>
          <p:cNvSpPr txBox="1"/>
          <p:nvPr/>
        </p:nvSpPr>
        <p:spPr>
          <a:xfrm>
            <a:off x="838200" y="4216724"/>
            <a:ext cx="4899900" cy="1699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0" i="0" u="none" strike="noStrike" cap="none">
                <a:solidFill>
                  <a:srgbClr val="464669"/>
                </a:solidFill>
                <a:latin typeface="Work Sans Medium"/>
                <a:ea typeface="Work Sans Medium"/>
                <a:cs typeface="Work Sans Medium"/>
                <a:sym typeface="Work Sans Medium"/>
              </a:rPr>
              <a:t>Remember the </a:t>
            </a:r>
            <a:r>
              <a:rPr lang="en-CA" sz="2000" b="0" i="0" u="none" strike="noStrike" cap="none">
                <a:solidFill>
                  <a:srgbClr val="6468F4"/>
                </a:solidFill>
                <a:latin typeface="Work Sans Medium"/>
                <a:ea typeface="Work Sans Medium"/>
                <a:cs typeface="Work Sans Medium"/>
                <a:sym typeface="Work Sans Medium"/>
              </a:rPr>
              <a:t>Verification Protocol:</a:t>
            </a:r>
            <a:endParaRPr/>
          </a:p>
          <a:p>
            <a:pPr marL="457200" marR="0" lvl="0" indent="-355600" algn="l" rtl="0">
              <a:lnSpc>
                <a:spcPct val="100000"/>
              </a:lnSpc>
              <a:spcBef>
                <a:spcPts val="1000"/>
              </a:spcBef>
              <a:spcAft>
                <a:spcPts val="0"/>
              </a:spcAft>
              <a:buClr>
                <a:srgbClr val="464669"/>
              </a:buClr>
              <a:buSzPts val="2000"/>
              <a:buFont typeface="Work Sans Medium"/>
              <a:buAutoNum type="arabicPeriod"/>
            </a:pPr>
            <a:r>
              <a:rPr lang="en-CA" sz="2000" b="0" i="0" u="none" strike="noStrike" cap="none">
                <a:solidFill>
                  <a:srgbClr val="464669"/>
                </a:solidFill>
                <a:latin typeface="Work Sans Medium"/>
                <a:ea typeface="Work Sans Medium"/>
                <a:cs typeface="Work Sans Medium"/>
                <a:sym typeface="Work Sans Medium"/>
              </a:rPr>
              <a:t>Slow Down</a:t>
            </a:r>
            <a:endParaRPr/>
          </a:p>
          <a:p>
            <a:pPr marL="457200" marR="0" lvl="0" indent="-355600" algn="l" rtl="0">
              <a:lnSpc>
                <a:spcPct val="100000"/>
              </a:lnSpc>
              <a:spcBef>
                <a:spcPts val="0"/>
              </a:spcBef>
              <a:spcAft>
                <a:spcPts val="0"/>
              </a:spcAft>
              <a:buClr>
                <a:srgbClr val="464669"/>
              </a:buClr>
              <a:buSzPts val="2000"/>
              <a:buFont typeface="Work Sans Medium"/>
              <a:buAutoNum type="arabicPeriod"/>
            </a:pPr>
            <a:r>
              <a:rPr lang="en-CA" sz="2000" b="0" i="0" u="none" strike="noStrike" cap="none">
                <a:solidFill>
                  <a:srgbClr val="464669"/>
                </a:solidFill>
                <a:latin typeface="Work Sans Medium"/>
                <a:ea typeface="Work Sans Medium"/>
                <a:cs typeface="Work Sans Medium"/>
                <a:sym typeface="Work Sans Medium"/>
              </a:rPr>
              <a:t>Question Everything</a:t>
            </a:r>
            <a:endParaRPr/>
          </a:p>
          <a:p>
            <a:pPr marL="457200" marR="0" lvl="0" indent="-355600" algn="l" rtl="0">
              <a:lnSpc>
                <a:spcPct val="100000"/>
              </a:lnSpc>
              <a:spcBef>
                <a:spcPts val="0"/>
              </a:spcBef>
              <a:spcAft>
                <a:spcPts val="0"/>
              </a:spcAft>
              <a:buClr>
                <a:srgbClr val="464669"/>
              </a:buClr>
              <a:buSzPts val="2000"/>
              <a:buFont typeface="Work Sans Medium"/>
              <a:buAutoNum type="arabicPeriod"/>
            </a:pPr>
            <a:r>
              <a:rPr lang="en-CA" sz="2000" b="0" i="0" u="none" strike="noStrike" cap="none">
                <a:solidFill>
                  <a:srgbClr val="464669"/>
                </a:solidFill>
                <a:latin typeface="Work Sans Medium"/>
                <a:ea typeface="Work Sans Medium"/>
                <a:cs typeface="Work Sans Medium"/>
                <a:sym typeface="Work Sans Medium"/>
              </a:rPr>
              <a:t>Verify Independently</a:t>
            </a:r>
            <a:endParaRPr sz="2000" b="0" i="0" u="none" strike="noStrike" cap="none">
              <a:solidFill>
                <a:srgbClr val="464669"/>
              </a:solidFill>
              <a:latin typeface="Work Sans Medium"/>
              <a:ea typeface="Work Sans Medium"/>
              <a:cs typeface="Work Sans Medium"/>
              <a:sym typeface="Work Sans Medium"/>
            </a:endParaRPr>
          </a:p>
        </p:txBody>
      </p:sp>
      <p:pic>
        <p:nvPicPr>
          <p:cNvPr id="214" name="Google Shape;214;p25" title="Scams1.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22350" y="1335850"/>
            <a:ext cx="3634608" cy="47334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758687" y="355186"/>
            <a:ext cx="10515600" cy="84744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6468F4"/>
              </a:buClr>
              <a:buSzPct val="111111"/>
              <a:buFont typeface="Barlow Condensed"/>
              <a:buNone/>
            </a:pPr>
            <a:r>
              <a:rPr lang="en-CA"/>
              <a:t>Key Takeaways</a:t>
            </a:r>
            <a:endParaRPr/>
          </a:p>
        </p:txBody>
      </p:sp>
      <p:sp>
        <p:nvSpPr>
          <p:cNvPr id="220" name="Google Shape;220;p26"/>
          <p:cNvSpPr txBox="1">
            <a:spLocks noGrp="1"/>
          </p:cNvSpPr>
          <p:nvPr>
            <p:ph type="body" idx="1"/>
          </p:nvPr>
        </p:nvSpPr>
        <p:spPr>
          <a:xfrm>
            <a:off x="758687" y="3429000"/>
            <a:ext cx="6256262" cy="24975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4200"/>
              <a:buNone/>
            </a:pPr>
            <a:r>
              <a:rPr lang="en-CA" sz="2000" b="1">
                <a:solidFill>
                  <a:srgbClr val="6468F4"/>
                </a:solidFill>
              </a:rPr>
              <a:t>Construct Your Digital Fortress</a:t>
            </a:r>
            <a:endParaRPr/>
          </a:p>
          <a:p>
            <a:pPr marL="457200" lvl="0" indent="-355600" algn="l" rtl="0">
              <a:lnSpc>
                <a:spcPct val="100000"/>
              </a:lnSpc>
              <a:spcBef>
                <a:spcPts val="1000"/>
              </a:spcBef>
              <a:spcAft>
                <a:spcPts val="0"/>
              </a:spcAft>
              <a:buSzPts val="2000"/>
              <a:buChar char="•"/>
            </a:pPr>
            <a:r>
              <a:rPr lang="en-CA" sz="2000"/>
              <a:t>Protect your identity in layers using a </a:t>
            </a:r>
            <a:r>
              <a:rPr lang="en-CA" sz="2000" b="1">
                <a:solidFill>
                  <a:srgbClr val="E5A828"/>
                </a:solidFill>
              </a:rPr>
              <a:t>Password Manager</a:t>
            </a:r>
            <a:r>
              <a:rPr lang="en-CA" sz="2000">
                <a:solidFill>
                  <a:srgbClr val="E5A828"/>
                </a:solidFill>
              </a:rPr>
              <a:t> </a:t>
            </a:r>
            <a:r>
              <a:rPr lang="en-CA" sz="2000" i="1"/>
              <a:t>(your wall).</a:t>
            </a:r>
            <a:endParaRPr/>
          </a:p>
          <a:p>
            <a:pPr marL="457200" lvl="0" indent="-355600" algn="l" rtl="0">
              <a:lnSpc>
                <a:spcPct val="100000"/>
              </a:lnSpc>
              <a:spcBef>
                <a:spcPts val="0"/>
              </a:spcBef>
              <a:spcAft>
                <a:spcPts val="0"/>
              </a:spcAft>
              <a:buSzPts val="2000"/>
              <a:buChar char="•"/>
            </a:pPr>
            <a:r>
              <a:rPr lang="en-CA" sz="2000"/>
              <a:t>Use </a:t>
            </a:r>
            <a:r>
              <a:rPr lang="en-CA" sz="2000" b="1">
                <a:solidFill>
                  <a:srgbClr val="E5A828"/>
                </a:solidFill>
                <a:latin typeface="Work Sans"/>
                <a:ea typeface="Work Sans"/>
                <a:cs typeface="Work Sans"/>
                <a:sym typeface="Work Sans"/>
              </a:rPr>
              <a:t>2FA</a:t>
            </a:r>
            <a:r>
              <a:rPr lang="en-CA" sz="2000"/>
              <a:t> on your primary accounts </a:t>
            </a:r>
            <a:r>
              <a:rPr lang="en-CA" sz="2000" i="1"/>
              <a:t>(your moat). </a:t>
            </a:r>
            <a:endParaRPr/>
          </a:p>
          <a:p>
            <a:pPr marL="457200" lvl="0" indent="-355600" algn="l" rtl="0">
              <a:lnSpc>
                <a:spcPct val="100000"/>
              </a:lnSpc>
              <a:spcBef>
                <a:spcPts val="0"/>
              </a:spcBef>
              <a:spcAft>
                <a:spcPts val="0"/>
              </a:spcAft>
              <a:buSzPts val="2000"/>
              <a:buChar char="•"/>
            </a:pPr>
            <a:r>
              <a:rPr lang="en-CA" sz="2000"/>
              <a:t>Your ultimate defense is a skeptical mind </a:t>
            </a:r>
            <a:r>
              <a:rPr lang="en-CA" sz="2000" i="1"/>
              <a:t>(your watchtower).</a:t>
            </a:r>
            <a:endParaRPr/>
          </a:p>
          <a:p>
            <a:pPr marL="457200" lvl="0" indent="0" algn="l" rtl="0">
              <a:lnSpc>
                <a:spcPct val="100000"/>
              </a:lnSpc>
              <a:spcBef>
                <a:spcPts val="1000"/>
              </a:spcBef>
              <a:spcAft>
                <a:spcPts val="0"/>
              </a:spcAft>
              <a:buNone/>
            </a:pPr>
            <a:endParaRPr sz="2000"/>
          </a:p>
        </p:txBody>
      </p:sp>
      <p:sp>
        <p:nvSpPr>
          <p:cNvPr id="221" name="Google Shape;221;p26"/>
          <p:cNvSpPr txBox="1"/>
          <p:nvPr/>
        </p:nvSpPr>
        <p:spPr>
          <a:xfrm>
            <a:off x="814638" y="1365216"/>
            <a:ext cx="5643126" cy="206378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1000"/>
              </a:spcBef>
              <a:spcAft>
                <a:spcPts val="0"/>
              </a:spcAft>
              <a:buClr>
                <a:srgbClr val="464669"/>
              </a:buClr>
              <a:buSzPts val="4200"/>
              <a:buFont typeface="Work Sans Medium"/>
              <a:buNone/>
            </a:pPr>
            <a:r>
              <a:rPr lang="en-CA" sz="2000" b="1" i="0" u="none" strike="noStrike" cap="none">
                <a:solidFill>
                  <a:srgbClr val="6468F4"/>
                </a:solidFill>
                <a:latin typeface="Work Sans Medium"/>
                <a:ea typeface="Work Sans Medium"/>
                <a:cs typeface="Work Sans Medium"/>
                <a:sym typeface="Work Sans Medium"/>
              </a:rPr>
              <a:t>Build Your Financial Safety Net</a:t>
            </a:r>
            <a:endParaRPr/>
          </a:p>
          <a:p>
            <a:pPr marL="457200" marR="0" lvl="0" indent="-355600" algn="l" rtl="0">
              <a:lnSpc>
                <a:spcPct val="100000"/>
              </a:lnSpc>
              <a:spcBef>
                <a:spcPts val="1000"/>
              </a:spcBef>
              <a:spcAft>
                <a:spcPts val="0"/>
              </a:spcAft>
              <a:buSzPts val="2000"/>
              <a:buFont typeface="Work Sans Medium"/>
              <a:buChar char="●"/>
            </a:pPr>
            <a:r>
              <a:rPr lang="en-CA" sz="2000" b="1" i="0" u="none" strike="noStrike" cap="none">
                <a:solidFill>
                  <a:srgbClr val="464669"/>
                </a:solidFill>
                <a:latin typeface="Work Sans Medium"/>
                <a:ea typeface="Work Sans Medium"/>
                <a:cs typeface="Work Sans Medium"/>
                <a:sym typeface="Work Sans Medium"/>
              </a:rPr>
              <a:t>Your </a:t>
            </a:r>
            <a:r>
              <a:rPr lang="en-CA" sz="2000" b="1" i="0" u="none" strike="noStrike" cap="none">
                <a:solidFill>
                  <a:srgbClr val="E5A828"/>
                </a:solidFill>
                <a:latin typeface="Work Sans Medium"/>
                <a:ea typeface="Work Sans Medium"/>
                <a:cs typeface="Work Sans Medium"/>
                <a:sym typeface="Work Sans Medium"/>
              </a:rPr>
              <a:t>Emergency Fund</a:t>
            </a:r>
            <a:r>
              <a:rPr lang="en-CA" sz="2000" b="0" i="0" u="none" strike="noStrike" cap="none">
                <a:solidFill>
                  <a:srgbClr val="E5A828"/>
                </a:solidFill>
                <a:latin typeface="Work Sans Medium"/>
                <a:ea typeface="Work Sans Medium"/>
                <a:cs typeface="Work Sans Medium"/>
                <a:sym typeface="Work Sans Medium"/>
              </a:rPr>
              <a:t> </a:t>
            </a:r>
            <a:r>
              <a:rPr lang="en-CA" sz="2000" b="0" i="0" u="none" strike="noStrike" cap="none">
                <a:solidFill>
                  <a:srgbClr val="464669"/>
                </a:solidFill>
                <a:latin typeface="Work Sans Medium"/>
                <a:ea typeface="Work Sans Medium"/>
                <a:cs typeface="Work Sans Medium"/>
                <a:sym typeface="Work Sans Medium"/>
              </a:rPr>
              <a:t>protects you from income loss.</a:t>
            </a:r>
            <a:endParaRPr/>
          </a:p>
          <a:p>
            <a:pPr marL="457200" marR="0" lvl="0" indent="-355600" algn="l" rtl="0">
              <a:lnSpc>
                <a:spcPct val="100000"/>
              </a:lnSpc>
              <a:spcBef>
                <a:spcPts val="0"/>
              </a:spcBef>
              <a:spcAft>
                <a:spcPts val="0"/>
              </a:spcAft>
              <a:buSzPts val="2000"/>
              <a:buFont typeface="Work Sans Medium"/>
              <a:buChar char="●"/>
            </a:pPr>
            <a:r>
              <a:rPr lang="en-CA" sz="2000" b="1" i="0" u="none" strike="noStrike" cap="none">
                <a:solidFill>
                  <a:srgbClr val="E5A828"/>
                </a:solidFill>
                <a:latin typeface="Work Sans Medium"/>
                <a:ea typeface="Work Sans Medium"/>
                <a:cs typeface="Work Sans Medium"/>
                <a:sym typeface="Work Sans Medium"/>
              </a:rPr>
              <a:t>Insurance</a:t>
            </a:r>
            <a:r>
              <a:rPr lang="en-CA" sz="2000" b="0" i="0" u="none" strike="noStrike" cap="none">
                <a:solidFill>
                  <a:srgbClr val="464669"/>
                </a:solidFill>
                <a:latin typeface="Work Sans Medium"/>
                <a:ea typeface="Work Sans Medium"/>
                <a:cs typeface="Work Sans Medium"/>
                <a:sym typeface="Work Sans Medium"/>
              </a:rPr>
              <a:t> shields you from catastrophic events.</a:t>
            </a:r>
            <a:endParaRPr/>
          </a:p>
        </p:txBody>
      </p:sp>
      <p:pic>
        <p:nvPicPr>
          <p:cNvPr id="222" name="Google Shape;222;p26" title="Digital Fortress-min2.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801149" y="355185"/>
            <a:ext cx="4872251" cy="4872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785337" y="1300899"/>
            <a:ext cx="5417500" cy="27297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sz="8000"/>
              <a:t>Building Your Fortress</a:t>
            </a:r>
            <a:endParaRPr/>
          </a:p>
        </p:txBody>
      </p:sp>
      <p:sp>
        <p:nvSpPr>
          <p:cNvPr id="93" name="Google Shape;93;p11"/>
          <p:cNvSpPr txBox="1">
            <a:spLocks noGrp="1"/>
          </p:cNvSpPr>
          <p:nvPr>
            <p:ph type="body" idx="1"/>
          </p:nvPr>
        </p:nvSpPr>
        <p:spPr>
          <a:xfrm>
            <a:off x="625083" y="3870379"/>
            <a:ext cx="3956345" cy="79857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1000"/>
              </a:spcBef>
              <a:spcAft>
                <a:spcPts val="0"/>
              </a:spcAft>
              <a:buClr>
                <a:srgbClr val="464669"/>
              </a:buClr>
              <a:buSzPts val="3600"/>
              <a:buFont typeface="Work Sans Medium"/>
              <a:buNone/>
            </a:pPr>
            <a:r>
              <a:rPr lang="en-CA"/>
              <a:t>Offense vs. Defense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2" descr="A logo with a yellow circle and a black background&#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01889" y="1566098"/>
            <a:ext cx="952859" cy="938978"/>
          </a:xfrm>
          <a:prstGeom prst="rect">
            <a:avLst/>
          </a:prstGeom>
          <a:noFill/>
          <a:ln>
            <a:noFill/>
          </a:ln>
        </p:spPr>
      </p:pic>
      <p:sp>
        <p:nvSpPr>
          <p:cNvPr id="99" name="Google Shape;99;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4400"/>
              <a:buFont typeface="Barlow Condensed"/>
              <a:buNone/>
            </a:pPr>
            <a:r>
              <a:rPr lang="en-CA"/>
              <a:t>Offense vs. Defense</a:t>
            </a:r>
            <a:endParaRPr/>
          </a:p>
        </p:txBody>
      </p:sp>
      <p:sp>
        <p:nvSpPr>
          <p:cNvPr id="100" name="Google Shape;100;p12"/>
          <p:cNvSpPr txBox="1">
            <a:spLocks noGrp="1"/>
          </p:cNvSpPr>
          <p:nvPr>
            <p:ph type="body" idx="3"/>
          </p:nvPr>
        </p:nvSpPr>
        <p:spPr>
          <a:xfrm>
            <a:off x="1046992" y="2792944"/>
            <a:ext cx="4779486" cy="3167589"/>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solidFill>
                  <a:srgbClr val="6468F4"/>
                </a:solidFill>
              </a:rPr>
              <a:t>Budget</a:t>
            </a:r>
            <a:r>
              <a:rPr lang="en-CA"/>
              <a:t>: structuring income &amp; expenses</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solidFill>
                  <a:srgbClr val="6468F4"/>
                </a:solidFill>
              </a:rPr>
              <a:t>Investment Plan</a:t>
            </a:r>
            <a:r>
              <a:rPr lang="en-CA"/>
              <a:t>: retirement growth strategy</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solidFill>
                  <a:srgbClr val="6468F4"/>
                </a:solidFill>
              </a:rPr>
              <a:t>Asset Strategy</a:t>
            </a:r>
            <a:r>
              <a:rPr lang="en-CA"/>
              <a:t>: major acquisition plan</a:t>
            </a:r>
            <a:endParaRPr/>
          </a:p>
          <a:p>
            <a:pPr marL="38100" lvl="0" indent="0" algn="l" rtl="0">
              <a:lnSpc>
                <a:spcPct val="100000"/>
              </a:lnSpc>
              <a:spcBef>
                <a:spcPts val="1000"/>
              </a:spcBef>
              <a:spcAft>
                <a:spcPts val="0"/>
              </a:spcAft>
              <a:buSzPts val="3000"/>
              <a:buNone/>
            </a:pPr>
            <a:r>
              <a:rPr lang="en-CA"/>
              <a:t>What we’ve covered so far in our other lessons.</a:t>
            </a:r>
            <a:endParaRPr/>
          </a:p>
        </p:txBody>
      </p:sp>
      <p:sp>
        <p:nvSpPr>
          <p:cNvPr id="101" name="Google Shape;101;p12"/>
          <p:cNvSpPr txBox="1">
            <a:spLocks noGrp="1"/>
          </p:cNvSpPr>
          <p:nvPr>
            <p:ph type="body" idx="4"/>
          </p:nvPr>
        </p:nvSpPr>
        <p:spPr>
          <a:xfrm>
            <a:off x="6380992" y="5122605"/>
            <a:ext cx="4779486" cy="942284"/>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t>Today, we're focusing on building an impenetrable </a:t>
            </a:r>
            <a:r>
              <a:rPr lang="en-CA">
                <a:solidFill>
                  <a:srgbClr val="6468F4"/>
                </a:solidFill>
              </a:rPr>
              <a:t>defense</a:t>
            </a:r>
            <a:r>
              <a:rPr lang="en-CA"/>
              <a:t>.</a:t>
            </a:r>
            <a:endParaRPr/>
          </a:p>
        </p:txBody>
      </p:sp>
      <p:pic>
        <p:nvPicPr>
          <p:cNvPr id="102" name="Google Shape;102;p12" descr="A calendar with a bag of money and a clock&#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36612" y="1552216"/>
            <a:ext cx="952859" cy="952859"/>
          </a:xfrm>
          <a:prstGeom prst="rect">
            <a:avLst/>
          </a:prstGeom>
          <a:noFill/>
          <a:ln>
            <a:noFill/>
          </a:ln>
        </p:spPr>
      </p:pic>
      <p:pic>
        <p:nvPicPr>
          <p:cNvPr id="103" name="Google Shape;103;p12" descr="A blue circle with a black background&#10;&#10;AI-generated content may be incorrec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194429" y="1562791"/>
            <a:ext cx="952860" cy="942284"/>
          </a:xfrm>
          <a:prstGeom prst="rect">
            <a:avLst/>
          </a:prstGeom>
          <a:noFill/>
          <a:ln>
            <a:noFill/>
          </a:ln>
        </p:spPr>
      </p:pic>
      <p:sp>
        <p:nvSpPr>
          <p:cNvPr id="104" name="Google Shape;104;p12"/>
          <p:cNvSpPr txBox="1">
            <a:spLocks noGrp="1"/>
          </p:cNvSpPr>
          <p:nvPr>
            <p:ph type="body" idx="1"/>
          </p:nvPr>
        </p:nvSpPr>
        <p:spPr>
          <a:xfrm>
            <a:off x="1857923" y="1681163"/>
            <a:ext cx="3968555"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1000"/>
              </a:spcBef>
              <a:spcAft>
                <a:spcPts val="0"/>
              </a:spcAft>
              <a:buClr>
                <a:srgbClr val="464669"/>
              </a:buClr>
              <a:buSzPts val="4200"/>
              <a:buFont typeface="Barlow Condensed"/>
              <a:buNone/>
            </a:pPr>
            <a:r>
              <a:rPr lang="en-CA"/>
              <a:t>Offense (Growth)</a:t>
            </a:r>
            <a:endParaRPr/>
          </a:p>
        </p:txBody>
      </p:sp>
      <p:sp>
        <p:nvSpPr>
          <p:cNvPr id="105" name="Google Shape;105;p12"/>
          <p:cNvSpPr txBox="1"/>
          <p:nvPr/>
        </p:nvSpPr>
        <p:spPr>
          <a:xfrm>
            <a:off x="7147289" y="1616689"/>
            <a:ext cx="3968555"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Defense (Protection)</a:t>
            </a:r>
            <a:endParaRPr/>
          </a:p>
        </p:txBody>
      </p:sp>
      <p:pic>
        <p:nvPicPr>
          <p:cNvPr id="106" name="Google Shape;106;p1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95011" y="4376738"/>
            <a:ext cx="766297" cy="766297"/>
          </a:xfrm>
          <a:prstGeom prst="rect">
            <a:avLst/>
          </a:prstGeom>
          <a:noFill/>
          <a:ln>
            <a:noFill/>
          </a:ln>
        </p:spPr>
      </p:pic>
      <p:pic>
        <p:nvPicPr>
          <p:cNvPr id="107" name="Google Shape;107;p1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80992" y="2672319"/>
            <a:ext cx="766297" cy="766297"/>
          </a:xfrm>
          <a:prstGeom prst="rect">
            <a:avLst/>
          </a:prstGeom>
          <a:noFill/>
          <a:ln>
            <a:noFill/>
          </a:ln>
        </p:spPr>
      </p:pic>
      <p:pic>
        <p:nvPicPr>
          <p:cNvPr id="108" name="Google Shape;108;p1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95011" y="3524528"/>
            <a:ext cx="766297" cy="766297"/>
          </a:xfrm>
          <a:prstGeom prst="rect">
            <a:avLst/>
          </a:prstGeom>
          <a:noFill/>
          <a:ln>
            <a:noFill/>
          </a:ln>
        </p:spPr>
      </p:pic>
      <p:sp>
        <p:nvSpPr>
          <p:cNvPr id="109" name="Google Shape;109;p12"/>
          <p:cNvSpPr txBox="1"/>
          <p:nvPr/>
        </p:nvSpPr>
        <p:spPr>
          <a:xfrm>
            <a:off x="6960642" y="2579333"/>
            <a:ext cx="3968555"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Emergency Fund</a:t>
            </a:r>
            <a:endParaRPr/>
          </a:p>
        </p:txBody>
      </p:sp>
      <p:sp>
        <p:nvSpPr>
          <p:cNvPr id="110" name="Google Shape;110;p12"/>
          <p:cNvSpPr txBox="1"/>
          <p:nvPr/>
        </p:nvSpPr>
        <p:spPr>
          <a:xfrm>
            <a:off x="6960640" y="4238808"/>
            <a:ext cx="3968555"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Identity Protection</a:t>
            </a:r>
            <a:endParaRPr/>
          </a:p>
        </p:txBody>
      </p:sp>
      <p:sp>
        <p:nvSpPr>
          <p:cNvPr id="111" name="Google Shape;111;p12"/>
          <p:cNvSpPr txBox="1"/>
          <p:nvPr/>
        </p:nvSpPr>
        <p:spPr>
          <a:xfrm>
            <a:off x="6960641" y="3492941"/>
            <a:ext cx="3968555" cy="823912"/>
          </a:xfrm>
          <a:prstGeom prst="rect">
            <a:avLst/>
          </a:prstGeom>
          <a:noFill/>
          <a:ln>
            <a:noFill/>
          </a:ln>
        </p:spPr>
        <p:txBody>
          <a:bodyPr spcFirstLastPara="1" wrap="square" lIns="91425" tIns="45700" rIns="91425" bIns="45700" anchor="b" anchorCtr="0">
            <a:normAutofit/>
          </a:bodyPr>
          <a:lstStyle/>
          <a:p>
            <a:pPr marL="457200" marR="0" lvl="0" indent="-228600" algn="l" rtl="0">
              <a:lnSpc>
                <a:spcPct val="100000"/>
              </a:lnSpc>
              <a:spcBef>
                <a:spcPts val="1000"/>
              </a:spcBef>
              <a:spcAft>
                <a:spcPts val="0"/>
              </a:spcAft>
              <a:buClr>
                <a:srgbClr val="464669"/>
              </a:buClr>
              <a:buSzPts val="4200"/>
              <a:buFont typeface="Barlow Condensed"/>
              <a:buNone/>
            </a:pPr>
            <a:r>
              <a:rPr lang="en-CA" sz="2800" b="1" i="0" u="none" strike="noStrike" cap="none">
                <a:solidFill>
                  <a:srgbClr val="464669"/>
                </a:solidFill>
                <a:latin typeface="Barlow Condensed"/>
                <a:ea typeface="Barlow Condensed"/>
                <a:cs typeface="Barlow Condensed"/>
                <a:sym typeface="Barlow Condensed"/>
              </a:rPr>
              <a:t>Insurance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3551" y="261774"/>
            <a:ext cx="1072532" cy="1072532"/>
          </a:xfrm>
          <a:prstGeom prst="rect">
            <a:avLst/>
          </a:prstGeom>
          <a:noFill/>
          <a:ln>
            <a:noFill/>
          </a:ln>
        </p:spPr>
      </p:pic>
      <p:sp>
        <p:nvSpPr>
          <p:cNvPr id="117" name="Google Shape;117;p13"/>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3-6 months of your non-negotiable expenses saved up in a safe, accessible account.</a:t>
            </a:r>
            <a:endParaRPr/>
          </a:p>
          <a:p>
            <a:pPr marL="38100" lvl="0" indent="0" algn="l" rtl="0">
              <a:lnSpc>
                <a:spcPct val="100000"/>
              </a:lnSpc>
              <a:spcBef>
                <a:spcPts val="1000"/>
              </a:spcBef>
              <a:spcAft>
                <a:spcPts val="0"/>
              </a:spcAft>
              <a:buSzPts val="3000"/>
              <a:buNone/>
            </a:pPr>
            <a:r>
              <a:rPr lang="en-CA">
                <a:solidFill>
                  <a:srgbClr val="6468F4"/>
                </a:solidFill>
              </a:rPr>
              <a:t>The Threat: </a:t>
            </a:r>
            <a:r>
              <a:rPr lang="en-CA"/>
              <a:t>Your primary source of income disappears unexpectedly.</a:t>
            </a:r>
            <a:endParaRPr/>
          </a:p>
          <a:p>
            <a:pPr marL="457200" lvl="0" indent="-419100" algn="l" rtl="0">
              <a:lnSpc>
                <a:spcPct val="100000"/>
              </a:lnSpc>
              <a:spcBef>
                <a:spcPts val="1000"/>
              </a:spcBef>
              <a:spcAft>
                <a:spcPts val="0"/>
              </a:spcAft>
              <a:buSzPts val="3000"/>
              <a:buChar char="•"/>
            </a:pPr>
            <a:r>
              <a:rPr lang="en-CA"/>
              <a:t>Your monthly bills (rent, car payment, etc.) continue.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You have no new income stream to pay them.</a:t>
            </a:r>
            <a:endParaRPr/>
          </a:p>
          <a:p>
            <a:pPr marL="457200" lvl="0" indent="-419100" algn="l" rtl="0">
              <a:lnSpc>
                <a:spcPct val="100000"/>
              </a:lnSpc>
              <a:spcBef>
                <a:spcPts val="0"/>
              </a:spcBef>
              <a:spcAft>
                <a:spcPts val="0"/>
              </a:spcAft>
              <a:buSzPts val="3000"/>
              <a:buChar char="•"/>
            </a:pPr>
            <a:r>
              <a:rPr lang="en-CA"/>
              <a:t>The timeline for finding a new job is uncertain.</a:t>
            </a:r>
            <a:endParaRPr/>
          </a:p>
        </p:txBody>
      </p:sp>
      <p:sp>
        <p:nvSpPr>
          <p:cNvPr id="118" name="Google Shape;118;p13"/>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Your Financial Defense</a:t>
            </a:r>
            <a:endParaRPr/>
          </a:p>
          <a:p>
            <a:pPr marL="457200" lvl="0" indent="-419100" algn="l" rtl="0">
              <a:lnSpc>
                <a:spcPct val="100000"/>
              </a:lnSpc>
              <a:spcBef>
                <a:spcPts val="1000"/>
              </a:spcBef>
              <a:spcAft>
                <a:spcPts val="0"/>
              </a:spcAft>
              <a:buSzPts val="3000"/>
              <a:buChar char="•"/>
            </a:pPr>
            <a:r>
              <a:rPr lang="en-CA"/>
              <a:t>Cover essential expenses so you don't fall behind.</a:t>
            </a:r>
            <a:endParaRPr/>
          </a:p>
          <a:p>
            <a:pPr marL="457200" lvl="0" indent="-419100" algn="l" rtl="0">
              <a:lnSpc>
                <a:spcPct val="100000"/>
              </a:lnSpc>
              <a:spcBef>
                <a:spcPts val="0"/>
              </a:spcBef>
              <a:spcAft>
                <a:spcPts val="0"/>
              </a:spcAft>
              <a:buSzPts val="3000"/>
              <a:buChar char="•"/>
            </a:pPr>
            <a:r>
              <a:rPr lang="en-CA"/>
              <a:t>Prevent debt. It stops you from having to rely on high-interest credit cards to survive.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Provide breathing room to find the right next job, not just the first one.</a:t>
            </a:r>
            <a:endParaRPr/>
          </a:p>
        </p:txBody>
      </p:sp>
      <p:sp>
        <p:nvSpPr>
          <p:cNvPr id="119" name="Google Shape;119;p13"/>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#1: Your Emergency Fund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817" y="261774"/>
            <a:ext cx="1072532" cy="1072532"/>
          </a:xfrm>
          <a:prstGeom prst="rect">
            <a:avLst/>
          </a:prstGeom>
          <a:noFill/>
          <a:ln>
            <a:noFill/>
          </a:ln>
        </p:spPr>
      </p:pic>
      <p:sp>
        <p:nvSpPr>
          <p:cNvPr id="125" name="Google Shape;125;p14"/>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Transferring the risk of a catastrophic loss to someone else.</a:t>
            </a:r>
            <a:endParaRPr/>
          </a:p>
          <a:p>
            <a:pPr marL="38100" lvl="0" indent="0" algn="l" rtl="0">
              <a:lnSpc>
                <a:spcPct val="100000"/>
              </a:lnSpc>
              <a:spcBef>
                <a:spcPts val="1000"/>
              </a:spcBef>
              <a:spcAft>
                <a:spcPts val="0"/>
              </a:spcAft>
              <a:buSzPts val="3000"/>
              <a:buNone/>
            </a:pPr>
            <a:r>
              <a:rPr lang="en-CA">
                <a:solidFill>
                  <a:srgbClr val="6468F4"/>
                </a:solidFill>
              </a:rPr>
              <a:t>Common Scenarios: </a:t>
            </a:r>
            <a:endParaRPr/>
          </a:p>
          <a:p>
            <a:pPr marL="457200" lvl="0" indent="-419100" algn="l" rtl="0">
              <a:lnSpc>
                <a:spcPct val="100000"/>
              </a:lnSpc>
              <a:spcBef>
                <a:spcPts val="1000"/>
              </a:spcBef>
              <a:spcAft>
                <a:spcPts val="0"/>
              </a:spcAft>
              <a:buSzPts val="3000"/>
              <a:buChar char="•"/>
            </a:pPr>
            <a:r>
              <a:rPr lang="en-CA"/>
              <a:t>A </a:t>
            </a:r>
            <a:r>
              <a:rPr lang="en-CA">
                <a:solidFill>
                  <a:srgbClr val="E5A828"/>
                </a:solidFill>
              </a:rPr>
              <a:t>major health issue </a:t>
            </a:r>
            <a:r>
              <a:rPr lang="en-CA"/>
              <a:t>or accident leading to huge medical bills.</a:t>
            </a:r>
            <a:endParaRPr/>
          </a:p>
          <a:p>
            <a:pPr marL="457200" lvl="0" indent="-419100" algn="l" rtl="0">
              <a:lnSpc>
                <a:spcPct val="100000"/>
              </a:lnSpc>
              <a:spcBef>
                <a:spcPts val="0"/>
              </a:spcBef>
              <a:spcAft>
                <a:spcPts val="0"/>
              </a:spcAft>
              <a:buSzPts val="3000"/>
              <a:buChar char="•"/>
            </a:pPr>
            <a:r>
              <a:rPr lang="en-CA"/>
              <a:t>A </a:t>
            </a:r>
            <a:r>
              <a:rPr lang="en-CA">
                <a:solidFill>
                  <a:srgbClr val="E5A828"/>
                </a:solidFill>
              </a:rPr>
              <a:t>car accident </a:t>
            </a:r>
            <a:r>
              <a:rPr lang="en-CA"/>
              <a:t>resulting in major vehicle damage or lawsuits.</a:t>
            </a:r>
            <a:endParaRPr/>
          </a:p>
          <a:p>
            <a:pPr marL="457200" lvl="0" indent="-419100" algn="l" rtl="0">
              <a:lnSpc>
                <a:spcPct val="100000"/>
              </a:lnSpc>
              <a:spcBef>
                <a:spcPts val="0"/>
              </a:spcBef>
              <a:spcAft>
                <a:spcPts val="0"/>
              </a:spcAft>
              <a:buSzPts val="3000"/>
              <a:buChar char="•"/>
            </a:pPr>
            <a:r>
              <a:rPr lang="en-CA"/>
              <a:t>A </a:t>
            </a:r>
            <a:r>
              <a:rPr lang="en-CA">
                <a:solidFill>
                  <a:srgbClr val="E5A828"/>
                </a:solidFill>
              </a:rPr>
              <a:t>fire or theft </a:t>
            </a:r>
            <a:r>
              <a:rPr lang="en-CA"/>
              <a:t>at your apartment or home.</a:t>
            </a:r>
            <a:endParaRPr/>
          </a:p>
          <a:p>
            <a:pPr marL="457200" lvl="0" indent="-419100" algn="l" rtl="0">
              <a:lnSpc>
                <a:spcPct val="100000"/>
              </a:lnSpc>
              <a:spcBef>
                <a:spcPts val="0"/>
              </a:spcBef>
              <a:spcAft>
                <a:spcPts val="0"/>
              </a:spcAft>
              <a:buSzPts val="3000"/>
              <a:buChar char="•"/>
            </a:pPr>
            <a:r>
              <a:rPr lang="en-CA">
                <a:solidFill>
                  <a:srgbClr val="E5A828"/>
                </a:solidFill>
              </a:rPr>
              <a:t>Liability</a:t>
            </a:r>
            <a:r>
              <a:rPr lang="en-CA"/>
              <a:t> if someone is injured on your property.</a:t>
            </a:r>
            <a:endParaRPr/>
          </a:p>
          <a:p>
            <a:pPr marL="38100" lvl="0" indent="0" algn="l" rtl="0">
              <a:lnSpc>
                <a:spcPct val="100000"/>
              </a:lnSpc>
              <a:spcBef>
                <a:spcPts val="1000"/>
              </a:spcBef>
              <a:spcAft>
                <a:spcPts val="0"/>
              </a:spcAft>
              <a:buSzPts val="3000"/>
              <a:buNone/>
            </a:pPr>
            <a:endParaRPr/>
          </a:p>
        </p:txBody>
      </p:sp>
      <p:sp>
        <p:nvSpPr>
          <p:cNvPr id="126" name="Google Shape;126;p14"/>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Your Financial Shield:</a:t>
            </a:r>
            <a:endParaRPr/>
          </a:p>
          <a:p>
            <a:pPr marL="38100" lvl="0" indent="0" algn="l" rtl="0">
              <a:lnSpc>
                <a:spcPct val="100000"/>
              </a:lnSpc>
              <a:spcBef>
                <a:spcPts val="1000"/>
              </a:spcBef>
              <a:spcAft>
                <a:spcPts val="0"/>
              </a:spcAft>
              <a:buSzPts val="3000"/>
              <a:buNone/>
            </a:pPr>
            <a:r>
              <a:rPr lang="en-CA"/>
              <a:t>You pay a predictable monthly amount (</a:t>
            </a:r>
            <a:r>
              <a:rPr lang="en-CA" i="1">
                <a:solidFill>
                  <a:srgbClr val="E5A828"/>
                </a:solidFill>
              </a:rPr>
              <a:t>your premium</a:t>
            </a:r>
            <a:r>
              <a:rPr lang="en-CA"/>
              <a:t>) to protect yourself from a potentially catastrophic and unpredictable cost.</a:t>
            </a:r>
            <a:endParaRPr/>
          </a:p>
          <a:p>
            <a:pPr marL="457200" lvl="0" indent="-419100" algn="l" rtl="0">
              <a:lnSpc>
                <a:spcPct val="100000"/>
              </a:lnSpc>
              <a:spcBef>
                <a:spcPts val="1000"/>
              </a:spcBef>
              <a:spcAft>
                <a:spcPts val="0"/>
              </a:spcAft>
              <a:buClr>
                <a:srgbClr val="464767"/>
              </a:buClr>
              <a:buSzPts val="3000"/>
              <a:buChar char="•"/>
            </a:pPr>
            <a:r>
              <a:rPr lang="en-CA">
                <a:solidFill>
                  <a:srgbClr val="464767"/>
                </a:solidFill>
              </a:rPr>
              <a:t>Health Insurance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Auto Insurance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Renters/Homeowners Insurance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Disability/Life Insurance</a:t>
            </a:r>
            <a:endParaRPr/>
          </a:p>
        </p:txBody>
      </p:sp>
      <p:sp>
        <p:nvSpPr>
          <p:cNvPr id="127" name="Google Shape;127;p14"/>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#2: Insurance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817" y="261774"/>
            <a:ext cx="1072532" cy="1072532"/>
          </a:xfrm>
          <a:prstGeom prst="rect">
            <a:avLst/>
          </a:prstGeom>
          <a:noFill/>
          <a:ln>
            <a:noFill/>
          </a:ln>
        </p:spPr>
      </p:pic>
      <p:sp>
        <p:nvSpPr>
          <p:cNvPr id="133" name="Google Shape;133;p15"/>
          <p:cNvSpPr txBox="1">
            <a:spLocks noGrp="1"/>
          </p:cNvSpPr>
          <p:nvPr>
            <p:ph type="body" idx="1"/>
          </p:nvPr>
        </p:nvSpPr>
        <p:spPr>
          <a:xfrm>
            <a:off x="1048455" y="2113552"/>
            <a:ext cx="4778100" cy="4104300"/>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What it is</a:t>
            </a:r>
            <a:r>
              <a:rPr lang="en-CA"/>
              <a:t>: A criminal uses your personal information to act as you, without your knowledge. </a:t>
            </a:r>
            <a:endParaRPr/>
          </a:p>
          <a:p>
            <a:pPr marL="38100" lvl="0" indent="0" algn="l" rtl="0">
              <a:lnSpc>
                <a:spcPct val="100000"/>
              </a:lnSpc>
              <a:spcBef>
                <a:spcPts val="1000"/>
              </a:spcBef>
              <a:spcAft>
                <a:spcPts val="0"/>
              </a:spcAft>
              <a:buSzPts val="3000"/>
              <a:buNone/>
            </a:pPr>
            <a:r>
              <a:rPr lang="en-CA">
                <a:solidFill>
                  <a:srgbClr val="6468F4"/>
                </a:solidFill>
              </a:rPr>
              <a:t>What They Steal:</a:t>
            </a:r>
            <a:endParaRPr/>
          </a:p>
          <a:p>
            <a:pPr marL="457200" lvl="0" indent="-419100" algn="l" rtl="0">
              <a:lnSpc>
                <a:spcPct val="100000"/>
              </a:lnSpc>
              <a:spcBef>
                <a:spcPts val="1000"/>
              </a:spcBef>
              <a:spcAft>
                <a:spcPts val="0"/>
              </a:spcAft>
              <a:buSzPts val="3000"/>
              <a:buChar char="•"/>
            </a:pPr>
            <a:r>
              <a:rPr lang="en-CA"/>
              <a:t>Your name, Social Security Number, bank details.</a:t>
            </a:r>
            <a:endParaRPr/>
          </a:p>
          <a:p>
            <a:pPr marL="457200" lvl="0" indent="-419100" algn="l" rtl="0">
              <a:lnSpc>
                <a:spcPct val="100000"/>
              </a:lnSpc>
              <a:spcBef>
                <a:spcPts val="0"/>
              </a:spcBef>
              <a:spcAft>
                <a:spcPts val="0"/>
              </a:spcAft>
              <a:buSzPts val="3000"/>
              <a:buChar char="•"/>
            </a:pPr>
            <a:r>
              <a:rPr lang="en-CA"/>
              <a:t>Credit card numbers, passwords, financial accounts.</a:t>
            </a:r>
            <a:endParaRPr/>
          </a:p>
          <a:p>
            <a:pPr marL="38100" lvl="0" indent="0" algn="l" rtl="0">
              <a:lnSpc>
                <a:spcPct val="100000"/>
              </a:lnSpc>
              <a:spcBef>
                <a:spcPts val="1000"/>
              </a:spcBef>
              <a:spcAft>
                <a:spcPts val="0"/>
              </a:spcAft>
              <a:buSzPts val="3000"/>
              <a:buNone/>
            </a:pPr>
            <a:r>
              <a:rPr lang="en-CA">
                <a:solidFill>
                  <a:srgbClr val="6468F4"/>
                </a:solidFill>
              </a:rPr>
              <a:t>What They Do:</a:t>
            </a:r>
            <a:endParaRPr/>
          </a:p>
          <a:p>
            <a:pPr marL="457200" lvl="0" indent="-419100" algn="l" rtl="0">
              <a:lnSpc>
                <a:spcPct val="100000"/>
              </a:lnSpc>
              <a:spcBef>
                <a:spcPts val="1000"/>
              </a:spcBef>
              <a:spcAft>
                <a:spcPts val="0"/>
              </a:spcAft>
              <a:buClr>
                <a:srgbClr val="464669"/>
              </a:buClr>
              <a:buSzPts val="3000"/>
              <a:buFont typeface="Work Sans Medium"/>
              <a:buChar char="•"/>
            </a:pPr>
            <a:r>
              <a:rPr lang="en-CA"/>
              <a:t>Open fraudulent accounts and credit cards in your name.</a:t>
            </a:r>
            <a:endParaRPr/>
          </a:p>
          <a:p>
            <a:pPr marL="38100" lvl="0" indent="0" algn="l" rtl="0">
              <a:lnSpc>
                <a:spcPct val="100000"/>
              </a:lnSpc>
              <a:spcBef>
                <a:spcPts val="1000"/>
              </a:spcBef>
              <a:spcAft>
                <a:spcPts val="0"/>
              </a:spcAft>
              <a:buSzPts val="3000"/>
              <a:buNone/>
            </a:pPr>
            <a:endParaRPr/>
          </a:p>
        </p:txBody>
      </p:sp>
      <p:sp>
        <p:nvSpPr>
          <p:cNvPr id="134" name="Google Shape;134;p15"/>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457200" lvl="0" indent="-419100" algn="l" rtl="0">
              <a:lnSpc>
                <a:spcPct val="100000"/>
              </a:lnSpc>
              <a:spcBef>
                <a:spcPts val="1000"/>
              </a:spcBef>
              <a:spcAft>
                <a:spcPts val="0"/>
              </a:spcAft>
              <a:buClr>
                <a:srgbClr val="464669"/>
              </a:buClr>
              <a:buSzPts val="3000"/>
              <a:buFont typeface="Work Sans Medium"/>
              <a:buChar char="•"/>
            </a:pPr>
            <a:r>
              <a:rPr lang="en-CA"/>
              <a:t>Take out loans, drain your bank accounts, and destroy your credit score.</a:t>
            </a:r>
            <a:endParaRPr/>
          </a:p>
          <a:p>
            <a:pPr marL="38100" lvl="0" indent="0" algn="l" rtl="0">
              <a:lnSpc>
                <a:spcPct val="100000"/>
              </a:lnSpc>
              <a:spcBef>
                <a:spcPts val="1000"/>
              </a:spcBef>
              <a:spcAft>
                <a:spcPts val="0"/>
              </a:spcAft>
              <a:buSzPts val="3000"/>
              <a:buNone/>
            </a:pPr>
            <a:r>
              <a:rPr lang="en-CA">
                <a:solidFill>
                  <a:srgbClr val="6468F4"/>
                </a:solidFill>
              </a:rPr>
              <a:t>Guarding Your Digital Self</a:t>
            </a:r>
            <a:endParaRPr/>
          </a:p>
          <a:p>
            <a:pPr marL="38100" lvl="0" indent="0" algn="l" rtl="0">
              <a:lnSpc>
                <a:spcPct val="100000"/>
              </a:lnSpc>
              <a:spcBef>
                <a:spcPts val="1000"/>
              </a:spcBef>
              <a:spcAft>
                <a:spcPts val="0"/>
              </a:spcAft>
              <a:buSzPts val="3000"/>
              <a:buNone/>
            </a:pPr>
            <a:r>
              <a:rPr lang="en-CA"/>
              <a:t>It's not a matter of </a:t>
            </a:r>
            <a:r>
              <a:rPr lang="en-CA" i="1">
                <a:solidFill>
                  <a:srgbClr val="E5A828"/>
                </a:solidFill>
              </a:rPr>
              <a:t>if</a:t>
            </a:r>
            <a:r>
              <a:rPr lang="en-CA">
                <a:solidFill>
                  <a:srgbClr val="E5A828"/>
                </a:solidFill>
              </a:rPr>
              <a:t> </a:t>
            </a:r>
            <a:r>
              <a:rPr lang="en-CA"/>
              <a:t>criminals will try to get your data, but </a:t>
            </a:r>
            <a:r>
              <a:rPr lang="en-CA" i="1">
                <a:solidFill>
                  <a:srgbClr val="E5A828"/>
                </a:solidFill>
              </a:rPr>
              <a:t>when</a:t>
            </a:r>
            <a:r>
              <a:rPr lang="en-CA"/>
              <a:t>. </a:t>
            </a:r>
            <a:endParaRPr/>
          </a:p>
          <a:p>
            <a:pPr marL="38100" lvl="0" indent="0" algn="l" rtl="0">
              <a:lnSpc>
                <a:spcPct val="100000"/>
              </a:lnSpc>
              <a:spcBef>
                <a:spcPts val="1000"/>
              </a:spcBef>
              <a:spcAft>
                <a:spcPts val="0"/>
              </a:spcAft>
              <a:buSzPts val="3000"/>
              <a:buNone/>
            </a:pPr>
            <a:endParaRPr/>
          </a:p>
          <a:p>
            <a:pPr marL="38100" lvl="0" indent="0" algn="l" rtl="0">
              <a:lnSpc>
                <a:spcPct val="100000"/>
              </a:lnSpc>
              <a:spcBef>
                <a:spcPts val="1000"/>
              </a:spcBef>
              <a:spcAft>
                <a:spcPts val="0"/>
              </a:spcAft>
              <a:buSzPts val="3000"/>
              <a:buNone/>
            </a:pPr>
            <a:r>
              <a:rPr lang="en-CA"/>
              <a:t>Are you leaving the door to your digital life wide open, or is it a fortress?</a:t>
            </a:r>
            <a:endParaRPr/>
          </a:p>
        </p:txBody>
      </p:sp>
      <p:sp>
        <p:nvSpPr>
          <p:cNvPr id="135" name="Google Shape;135;p15"/>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#3: Identity Protection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6"/>
          <p:cNvSpPr txBox="1">
            <a:spLocks noGrp="1"/>
          </p:cNvSpPr>
          <p:nvPr>
            <p:ph type="title"/>
          </p:nvPr>
        </p:nvSpPr>
        <p:spPr>
          <a:xfrm>
            <a:off x="785337" y="1300899"/>
            <a:ext cx="5417500" cy="272973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sz="8000"/>
              <a:t>Your Digital Fortress</a:t>
            </a:r>
            <a:endParaRPr/>
          </a:p>
        </p:txBody>
      </p:sp>
      <p:sp>
        <p:nvSpPr>
          <p:cNvPr id="141" name="Google Shape;141;p16"/>
          <p:cNvSpPr txBox="1">
            <a:spLocks noGrp="1"/>
          </p:cNvSpPr>
          <p:nvPr>
            <p:ph type="body" idx="1"/>
          </p:nvPr>
        </p:nvSpPr>
        <p:spPr>
          <a:xfrm>
            <a:off x="625083" y="3870379"/>
            <a:ext cx="4126026" cy="798570"/>
          </a:xfrm>
          <a:prstGeom prst="rect">
            <a:avLst/>
          </a:prstGeom>
          <a:noFill/>
          <a:ln>
            <a:noFill/>
          </a:ln>
        </p:spPr>
        <p:txBody>
          <a:bodyPr spcFirstLastPara="1" wrap="square" lIns="91425" tIns="45700" rIns="91425" bIns="45700" anchor="t" anchorCtr="0">
            <a:normAutofit fontScale="92500"/>
          </a:bodyPr>
          <a:lstStyle/>
          <a:p>
            <a:pPr marL="457200" lvl="0" indent="-228600" algn="l" rtl="0">
              <a:lnSpc>
                <a:spcPct val="100000"/>
              </a:lnSpc>
              <a:spcBef>
                <a:spcPts val="1000"/>
              </a:spcBef>
              <a:spcAft>
                <a:spcPts val="0"/>
              </a:spcAft>
              <a:buClr>
                <a:srgbClr val="464669"/>
              </a:buClr>
              <a:buSzPct val="162162"/>
              <a:buFont typeface="Work Sans Medium"/>
              <a:buNone/>
            </a:pPr>
            <a:r>
              <a:rPr lang="en-CA"/>
              <a:t>The 3 Layers of Protection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838200" y="365126"/>
            <a:ext cx="10954732" cy="112431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6468F4"/>
              </a:buClr>
              <a:buSzPts val="6000"/>
              <a:buFont typeface="Barlow Condensed"/>
              <a:buNone/>
            </a:pPr>
            <a:r>
              <a:rPr lang="en-CA"/>
              <a:t>The 3 Layers of Protection</a:t>
            </a:r>
            <a:endParaRPr/>
          </a:p>
        </p:txBody>
      </p:sp>
      <p:sp>
        <p:nvSpPr>
          <p:cNvPr id="147" name="Google Shape;147;p17"/>
          <p:cNvSpPr txBox="1">
            <a:spLocks noGrp="1"/>
          </p:cNvSpPr>
          <p:nvPr>
            <p:ph type="body" idx="1"/>
          </p:nvPr>
        </p:nvSpPr>
        <p:spPr>
          <a:xfrm>
            <a:off x="838200" y="1335854"/>
            <a:ext cx="10515600" cy="90636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4200"/>
              <a:buNone/>
            </a:pPr>
            <a:r>
              <a:rPr lang="en-CA" sz="2000"/>
              <a:t>Simple habits that make you a hard target for criminals.</a:t>
            </a:r>
            <a:endParaRPr sz="2000"/>
          </a:p>
        </p:txBody>
      </p:sp>
      <p:pic>
        <p:nvPicPr>
          <p:cNvPr id="148" name="Google Shape;148;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43991" y="2460164"/>
            <a:ext cx="2343150" cy="2343150"/>
          </a:xfrm>
          <a:prstGeom prst="rect">
            <a:avLst/>
          </a:prstGeom>
          <a:noFill/>
          <a:ln>
            <a:noFill/>
          </a:ln>
        </p:spPr>
      </p:pic>
      <p:pic>
        <p:nvPicPr>
          <p:cNvPr id="149" name="Google Shape;149;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37302" y="2460164"/>
            <a:ext cx="2343150" cy="2343150"/>
          </a:xfrm>
          <a:prstGeom prst="rect">
            <a:avLst/>
          </a:prstGeom>
          <a:noFill/>
          <a:ln>
            <a:noFill/>
          </a:ln>
        </p:spPr>
      </p:pic>
      <p:pic>
        <p:nvPicPr>
          <p:cNvPr id="150" name="Google Shape;150;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50680" y="2460164"/>
            <a:ext cx="2343150" cy="2343150"/>
          </a:xfrm>
          <a:prstGeom prst="rect">
            <a:avLst/>
          </a:prstGeom>
          <a:noFill/>
          <a:ln>
            <a:noFill/>
          </a:ln>
        </p:spPr>
      </p:pic>
      <p:sp>
        <p:nvSpPr>
          <p:cNvPr id="151" name="Google Shape;151;p17"/>
          <p:cNvSpPr txBox="1"/>
          <p:nvPr/>
        </p:nvSpPr>
        <p:spPr>
          <a:xfrm>
            <a:off x="1507323" y="4922583"/>
            <a:ext cx="2603108" cy="823912"/>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1000"/>
              </a:spcBef>
              <a:spcAft>
                <a:spcPts val="0"/>
              </a:spcAft>
              <a:buClr>
                <a:srgbClr val="464669"/>
              </a:buClr>
              <a:buSzPts val="4200"/>
              <a:buFont typeface="Work Sans Medium"/>
              <a:buNone/>
            </a:pPr>
            <a:r>
              <a:rPr lang="en-CA" sz="2400" b="0" i="0" u="none" strike="noStrike" cap="none">
                <a:solidFill>
                  <a:srgbClr val="464669"/>
                </a:solidFill>
                <a:latin typeface="Barlow Condensed SemiBold"/>
                <a:ea typeface="Barlow Condensed SemiBold"/>
                <a:cs typeface="Barlow Condensed SemiBold"/>
                <a:sym typeface="Barlow Condensed SemiBold"/>
              </a:rPr>
              <a:t>Password Security</a:t>
            </a:r>
            <a:endParaRPr/>
          </a:p>
        </p:txBody>
      </p:sp>
      <p:sp>
        <p:nvSpPr>
          <p:cNvPr id="152" name="Google Shape;152;p17"/>
          <p:cNvSpPr txBox="1"/>
          <p:nvPr/>
        </p:nvSpPr>
        <p:spPr>
          <a:xfrm>
            <a:off x="5014012" y="4922583"/>
            <a:ext cx="2603108" cy="823912"/>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ctr" rtl="0">
              <a:lnSpc>
                <a:spcPct val="100000"/>
              </a:lnSpc>
              <a:spcBef>
                <a:spcPts val="1000"/>
              </a:spcBef>
              <a:spcAft>
                <a:spcPts val="0"/>
              </a:spcAft>
              <a:buClr>
                <a:srgbClr val="464669"/>
              </a:buClr>
              <a:buSzPct val="17647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Two-Factor Authentication (2FA)</a:t>
            </a:r>
            <a:endParaRPr/>
          </a:p>
        </p:txBody>
      </p:sp>
      <p:sp>
        <p:nvSpPr>
          <p:cNvPr id="153" name="Google Shape;153;p17"/>
          <p:cNvSpPr txBox="1"/>
          <p:nvPr/>
        </p:nvSpPr>
        <p:spPr>
          <a:xfrm>
            <a:off x="8390721" y="4922583"/>
            <a:ext cx="2603109" cy="82391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ctr" rtl="0">
              <a:lnSpc>
                <a:spcPct val="100000"/>
              </a:lnSpc>
              <a:spcBef>
                <a:spcPts val="1000"/>
              </a:spcBef>
              <a:spcAft>
                <a:spcPts val="0"/>
              </a:spcAft>
              <a:buClr>
                <a:srgbClr val="464669"/>
              </a:buClr>
              <a:buSzPct val="176470"/>
              <a:buFont typeface="Work Sans Medium"/>
              <a:buNone/>
            </a:pPr>
            <a:r>
              <a:rPr lang="en-CA" sz="2800" b="0" i="0" u="none" strike="noStrike" cap="none">
                <a:solidFill>
                  <a:srgbClr val="464669"/>
                </a:solidFill>
                <a:latin typeface="Barlow Condensed SemiBold"/>
                <a:ea typeface="Barlow Condensed SemiBold"/>
                <a:cs typeface="Barlow Condensed SemiBold"/>
                <a:sym typeface="Barlow Condensed SemiBold"/>
              </a:rPr>
              <a:t>Verification Protocol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3818" y="261775"/>
            <a:ext cx="1072531" cy="1072531"/>
          </a:xfrm>
          <a:prstGeom prst="rect">
            <a:avLst/>
          </a:prstGeom>
          <a:noFill/>
          <a:ln>
            <a:noFill/>
          </a:ln>
        </p:spPr>
      </p:pic>
      <p:sp>
        <p:nvSpPr>
          <p:cNvPr id="159" name="Google Shape;159;p18"/>
          <p:cNvSpPr txBox="1">
            <a:spLocks noGrp="1"/>
          </p:cNvSpPr>
          <p:nvPr>
            <p:ph type="body" idx="1"/>
          </p:nvPr>
        </p:nvSpPr>
        <p:spPr>
          <a:xfrm>
            <a:off x="1048456" y="2005004"/>
            <a:ext cx="4778022" cy="4104248"/>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The DON’TS</a:t>
            </a:r>
            <a:endParaRPr/>
          </a:p>
          <a:p>
            <a:pPr marL="457200" lvl="0" indent="-419100" algn="l" rtl="0">
              <a:lnSpc>
                <a:spcPct val="100000"/>
              </a:lnSpc>
              <a:spcBef>
                <a:spcPts val="1000"/>
              </a:spcBef>
              <a:spcAft>
                <a:spcPts val="0"/>
              </a:spcAft>
              <a:buSzPts val="3000"/>
              <a:buChar char="•"/>
            </a:pPr>
            <a:r>
              <a:rPr lang="en-CA"/>
              <a:t>Re-use passwords across different websites.</a:t>
            </a:r>
            <a:endParaRPr/>
          </a:p>
          <a:p>
            <a:pPr marL="457200" lvl="0" indent="-419100" algn="l" rtl="0">
              <a:lnSpc>
                <a:spcPct val="100000"/>
              </a:lnSpc>
              <a:spcBef>
                <a:spcPts val="0"/>
              </a:spcBef>
              <a:spcAft>
                <a:spcPts val="0"/>
              </a:spcAft>
              <a:buSzPts val="3000"/>
              <a:buChar char="•"/>
            </a:pPr>
            <a:r>
              <a:rPr lang="en-CA"/>
              <a:t>Use simple, guessable passwords.</a:t>
            </a:r>
            <a:endParaRPr/>
          </a:p>
          <a:p>
            <a:pPr marL="457200" lvl="0" indent="-419100" algn="l" rtl="0">
              <a:lnSpc>
                <a:spcPct val="100000"/>
              </a:lnSpc>
              <a:spcBef>
                <a:spcPts val="0"/>
              </a:spcBef>
              <a:spcAft>
                <a:spcPts val="0"/>
              </a:spcAft>
              <a:buSzPts val="3000"/>
              <a:buChar char="•"/>
            </a:pPr>
            <a:r>
              <a:rPr lang="en-CA"/>
              <a:t>Try to remember all your different passwords in your head.</a:t>
            </a:r>
            <a:endParaRPr/>
          </a:p>
          <a:p>
            <a:pPr marL="457200" lvl="0" indent="-419100" algn="l" rtl="0">
              <a:lnSpc>
                <a:spcPct val="100000"/>
              </a:lnSpc>
              <a:spcBef>
                <a:spcPts val="0"/>
              </a:spcBef>
              <a:spcAft>
                <a:spcPts val="0"/>
              </a:spcAft>
              <a:buSzPts val="3000"/>
              <a:buChar char="•"/>
            </a:pPr>
            <a:r>
              <a:rPr lang="en-CA"/>
              <a:t>Keep them written on a paper on your desk/bedside table.</a:t>
            </a:r>
            <a:endParaRPr/>
          </a:p>
          <a:p>
            <a:pPr marL="457200" lvl="0" indent="-228600" algn="l" rtl="0">
              <a:lnSpc>
                <a:spcPct val="100000"/>
              </a:lnSpc>
              <a:spcBef>
                <a:spcPts val="1000"/>
              </a:spcBef>
              <a:spcAft>
                <a:spcPts val="0"/>
              </a:spcAft>
              <a:buSzPts val="3000"/>
              <a:buFont typeface="Arial"/>
              <a:buNone/>
            </a:pPr>
            <a:endParaRPr/>
          </a:p>
        </p:txBody>
      </p:sp>
      <p:sp>
        <p:nvSpPr>
          <p:cNvPr id="160" name="Google Shape;160;p18"/>
          <p:cNvSpPr txBox="1">
            <a:spLocks noGrp="1"/>
          </p:cNvSpPr>
          <p:nvPr>
            <p:ph type="body" idx="2"/>
          </p:nvPr>
        </p:nvSpPr>
        <p:spPr>
          <a:xfrm>
            <a:off x="6365524" y="2005003"/>
            <a:ext cx="4902244" cy="4104247"/>
          </a:xfrm>
          <a:prstGeom prst="rect">
            <a:avLst/>
          </a:prstGeom>
          <a:noFill/>
          <a:ln>
            <a:noFill/>
          </a:ln>
        </p:spPr>
        <p:txBody>
          <a:bodyPr spcFirstLastPara="1" wrap="square" lIns="91425" tIns="45700" rIns="91425" bIns="45700" anchor="t" anchorCtr="0">
            <a:normAutofit/>
          </a:bodyPr>
          <a:lstStyle/>
          <a:p>
            <a:pPr marL="38100" lvl="0" indent="0" algn="l" rtl="0">
              <a:lnSpc>
                <a:spcPct val="100000"/>
              </a:lnSpc>
              <a:spcBef>
                <a:spcPts val="1000"/>
              </a:spcBef>
              <a:spcAft>
                <a:spcPts val="0"/>
              </a:spcAft>
              <a:buSzPts val="3000"/>
              <a:buNone/>
            </a:pPr>
            <a:r>
              <a:rPr lang="en-CA">
                <a:solidFill>
                  <a:srgbClr val="6468F4"/>
                </a:solidFill>
              </a:rPr>
              <a:t>THE DO’S:</a:t>
            </a:r>
            <a:endParaRPr/>
          </a:p>
          <a:p>
            <a:pPr marL="457200" lvl="0" indent="-419100" algn="l" rtl="0">
              <a:lnSpc>
                <a:spcPct val="100000"/>
              </a:lnSpc>
              <a:spcBef>
                <a:spcPts val="1000"/>
              </a:spcBef>
              <a:spcAft>
                <a:spcPts val="0"/>
              </a:spcAft>
              <a:buSzPts val="3000"/>
              <a:buChar char="•"/>
            </a:pPr>
            <a:r>
              <a:rPr lang="en-CA"/>
              <a:t>Use a </a:t>
            </a:r>
            <a:r>
              <a:rPr lang="en-CA">
                <a:solidFill>
                  <a:srgbClr val="E5A828"/>
                </a:solidFill>
              </a:rPr>
              <a:t>Password Manager </a:t>
            </a:r>
            <a:r>
              <a:rPr lang="en-CA"/>
              <a:t>(.e.g. Bitwarden, 1Password).</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Generate long, random, and unique passwords for every single site.</a:t>
            </a:r>
            <a:endParaRPr/>
          </a:p>
          <a:p>
            <a:pPr marL="457200" lvl="0" indent="-419100" algn="l" rtl="0">
              <a:lnSpc>
                <a:spcPct val="100000"/>
              </a:lnSpc>
              <a:spcBef>
                <a:spcPts val="0"/>
              </a:spcBef>
              <a:spcAft>
                <a:spcPts val="0"/>
              </a:spcAft>
              <a:buClr>
                <a:srgbClr val="464767"/>
              </a:buClr>
              <a:buSzPts val="3000"/>
              <a:buChar char="•"/>
            </a:pPr>
            <a:r>
              <a:rPr lang="en-CA">
                <a:solidFill>
                  <a:srgbClr val="464767"/>
                </a:solidFill>
              </a:rPr>
              <a:t>Create one strong, memorable Master Password to unlock your password vault.</a:t>
            </a:r>
            <a:endParaRPr/>
          </a:p>
        </p:txBody>
      </p:sp>
      <p:sp>
        <p:nvSpPr>
          <p:cNvPr id="161" name="Google Shape;161;p18"/>
          <p:cNvSpPr txBox="1">
            <a:spLocks noGrp="1"/>
          </p:cNvSpPr>
          <p:nvPr>
            <p:ph type="title"/>
          </p:nvPr>
        </p:nvSpPr>
        <p:spPr>
          <a:xfrm>
            <a:off x="1507655" y="261774"/>
            <a:ext cx="955449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None/>
            </a:pPr>
            <a:r>
              <a:rPr lang="en-CA"/>
              <a:t>Password Security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3475</Words>
  <Application>Microsoft Office PowerPoint</Application>
  <PresentationFormat>Widescreen</PresentationFormat>
  <Paragraphs>305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Work Sans</vt:lpstr>
      <vt:lpstr>Barlow Condensed SemiBold</vt:lpstr>
      <vt:lpstr>Arial</vt:lpstr>
      <vt:lpstr>Work Sans Medium</vt:lpstr>
      <vt:lpstr>Calibri</vt:lpstr>
      <vt:lpstr>Barlow Condensed</vt:lpstr>
      <vt:lpstr>Office Theme</vt:lpstr>
      <vt:lpstr>Protecting Your Financial Plan</vt:lpstr>
      <vt:lpstr>Building Your Fortress</vt:lpstr>
      <vt:lpstr>Offense vs. Defense</vt:lpstr>
      <vt:lpstr>#1: Your Emergency Fund</vt:lpstr>
      <vt:lpstr>#2: Insurance</vt:lpstr>
      <vt:lpstr>#3: Identity Protection</vt:lpstr>
      <vt:lpstr>Your Digital Fortress</vt:lpstr>
      <vt:lpstr>The 3 Layers of Protection</vt:lpstr>
      <vt:lpstr>Password Security</vt:lpstr>
      <vt:lpstr>Two-Factor Authentication</vt:lpstr>
      <vt:lpstr>Verification Protocol</vt:lpstr>
      <vt:lpstr>The 3 Main Scams</vt:lpstr>
      <vt:lpstr>The Fake-Out</vt:lpstr>
      <vt:lpstr>The Phone Scare</vt:lpstr>
      <vt:lpstr>The Impersonation</vt:lpstr>
      <vt:lpstr>Your Mind is Your Ultimate Defense</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Zoë Woodrow</dc:creator>
  <cp:lastModifiedBy>Cassandra Wood</cp:lastModifiedBy>
  <cp:revision>1</cp:revision>
  <dcterms:created xsi:type="dcterms:W3CDTF">2023-08-13T00:06:42Z</dcterms:created>
  <dcterms:modified xsi:type="dcterms:W3CDTF">2025-10-28T17:48:10Z</dcterms:modified>
</cp:coreProperties>
</file>