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embeddedFontLst>
    <p:embeddedFont>
      <p:font typeface="Barlow Condensed" panose="00000506000000000000" pitchFamily="2" charset="0"/>
      <p:regular r:id="rId17"/>
      <p:bold r:id="rId18"/>
      <p:italic r:id="rId19"/>
      <p:boldItalic r:id="rId20"/>
    </p:embeddedFont>
    <p:embeddedFont>
      <p:font typeface="Work Sans Medium" pitchFamily="2"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7" roundtripDataSignature="AMtx7mhALUUUgJ0+Mx+tYfpd9Rmvu617z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8.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7.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3.fntdata"/><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27" Type="http://customschemas.google.com/relationships/presentationmetadata" Target="meta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CA"/>
              <a:t>Welcome! Today, we're building your 'Saving Toolkit.' We'll cover the three fundamentals of managing your money: where to keep it (the institutions), what to keep it in (the accounts), and how to use it (the payment methods).</a:t>
            </a:r>
            <a:endParaRPr/>
          </a:p>
        </p:txBody>
      </p:sp>
      <p:sp>
        <p:nvSpPr>
          <p:cNvPr id="84" name="Google Shape;84;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7" name="Google Shape;157;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Now that your money is in the right accounts, let's talk about the five main ways you'll use to spend it. </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457200" lvl="0" indent="-298450" algn="l" rtl="0">
              <a:lnSpc>
                <a:spcPct val="100000"/>
              </a:lnSpc>
              <a:spcBef>
                <a:spcPts val="0"/>
              </a:spcBef>
              <a:spcAft>
                <a:spcPts val="0"/>
              </a:spcAft>
              <a:buSzPts val="1100"/>
              <a:buChar char="●"/>
            </a:pPr>
            <a:r>
              <a:rPr lang="en-CA" sz="1100" b="1" i="0" u="none" strike="noStrike" cap="none">
                <a:solidFill>
                  <a:srgbClr val="000000"/>
                </a:solidFill>
                <a:latin typeface="Arial"/>
                <a:ea typeface="Arial"/>
                <a:cs typeface="Arial"/>
                <a:sym typeface="Arial"/>
              </a:rPr>
              <a:t>Cash</a:t>
            </a:r>
            <a:r>
              <a:rPr lang="en-CA" sz="1100" b="0" i="0" u="none" strike="noStrike" cap="none">
                <a:solidFill>
                  <a:srgbClr val="000000"/>
                </a:solidFill>
                <a:latin typeface="Arial"/>
                <a:ea typeface="Arial"/>
                <a:cs typeface="Arial"/>
                <a:sym typeface="Arial"/>
              </a:rPr>
              <a:t> is for small, in-person transactions.</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A </a:t>
            </a:r>
            <a:r>
              <a:rPr lang="en-CA" sz="1100" b="1" i="0" u="none" strike="noStrike" cap="none">
                <a:solidFill>
                  <a:srgbClr val="000000"/>
                </a:solidFill>
                <a:latin typeface="Arial"/>
                <a:ea typeface="Arial"/>
                <a:cs typeface="Arial"/>
                <a:sym typeface="Arial"/>
              </a:rPr>
              <a:t>Debit Card</a:t>
            </a:r>
            <a:r>
              <a:rPr lang="en-CA" sz="1100" b="0" i="0" u="none" strike="noStrike" cap="none">
                <a:solidFill>
                  <a:srgbClr val="000000"/>
                </a:solidFill>
                <a:latin typeface="Arial"/>
                <a:ea typeface="Arial"/>
                <a:cs typeface="Arial"/>
                <a:sym typeface="Arial"/>
              </a:rPr>
              <a:t> is for everyday purchases, using money directly from your checking account.</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A </a:t>
            </a:r>
            <a:r>
              <a:rPr lang="en-CA" sz="1100" b="1" i="0" u="none" strike="noStrike" cap="none">
                <a:solidFill>
                  <a:srgbClr val="000000"/>
                </a:solidFill>
                <a:latin typeface="Arial"/>
                <a:ea typeface="Arial"/>
                <a:cs typeface="Arial"/>
                <a:sym typeface="Arial"/>
              </a:rPr>
              <a:t>Credit Card</a:t>
            </a:r>
            <a:r>
              <a:rPr lang="en-CA" sz="1100" b="0" i="0" u="none" strike="noStrike" cap="none">
                <a:solidFill>
                  <a:srgbClr val="000000"/>
                </a:solidFill>
                <a:latin typeface="Arial"/>
                <a:ea typeface="Arial"/>
                <a:cs typeface="Arial"/>
                <a:sym typeface="Arial"/>
              </a:rPr>
              <a:t> is for online shopping and large purchases where you want fraud protection, and it's essential for building a credit history.</a:t>
            </a:r>
            <a:endParaRPr/>
          </a:p>
          <a:p>
            <a:pPr marL="457200" lvl="0" indent="-298450" algn="l" rtl="0">
              <a:lnSpc>
                <a:spcPct val="100000"/>
              </a:lnSpc>
              <a:spcBef>
                <a:spcPts val="0"/>
              </a:spcBef>
              <a:spcAft>
                <a:spcPts val="0"/>
              </a:spcAft>
              <a:buSzPts val="1100"/>
              <a:buChar char="●"/>
            </a:pPr>
            <a:r>
              <a:rPr lang="en-CA" sz="1100" b="1" i="0" u="none" strike="noStrike" cap="none">
                <a:solidFill>
                  <a:srgbClr val="000000"/>
                </a:solidFill>
                <a:latin typeface="Arial"/>
                <a:ea typeface="Arial"/>
                <a:cs typeface="Arial"/>
                <a:sym typeface="Arial"/>
              </a:rPr>
              <a:t>Checks</a:t>
            </a:r>
            <a:r>
              <a:rPr lang="en-CA" sz="1100" b="0" i="0" u="none" strike="noStrike" cap="none">
                <a:solidFill>
                  <a:srgbClr val="000000"/>
                </a:solidFill>
                <a:latin typeface="Arial"/>
                <a:ea typeface="Arial"/>
                <a:cs typeface="Arial"/>
                <a:sym typeface="Arial"/>
              </a:rPr>
              <a:t> are for formal payments like rent, where a paper trail is important.</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And </a:t>
            </a:r>
            <a:r>
              <a:rPr lang="en-CA" sz="1100" b="1" i="0" u="none" strike="noStrike" cap="none">
                <a:solidFill>
                  <a:srgbClr val="000000"/>
                </a:solidFill>
                <a:latin typeface="Arial"/>
                <a:ea typeface="Arial"/>
                <a:cs typeface="Arial"/>
                <a:sym typeface="Arial"/>
              </a:rPr>
              <a:t>EFTs</a:t>
            </a:r>
            <a:r>
              <a:rPr lang="en-CA" sz="1100" b="0" i="0" u="none" strike="noStrike" cap="none">
                <a:solidFill>
                  <a:srgbClr val="000000"/>
                </a:solidFill>
                <a:latin typeface="Arial"/>
                <a:ea typeface="Arial"/>
                <a:cs typeface="Arial"/>
                <a:sym typeface="Arial"/>
              </a:rPr>
              <a:t> are for instantly paying friends or automating your online bill payments.</a:t>
            </a:r>
            <a:endParaRPr/>
          </a:p>
          <a:p>
            <a:pPr marL="15875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7" name="Google Shape;167;p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Let's start with the oldest and most straightforward way to pay: </a:t>
            </a:r>
            <a:r>
              <a:rPr lang="en-CA" sz="1100" b="1" i="0" u="none" strike="noStrike" cap="none">
                <a:solidFill>
                  <a:srgbClr val="000000"/>
                </a:solidFill>
                <a:latin typeface="Arial"/>
                <a:ea typeface="Arial"/>
                <a:cs typeface="Arial"/>
                <a:sym typeface="Arial"/>
              </a:rPr>
              <a:t>cash</a:t>
            </a:r>
            <a:r>
              <a:rPr lang="en-CA" sz="1100" b="0" i="0" u="none" strike="noStrike" cap="none">
                <a:solidFill>
                  <a:srgbClr val="000000"/>
                </a:solidFill>
                <a:latin typeface="Arial"/>
                <a:ea typeface="Arial"/>
                <a:cs typeface="Arial"/>
                <a:sym typeface="Arial"/>
              </a:rPr>
              <a:t>. Its advantages are simple: it's accepted everywhere and offers complete privacy. </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However, if you lose your wallet or your cash is stolen, there is no way to get it back. This is why it's a great tool for small, daily purchases, but not something you want to carry in large amounts.</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A </a:t>
            </a:r>
            <a:r>
              <a:rPr lang="en-CA" sz="1100" b="1" i="0" u="none" strike="noStrike" cap="none">
                <a:solidFill>
                  <a:srgbClr val="000000"/>
                </a:solidFill>
                <a:latin typeface="Arial"/>
                <a:ea typeface="Arial"/>
                <a:cs typeface="Arial"/>
                <a:sym typeface="Arial"/>
              </a:rPr>
              <a:t>debit card</a:t>
            </a:r>
            <a:r>
              <a:rPr lang="en-CA" sz="1100" b="0" i="0" u="none" strike="noStrike" cap="none">
                <a:solidFill>
                  <a:srgbClr val="000000"/>
                </a:solidFill>
                <a:latin typeface="Arial"/>
                <a:ea typeface="Arial"/>
                <a:cs typeface="Arial"/>
                <a:sym typeface="Arial"/>
              </a:rPr>
              <a:t> is like digital cash. The money is gone from your account the second you swipe. It's great for budgeting because you can't spend money you don't have. </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However, this also means your actual money is at risk if the card is compromised.</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8" name="Google Shape;178;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A </a:t>
            </a:r>
            <a:r>
              <a:rPr lang="en-CA" sz="1100" b="1" i="0" u="none" strike="noStrike" cap="none">
                <a:solidFill>
                  <a:srgbClr val="000000"/>
                </a:solidFill>
                <a:latin typeface="Arial"/>
                <a:ea typeface="Arial"/>
                <a:cs typeface="Arial"/>
                <a:sym typeface="Arial"/>
              </a:rPr>
              <a:t>credit card</a:t>
            </a:r>
            <a:r>
              <a:rPr lang="en-CA" sz="1100" b="0" i="0" u="none" strike="noStrike" cap="none">
                <a:solidFill>
                  <a:srgbClr val="000000"/>
                </a:solidFill>
                <a:latin typeface="Arial"/>
                <a:ea typeface="Arial"/>
                <a:cs typeface="Arial"/>
                <a:sym typeface="Arial"/>
              </a:rPr>
              <a:t> is a loan. The bank pays the merchant, and you owe the bank. There are several advantages:</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First, it offers </a:t>
            </a:r>
            <a:r>
              <a:rPr lang="en-CA" sz="1100" b="1" i="0" u="none" strike="noStrike" cap="none">
                <a:solidFill>
                  <a:srgbClr val="000000"/>
                </a:solidFill>
                <a:latin typeface="Arial"/>
                <a:ea typeface="Arial"/>
                <a:cs typeface="Arial"/>
                <a:sym typeface="Arial"/>
              </a:rPr>
              <a:t>fraud protection</a:t>
            </a:r>
            <a:r>
              <a:rPr lang="en-CA" sz="1100" b="0" i="0" u="none" strike="noStrike" cap="none">
                <a:solidFill>
                  <a:srgbClr val="000000"/>
                </a:solidFill>
                <a:latin typeface="Arial"/>
                <a:ea typeface="Arial"/>
                <a:cs typeface="Arial"/>
                <a:sym typeface="Arial"/>
              </a:rPr>
              <a:t>, because it's the bank's money on the line, not yours. </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Second, you can earn cash back, points or other rewards when you use your credit card.</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Third, using it responsibly is one of the primary ways you </a:t>
            </a:r>
            <a:r>
              <a:rPr lang="en-CA" sz="1100" b="1" i="0" u="none" strike="noStrike" cap="none">
                <a:solidFill>
                  <a:srgbClr val="000000"/>
                </a:solidFill>
                <a:latin typeface="Arial"/>
                <a:ea typeface="Arial"/>
                <a:cs typeface="Arial"/>
                <a:sym typeface="Arial"/>
              </a:rPr>
              <a:t>build a positive credit history</a:t>
            </a:r>
            <a:r>
              <a:rPr lang="en-CA" sz="1100" b="0" i="0" u="none" strike="noStrike" cap="none">
                <a:solidFill>
                  <a:srgbClr val="000000"/>
                </a:solidFill>
                <a:latin typeface="Arial"/>
                <a:ea typeface="Arial"/>
                <a:cs typeface="Arial"/>
                <a:sym typeface="Arial"/>
              </a:rPr>
              <a:t>.</a:t>
            </a:r>
            <a:endParaRPr/>
          </a:p>
          <a:p>
            <a:pPr marL="457200" lvl="0" indent="-22860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The </a:t>
            </a:r>
            <a:r>
              <a:rPr lang="en-CA"/>
              <a:t>main risk </a:t>
            </a:r>
            <a:r>
              <a:rPr lang="en-CA" sz="1100" b="0" i="0" u="none" strike="noStrike" cap="none">
                <a:solidFill>
                  <a:srgbClr val="000000"/>
                </a:solidFill>
                <a:latin typeface="Arial"/>
                <a:ea typeface="Arial"/>
                <a:cs typeface="Arial"/>
                <a:sym typeface="Arial"/>
              </a:rPr>
              <a:t>is the temptation to spend more than you can pay back, which leads to high-interest debt.</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Next is a more traditional method: the </a:t>
            </a:r>
            <a:r>
              <a:rPr lang="en-CA" sz="1100" b="1" i="0" u="none" strike="noStrike" cap="none">
                <a:solidFill>
                  <a:srgbClr val="000000"/>
                </a:solidFill>
                <a:latin typeface="Arial"/>
                <a:ea typeface="Arial"/>
                <a:cs typeface="Arial"/>
                <a:sym typeface="Arial"/>
              </a:rPr>
              <a:t>paper check. </a:t>
            </a:r>
            <a:endParaRPr/>
          </a:p>
          <a:p>
            <a:pPr marL="158750" lvl="0" indent="0" algn="l" rtl="0">
              <a:lnSpc>
                <a:spcPct val="100000"/>
              </a:lnSpc>
              <a:spcBef>
                <a:spcPts val="0"/>
              </a:spcBef>
              <a:spcAft>
                <a:spcPts val="0"/>
              </a:spcAft>
              <a:buSzPts val="1100"/>
              <a:buNone/>
            </a:pPr>
            <a:endParaRPr sz="1100" b="1"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Checks are still the gold standard for large, important payments, like p</a:t>
            </a:r>
            <a:r>
              <a:rPr lang="en-CA"/>
              <a:t>aying a down payment for a major asset like </a:t>
            </a:r>
            <a:r>
              <a:rPr lang="en-CA" sz="1100" b="0" i="0" u="none" strike="noStrike" cap="none">
                <a:solidFill>
                  <a:srgbClr val="000000"/>
                </a:solidFill>
                <a:latin typeface="Arial"/>
                <a:ea typeface="Arial"/>
                <a:cs typeface="Arial"/>
                <a:sym typeface="Arial"/>
              </a:rPr>
              <a:t> a car or house. Their main advantage is the </a:t>
            </a:r>
            <a:r>
              <a:rPr lang="en-CA" sz="1100" b="1" i="0" u="none" strike="noStrike" cap="none">
                <a:solidFill>
                  <a:srgbClr val="000000"/>
                </a:solidFill>
                <a:latin typeface="Arial"/>
                <a:ea typeface="Arial"/>
                <a:cs typeface="Arial"/>
                <a:sym typeface="Arial"/>
              </a:rPr>
              <a:t>paper trail</a:t>
            </a:r>
            <a:r>
              <a:rPr lang="en-CA" sz="1100" b="0" i="0" u="none" strike="noStrike" cap="none">
                <a:solidFill>
                  <a:srgbClr val="000000"/>
                </a:solidFill>
                <a:latin typeface="Arial"/>
                <a:ea typeface="Arial"/>
                <a:cs typeface="Arial"/>
                <a:sym typeface="Arial"/>
              </a:rPr>
              <a:t> they create, providing undeniable proof of payment for both you and the recipient. This is why landlords and contractors often prefer them. </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The downside is that they are slow and have become less common for daily use.</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9" name="Google Shape;189;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marR="0" lvl="0" indent="0" algn="l" rtl="0">
              <a:lnSpc>
                <a:spcPct val="100000"/>
              </a:lnSpc>
              <a:spcBef>
                <a:spcPts val="0"/>
              </a:spcBef>
              <a:spcAft>
                <a:spcPts val="0"/>
              </a:spcAft>
              <a:buClr>
                <a:srgbClr val="000000"/>
              </a:buClr>
              <a:buSzPts val="1100"/>
              <a:buFont typeface="Arial"/>
              <a:buNone/>
            </a:pPr>
            <a:r>
              <a:rPr lang="en-CA" sz="1100" b="0" i="0" u="none" strike="noStrike" cap="none">
                <a:solidFill>
                  <a:srgbClr val="000000"/>
                </a:solidFill>
                <a:latin typeface="Arial"/>
                <a:ea typeface="Arial"/>
                <a:cs typeface="Arial"/>
                <a:sym typeface="Arial"/>
              </a:rPr>
              <a:t>Finally, we have </a:t>
            </a:r>
            <a:r>
              <a:rPr lang="en-CA" sz="1100" b="1" i="0" u="none" strike="noStrike" cap="none">
                <a:solidFill>
                  <a:srgbClr val="000000"/>
                </a:solidFill>
              </a:rPr>
              <a:t>Electronic Funds Transfer, or EFT</a:t>
            </a:r>
            <a:r>
              <a:rPr lang="en-CA" sz="1100" b="0" i="0" u="none" strike="noStrike" cap="none">
                <a:solidFill>
                  <a:srgbClr val="000000"/>
                </a:solidFill>
                <a:latin typeface="Arial"/>
                <a:ea typeface="Arial"/>
                <a:cs typeface="Arial"/>
                <a:sym typeface="Arial"/>
              </a:rPr>
              <a:t>, which are digital payments sent directly from your bank account via apps or online bill pay.</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This is the technology behind apps like PayPal, Venmo and Zelle, and it's also how you pay your online bills. Its advantages are speed and convenience.</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Peer-to-peer payment transactions are often </a:t>
            </a:r>
            <a:r>
              <a:rPr lang="en-CA" sz="1100" b="1" i="0" u="none" strike="noStrike" cap="none">
                <a:solidFill>
                  <a:srgbClr val="000000"/>
                </a:solidFill>
                <a:latin typeface="Arial"/>
                <a:ea typeface="Arial"/>
                <a:cs typeface="Arial"/>
                <a:sym typeface="Arial"/>
              </a:rPr>
              <a:t>instant and irreversible.</a:t>
            </a:r>
            <a:r>
              <a:rPr lang="en-CA" sz="1100" b="0" i="0" u="none" strike="noStrike" cap="none">
                <a:solidFill>
                  <a:srgbClr val="000000"/>
                </a:solidFill>
                <a:latin typeface="Arial"/>
                <a:ea typeface="Arial"/>
                <a:cs typeface="Arial"/>
                <a:sym typeface="Arial"/>
              </a:rPr>
              <a:t> So, if you send money to the wrong person or fall for a scam, it is very difficult, and often impossible, to get it back. Always double-check the username or phone number before you hit send.</a:t>
            </a:r>
            <a:endParaRPr/>
          </a:p>
          <a:p>
            <a:pPr marL="15875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8" name="Google Shape;198;p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So, let's wrap it all up. What is the key to your Savings Toolkit?</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457200" lvl="0" indent="-298450" algn="l" rtl="0">
              <a:lnSpc>
                <a:spcPct val="100000"/>
              </a:lnSpc>
              <a:spcBef>
                <a:spcPts val="0"/>
              </a:spcBef>
              <a:spcAft>
                <a:spcPts val="0"/>
              </a:spcAft>
              <a:buSzPts val="1100"/>
              <a:buChar char="●"/>
            </a:pPr>
            <a:r>
              <a:rPr lang="en-CA" sz="1100" b="1" i="0" u="none" strike="noStrike" cap="none">
                <a:solidFill>
                  <a:srgbClr val="000000"/>
                </a:solidFill>
                <a:latin typeface="Arial"/>
                <a:ea typeface="Arial"/>
                <a:cs typeface="Arial"/>
                <a:sym typeface="Arial"/>
              </a:rPr>
              <a:t>First, choose the right partner.</a:t>
            </a:r>
            <a:r>
              <a:rPr lang="en-CA" sz="1100" b="0" i="0" u="none" strike="noStrike" cap="none">
                <a:solidFill>
                  <a:srgbClr val="000000"/>
                </a:solidFill>
                <a:latin typeface="Arial"/>
                <a:ea typeface="Arial"/>
                <a:cs typeface="Arial"/>
                <a:sym typeface="Arial"/>
              </a:rPr>
              <a:t> Research both local banks and credit unions to find the one that best fits your needs.</a:t>
            </a:r>
            <a:endParaRPr/>
          </a:p>
          <a:p>
            <a:pPr marL="457200" lvl="0" indent="-298450" algn="l" rtl="0">
              <a:lnSpc>
                <a:spcPct val="100000"/>
              </a:lnSpc>
              <a:spcBef>
                <a:spcPts val="0"/>
              </a:spcBef>
              <a:spcAft>
                <a:spcPts val="0"/>
              </a:spcAft>
              <a:buSzPts val="1100"/>
              <a:buChar char="●"/>
            </a:pPr>
            <a:r>
              <a:rPr lang="en-CA" sz="1100" b="1" i="0" u="none" strike="noStrike" cap="none">
                <a:solidFill>
                  <a:srgbClr val="000000"/>
                </a:solidFill>
                <a:latin typeface="Arial"/>
                <a:ea typeface="Arial"/>
                <a:cs typeface="Arial"/>
                <a:sym typeface="Arial"/>
              </a:rPr>
              <a:t>Second, open the right accounts.</a:t>
            </a:r>
            <a:r>
              <a:rPr lang="en-CA" sz="1100" b="0" i="0" u="none" strike="noStrike" cap="none">
                <a:solidFill>
                  <a:srgbClr val="000000"/>
                </a:solidFill>
                <a:latin typeface="Arial"/>
                <a:ea typeface="Arial"/>
                <a:cs typeface="Arial"/>
                <a:sym typeface="Arial"/>
              </a:rPr>
              <a:t> At a minimum, every saver needs a checking account for spending and a savings account for goals.</a:t>
            </a:r>
            <a:endParaRPr/>
          </a:p>
          <a:p>
            <a:pPr marL="457200" lvl="0" indent="-298450" algn="l" rtl="0">
              <a:lnSpc>
                <a:spcPct val="100000"/>
              </a:lnSpc>
              <a:spcBef>
                <a:spcPts val="0"/>
              </a:spcBef>
              <a:spcAft>
                <a:spcPts val="0"/>
              </a:spcAft>
              <a:buSzPts val="1100"/>
              <a:buChar char="●"/>
            </a:pPr>
            <a:r>
              <a:rPr lang="en-CA" sz="1100" b="1" i="0" u="none" strike="noStrike" cap="none">
                <a:solidFill>
                  <a:srgbClr val="000000"/>
                </a:solidFill>
                <a:latin typeface="Arial"/>
                <a:ea typeface="Arial"/>
                <a:cs typeface="Arial"/>
                <a:sym typeface="Arial"/>
              </a:rPr>
              <a:t>And finally, use the right payment method.</a:t>
            </a:r>
            <a:r>
              <a:rPr lang="en-CA" sz="1100" b="0" i="0" u="none" strike="noStrike" cap="none">
                <a:solidFill>
                  <a:srgbClr val="000000"/>
                </a:solidFill>
                <a:latin typeface="Arial"/>
                <a:ea typeface="Arial"/>
                <a:cs typeface="Arial"/>
                <a:sym typeface="Arial"/>
              </a:rPr>
              <a:t> Understand the pros and cons of paying with different payment methods, like credit vs. debit.</a:t>
            </a:r>
            <a:endParaRPr/>
          </a:p>
          <a:p>
            <a:pPr marL="15875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0" name="Google Shape;9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a:t>Let's start with a simple question. Why not just stash your cash under your mattress or in a shoebox?</a:t>
            </a:r>
            <a:endParaRPr/>
          </a:p>
          <a:p>
            <a:pPr marL="158750" lvl="0" indent="0" algn="l" rtl="0">
              <a:lnSpc>
                <a:spcPct val="100000"/>
              </a:lnSpc>
              <a:spcBef>
                <a:spcPts val="0"/>
              </a:spcBef>
              <a:spcAft>
                <a:spcPts val="0"/>
              </a:spcAft>
              <a:buSzPts val="1100"/>
              <a:buNone/>
            </a:pPr>
            <a:endParaRPr/>
          </a:p>
          <a:p>
            <a:pPr marL="158750" lvl="0" indent="0" algn="l" rtl="0">
              <a:lnSpc>
                <a:spcPct val="100000"/>
              </a:lnSpc>
              <a:spcBef>
                <a:spcPts val="0"/>
              </a:spcBef>
              <a:spcAft>
                <a:spcPts val="0"/>
              </a:spcAft>
              <a:buSzPts val="1100"/>
              <a:buNone/>
            </a:pPr>
            <a:r>
              <a:rPr lang="en-CA"/>
              <a:t>It's simple, you can access it anytime... so what's the problem?</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a:t>The problem is that cash is vulnerable. It's not just about the risk of theft. It can be lost in a fire or a move, and once it's gone, it's gone forever. Plus, it gives you no record of your spending, making it hard to budget, and it certainly doesn't grow.</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2" name="Google Shape;102;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a:t>This brings us to the solution: a financial institution, like a bank or credit union. These institutions were created to solve all the problems of the 'shoebox method.' They provide a secure and efficient way to manage your money.</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7" name="Google Shape;107;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So what are the benefits of using </a:t>
            </a:r>
            <a:r>
              <a:rPr lang="en-CA"/>
              <a:t>financial institutions</a:t>
            </a:r>
            <a:r>
              <a:rPr lang="en-CA" sz="1100" b="0" i="0" u="none" strike="noStrike" cap="none">
                <a:solidFill>
                  <a:srgbClr val="000000"/>
                </a:solidFill>
                <a:latin typeface="Arial"/>
                <a:ea typeface="Arial"/>
                <a:cs typeface="Arial"/>
                <a:sym typeface="Arial"/>
              </a:rPr>
              <a:t>? </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457200" lvl="0" indent="-298450" algn="l" rtl="0">
              <a:lnSpc>
                <a:spcPct val="100000"/>
              </a:lnSpc>
              <a:spcBef>
                <a:spcPts val="0"/>
              </a:spcBef>
              <a:spcAft>
                <a:spcPts val="0"/>
              </a:spcAft>
              <a:buSzPts val="1100"/>
              <a:buChar char="●"/>
            </a:pPr>
            <a:r>
              <a:rPr lang="en-CA" sz="1100" b="1" i="0" u="none" strike="noStrike" cap="none">
                <a:solidFill>
                  <a:srgbClr val="000000"/>
                </a:solidFill>
                <a:latin typeface="Arial"/>
                <a:ea typeface="Arial"/>
                <a:cs typeface="Arial"/>
                <a:sym typeface="Arial"/>
              </a:rPr>
              <a:t>Safety:</a:t>
            </a:r>
            <a:r>
              <a:rPr lang="en-CA" sz="1100" b="0" i="0" u="none" strike="noStrike" cap="none">
                <a:solidFill>
                  <a:srgbClr val="000000"/>
                </a:solidFill>
                <a:latin typeface="Arial"/>
                <a:ea typeface="Arial"/>
                <a:cs typeface="Arial"/>
                <a:sym typeface="Arial"/>
              </a:rPr>
              <a:t> Your money is insured by the federal government up to $250,000. If the institution fails, your money is protected.</a:t>
            </a:r>
            <a:endParaRPr/>
          </a:p>
          <a:p>
            <a:pPr marL="457200" lvl="0" indent="-298450" algn="l" rtl="0">
              <a:lnSpc>
                <a:spcPct val="100000"/>
              </a:lnSpc>
              <a:spcBef>
                <a:spcPts val="0"/>
              </a:spcBef>
              <a:spcAft>
                <a:spcPts val="0"/>
              </a:spcAft>
              <a:buSzPts val="1100"/>
              <a:buChar char="●"/>
            </a:pPr>
            <a:r>
              <a:rPr lang="en-CA" sz="1100" b="1" i="0" u="none" strike="noStrike" cap="none">
                <a:solidFill>
                  <a:srgbClr val="000000"/>
                </a:solidFill>
                <a:latin typeface="Arial"/>
                <a:ea typeface="Arial"/>
                <a:cs typeface="Arial"/>
                <a:sym typeface="Arial"/>
              </a:rPr>
              <a:t>Convenience:</a:t>
            </a:r>
            <a:r>
              <a:rPr lang="en-CA" sz="1100" b="0" i="0" u="none" strike="noStrike" cap="none">
                <a:solidFill>
                  <a:srgbClr val="000000"/>
                </a:solidFill>
                <a:latin typeface="Arial"/>
                <a:ea typeface="Arial"/>
                <a:cs typeface="Arial"/>
                <a:sym typeface="Arial"/>
              </a:rPr>
              <a:t> They make your financial life easy. You can pay bills, make purchases, and transfer money instantly without carrying around large amounts of cash.</a:t>
            </a:r>
            <a:endParaRPr/>
          </a:p>
          <a:p>
            <a:pPr marL="457200" lvl="0" indent="-298450" algn="l" rtl="0">
              <a:lnSpc>
                <a:spcPct val="100000"/>
              </a:lnSpc>
              <a:spcBef>
                <a:spcPts val="0"/>
              </a:spcBef>
              <a:spcAft>
                <a:spcPts val="0"/>
              </a:spcAft>
              <a:buSzPts val="1100"/>
              <a:buChar char="●"/>
            </a:pPr>
            <a:r>
              <a:rPr lang="en-CA" sz="1100" b="1" i="0" u="none" strike="noStrike" cap="none">
                <a:solidFill>
                  <a:srgbClr val="000000"/>
                </a:solidFill>
                <a:latin typeface="Arial"/>
                <a:ea typeface="Arial"/>
                <a:cs typeface="Arial"/>
                <a:sym typeface="Arial"/>
              </a:rPr>
              <a:t>Growth:</a:t>
            </a:r>
            <a:r>
              <a:rPr lang="en-CA" sz="1100" b="0" i="0" u="none" strike="noStrike" cap="none">
                <a:solidFill>
                  <a:srgbClr val="000000"/>
                </a:solidFill>
                <a:latin typeface="Arial"/>
                <a:ea typeface="Arial"/>
                <a:cs typeface="Arial"/>
                <a:sym typeface="Arial"/>
              </a:rPr>
              <a:t> </a:t>
            </a:r>
            <a:r>
              <a:rPr lang="en-CA"/>
              <a:t>T</a:t>
            </a:r>
            <a:r>
              <a:rPr lang="en-CA" sz="1100" b="0" i="0" u="none" strike="noStrike" cap="none">
                <a:solidFill>
                  <a:srgbClr val="000000"/>
                </a:solidFill>
                <a:latin typeface="Arial"/>
                <a:ea typeface="Arial"/>
                <a:cs typeface="Arial"/>
                <a:sym typeface="Arial"/>
              </a:rPr>
              <a:t>hey give your money the opportunity to earn interest and grow over time, which is something it can never do in a shoebox.</a:t>
            </a:r>
            <a:endParaRPr/>
          </a:p>
          <a:p>
            <a:pPr marL="457200" lvl="0" indent="-22860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4" name="Google Shape;114;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Okay, so you're ready to open an account. Your first big decision is choosing your financial partner: a bank or a credit union? </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They look similar, but their core philosophy is very different. </a:t>
            </a: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endParaRPr/>
          </a:p>
          <a:p>
            <a:pPr marL="457200" lvl="0" indent="-298450" algn="l" rtl="0">
              <a:lnSpc>
                <a:spcPct val="100000"/>
              </a:lnSpc>
              <a:spcBef>
                <a:spcPts val="0"/>
              </a:spcBef>
              <a:spcAft>
                <a:spcPts val="0"/>
              </a:spcAft>
              <a:buSzPts val="1100"/>
              <a:buChar char="●"/>
            </a:pPr>
            <a:r>
              <a:rPr lang="en-CA" sz="1100" b="1" i="0" u="none" strike="noStrike" cap="none">
                <a:solidFill>
                  <a:srgbClr val="000000"/>
                </a:solidFill>
              </a:rPr>
              <a:t>Banks</a:t>
            </a:r>
            <a:r>
              <a:rPr lang="en-CA" sz="1100" b="0" i="0" u="none" strike="noStrike" cap="none">
                <a:solidFill>
                  <a:srgbClr val="000000"/>
                </a:solidFill>
                <a:latin typeface="Arial"/>
                <a:ea typeface="Arial"/>
                <a:cs typeface="Arial"/>
                <a:sym typeface="Arial"/>
              </a:rPr>
              <a:t> are for-profit companies owned by shareholders. </a:t>
            </a:r>
            <a:endParaRPr/>
          </a:p>
          <a:p>
            <a:pPr marL="457200" lvl="0" indent="-298450" algn="l" rtl="0">
              <a:lnSpc>
                <a:spcPct val="100000"/>
              </a:lnSpc>
              <a:spcBef>
                <a:spcPts val="0"/>
              </a:spcBef>
              <a:spcAft>
                <a:spcPts val="0"/>
              </a:spcAft>
              <a:buSzPts val="1100"/>
              <a:buChar char="●"/>
            </a:pPr>
            <a:r>
              <a:rPr lang="en-CA" sz="1100" b="1" i="0" u="none" strike="noStrike" cap="none">
                <a:solidFill>
                  <a:srgbClr val="000000"/>
                </a:solidFill>
              </a:rPr>
              <a:t>Credit unions</a:t>
            </a:r>
            <a:r>
              <a:rPr lang="en-CA" sz="1100" b="0" i="0" u="none" strike="noStrike" cap="none">
                <a:solidFill>
                  <a:srgbClr val="000000"/>
                </a:solidFill>
                <a:latin typeface="Arial"/>
                <a:ea typeface="Arial"/>
                <a:cs typeface="Arial"/>
                <a:sym typeface="Arial"/>
              </a:rPr>
              <a:t> are non-profit cooperatives owned by their members—that's you. </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This single difference is why credit unions often offer better interest rates and lower fees, while large banks often have more advanced technology and a wider network of ATMs.</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3" name="Google Shape;123;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Once you've chosen your institution, you need to open the right accounts. Everyone should start with these two accounts:</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0" lvl="0" indent="0" algn="l" rtl="0">
              <a:lnSpc>
                <a:spcPct val="100000"/>
              </a:lnSpc>
              <a:spcBef>
                <a:spcPts val="0"/>
              </a:spcBef>
              <a:spcAft>
                <a:spcPts val="0"/>
              </a:spcAft>
              <a:buNone/>
            </a:pPr>
            <a:r>
              <a:rPr lang="en-CA" sz="1100" b="1" i="0" u="none" strike="noStrike" cap="none">
                <a:solidFill>
                  <a:srgbClr val="000000"/>
                </a:solidFill>
                <a:latin typeface="Arial"/>
                <a:ea typeface="Arial"/>
                <a:cs typeface="Arial"/>
                <a:sym typeface="Arial"/>
              </a:rPr>
              <a:t>A Checking Account:</a:t>
            </a:r>
            <a:endParaRPr/>
          </a:p>
          <a:p>
            <a:pPr marL="0" lvl="0" indent="0" algn="l" rtl="0">
              <a:spcBef>
                <a:spcPts val="0"/>
              </a:spcBef>
              <a:spcAft>
                <a:spcPts val="0"/>
              </a:spcAft>
              <a:buNone/>
            </a:pPr>
            <a:r>
              <a:rPr lang="en-CA">
                <a:solidFill>
                  <a:schemeClr val="dk1"/>
                </a:solidFill>
              </a:rPr>
              <a:t>It’s the central hub for all your financial activity.</a:t>
            </a:r>
            <a:endParaRPr/>
          </a:p>
          <a:p>
            <a:pPr marL="457200" lvl="0" indent="-298450" algn="l" rtl="0">
              <a:spcBef>
                <a:spcPts val="0"/>
              </a:spcBef>
              <a:spcAft>
                <a:spcPts val="0"/>
              </a:spcAft>
              <a:buSzPts val="1100"/>
              <a:buChar char="●"/>
            </a:pPr>
            <a:r>
              <a:rPr lang="en-CA"/>
              <a:t>Your paycheck gets deposited here, and your bills, rent, and daily purchases come out of it. </a:t>
            </a:r>
            <a:endParaRPr/>
          </a:p>
          <a:p>
            <a:pPr marL="457200" lvl="0" indent="-298450" algn="l" rtl="0">
              <a:spcBef>
                <a:spcPts val="0"/>
              </a:spcBef>
              <a:spcAft>
                <a:spcPts val="0"/>
              </a:spcAft>
              <a:buSzPts val="1100"/>
              <a:buChar char="●"/>
            </a:pPr>
            <a:r>
              <a:rPr lang="en-CA"/>
              <a:t>Its greatest strength is its very high accessibility. You can get to your money instantly with a debit card, at an ATM, by writing a check, or through an electronic transfer.</a:t>
            </a:r>
            <a:endParaRPr/>
          </a:p>
          <a:p>
            <a:pPr marL="0" lvl="0" indent="0" algn="l" rtl="0">
              <a:spcBef>
                <a:spcPts val="0"/>
              </a:spcBef>
              <a:spcAft>
                <a:spcPts val="0"/>
              </a:spcAft>
              <a:buNone/>
            </a:pPr>
            <a:endParaRPr/>
          </a:p>
          <a:p>
            <a:pPr marL="0" lvl="0" indent="0" algn="l" rtl="0">
              <a:spcBef>
                <a:spcPts val="0"/>
              </a:spcBef>
              <a:spcAft>
                <a:spcPts val="0"/>
              </a:spcAft>
              <a:buNone/>
            </a:pPr>
            <a:r>
              <a:rPr lang="en-CA"/>
              <a:t>Money sitting in a checking account is losing purchasing power to inflation. Just like you wouldn't carry your life savings in your physical wallet, you shouldn't store large sums of money in your checking account.</a:t>
            </a:r>
            <a:endParaRPr/>
          </a:p>
          <a:p>
            <a:pPr marL="0" lvl="0" indent="0" algn="l" rtl="0">
              <a:lnSpc>
                <a:spcPct val="100000"/>
              </a:lnSpc>
              <a:spcBef>
                <a:spcPts val="0"/>
              </a:spcBef>
              <a:spcAft>
                <a:spcPts val="0"/>
              </a:spcAft>
              <a:buNone/>
            </a:pPr>
            <a:endParaRPr/>
          </a:p>
          <a:p>
            <a:pPr marL="0" lvl="0" indent="0" algn="l" rtl="0">
              <a:lnSpc>
                <a:spcPct val="100000"/>
              </a:lnSpc>
              <a:spcBef>
                <a:spcPts val="0"/>
              </a:spcBef>
              <a:spcAft>
                <a:spcPts val="0"/>
              </a:spcAft>
              <a:buNone/>
            </a:pPr>
            <a:endParaRPr/>
          </a:p>
          <a:p>
            <a:pPr marL="0" lvl="0" indent="0" algn="l" rtl="0">
              <a:lnSpc>
                <a:spcPct val="100000"/>
              </a:lnSpc>
              <a:spcBef>
                <a:spcPts val="0"/>
              </a:spcBef>
              <a:spcAft>
                <a:spcPts val="0"/>
              </a:spcAft>
              <a:buNone/>
            </a:pPr>
            <a:r>
              <a:rPr lang="en-CA" sz="1100" b="1" i="0" u="none" strike="noStrike" cap="none">
                <a:solidFill>
                  <a:srgbClr val="000000"/>
                </a:solidFill>
                <a:latin typeface="Arial"/>
                <a:ea typeface="Arial"/>
                <a:cs typeface="Arial"/>
                <a:sym typeface="Arial"/>
              </a:rPr>
              <a:t>A Savings Account:</a:t>
            </a:r>
            <a:endParaRPr/>
          </a:p>
          <a:p>
            <a:pPr marL="0" lvl="0" indent="0" algn="l" rtl="0">
              <a:spcBef>
                <a:spcPts val="0"/>
              </a:spcBef>
              <a:spcAft>
                <a:spcPts val="0"/>
              </a:spcAft>
              <a:buNone/>
            </a:pPr>
            <a:r>
              <a:rPr lang="en-CA"/>
              <a:t>This is your digital piggy bank. </a:t>
            </a:r>
            <a:endParaRPr/>
          </a:p>
          <a:p>
            <a:pPr marL="457200" lvl="0" indent="-298450" algn="l" rtl="0">
              <a:spcBef>
                <a:spcPts val="0"/>
              </a:spcBef>
              <a:spcAft>
                <a:spcPts val="0"/>
              </a:spcAft>
              <a:buSzPts val="1100"/>
              <a:buChar char="●"/>
            </a:pPr>
            <a:r>
              <a:rPr lang="en-CA"/>
              <a:t>Its entire purpose is to hold money you don't plan to touch in the short term. </a:t>
            </a:r>
            <a:endParaRPr/>
          </a:p>
          <a:p>
            <a:pPr marL="457200" lvl="0" indent="-298450" algn="l" rtl="0">
              <a:spcBef>
                <a:spcPts val="0"/>
              </a:spcBef>
              <a:spcAft>
                <a:spcPts val="0"/>
              </a:spcAft>
              <a:buSzPts val="1100"/>
              <a:buChar char="●"/>
            </a:pPr>
            <a:r>
              <a:rPr lang="en-CA"/>
              <a:t>This is where you build your emergency savings fund or save for specific goals like a vacation.</a:t>
            </a:r>
            <a:endParaRPr/>
          </a:p>
          <a:p>
            <a:pPr marL="457200" lvl="0" indent="-298450" algn="l" rtl="0">
              <a:spcBef>
                <a:spcPts val="0"/>
              </a:spcBef>
              <a:spcAft>
                <a:spcPts val="0"/>
              </a:spcAft>
              <a:buSzPts val="1100"/>
              <a:buChar char="●"/>
            </a:pPr>
            <a:r>
              <a:rPr lang="en-CA"/>
              <a:t>The primary job of a savings account isn't to make you rich; it's to be a safe, secure, and separate place for your goal-oriented money to accumulate.</a:t>
            </a:r>
            <a:endParaRPr/>
          </a:p>
          <a:p>
            <a:pPr marL="0" lvl="0" indent="0" algn="l" rtl="0">
              <a:spcBef>
                <a:spcPts val="0"/>
              </a:spcBef>
              <a:spcAft>
                <a:spcPts val="0"/>
              </a:spcAft>
              <a:buNone/>
            </a:pPr>
            <a:endParaRPr>
              <a:solidFill>
                <a:schemeClr val="dk1"/>
              </a:solidFill>
            </a:endParaRPr>
          </a:p>
          <a:p>
            <a:pPr marL="0" lvl="0" indent="0" algn="l" rtl="0">
              <a:spcBef>
                <a:spcPts val="0"/>
              </a:spcBef>
              <a:spcAft>
                <a:spcPts val="0"/>
              </a:spcAft>
              <a:buNone/>
            </a:pPr>
            <a:r>
              <a:rPr lang="en-CA">
                <a:solidFill>
                  <a:schemeClr val="dk1"/>
                </a:solidFill>
              </a:rPr>
              <a:t>By design, it's slightly harder to get money out of a savings account. You typically have to transfer it to your checking account first, and there used to be limits on how many withdrawals you could make per month. This little bit of friction is a feature, not a bug—it creates a psychological barrier that helps prevent you from making impulse purchases. It protects your savings from your daily spending habits.</a:t>
            </a:r>
            <a:endParaRPr>
              <a:solidFill>
                <a:schemeClr val="dk1"/>
              </a:solidFill>
            </a:endParaRPr>
          </a:p>
          <a:p>
            <a:pPr marL="0" lvl="0" indent="0" algn="l" rtl="0">
              <a:lnSpc>
                <a:spcPct val="100000"/>
              </a:lnSpc>
              <a:spcBef>
                <a:spcPts val="0"/>
              </a:spcBef>
              <a:spcAft>
                <a:spcPts val="0"/>
              </a:spcAft>
              <a:buNone/>
            </a:pPr>
            <a:endParaRPr/>
          </a:p>
          <a:p>
            <a:pPr marL="15875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39bb839ec3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2" name="Google Shape;132;g39bb839ec3d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CA"/>
              <a:t>What happens when you've built up a solid emergency fund or have a specific savings goal in mind and you want your money to work a little harder for you? That's when you graduate to these next-level accounts.</a:t>
            </a:r>
            <a:endParaRPr/>
          </a:p>
          <a:p>
            <a:pPr marL="158750" lvl="0" indent="0" algn="l" rtl="0">
              <a:lnSpc>
                <a:spcPct val="100000"/>
              </a:lnSpc>
              <a:spcBef>
                <a:spcPts val="0"/>
              </a:spcBef>
              <a:spcAft>
                <a:spcPts val="0"/>
              </a:spcAft>
              <a:buSzPts val="1100"/>
              <a:buNone/>
            </a:pPr>
            <a:endParaRPr/>
          </a:p>
          <a:p>
            <a:pPr marL="0" lvl="0" indent="0" algn="l" rtl="0">
              <a:spcBef>
                <a:spcPts val="0"/>
              </a:spcBef>
              <a:spcAft>
                <a:spcPts val="0"/>
              </a:spcAft>
              <a:buClr>
                <a:schemeClr val="dk1"/>
              </a:buClr>
              <a:buSzPts val="1100"/>
              <a:buFont typeface="Arial"/>
              <a:buNone/>
            </a:pPr>
            <a:r>
              <a:rPr lang="en-CA"/>
              <a:t>On the left, we have the </a:t>
            </a:r>
            <a:r>
              <a:rPr lang="en-CA" b="1"/>
              <a:t>Money Market Account, or MMA.</a:t>
            </a:r>
            <a:endParaRPr b="1"/>
          </a:p>
          <a:p>
            <a:pPr marL="457200" lvl="0" indent="-298450" algn="l" rtl="0">
              <a:spcBef>
                <a:spcPts val="0"/>
              </a:spcBef>
              <a:spcAft>
                <a:spcPts val="0"/>
              </a:spcAft>
              <a:buSzPts val="1100"/>
              <a:buChar char="●"/>
            </a:pPr>
            <a:r>
              <a:rPr lang="en-CA"/>
              <a:t>The best way to think of this is as a supercharged savings account. It typically offers a higher interest rate than a standard savings account, especially if you have a larger balance.</a:t>
            </a:r>
            <a:endParaRPr/>
          </a:p>
          <a:p>
            <a:pPr marL="457200" lvl="0" indent="-298450" algn="l" rtl="0">
              <a:spcBef>
                <a:spcPts val="0"/>
              </a:spcBef>
              <a:spcAft>
                <a:spcPts val="0"/>
              </a:spcAft>
              <a:buSzPts val="1100"/>
              <a:buChar char="●"/>
            </a:pPr>
            <a:r>
              <a:rPr lang="en-CA"/>
              <a:t>It gives you some limited 'checking perks,' like the ability to write a few checks a month or use a debit card.</a:t>
            </a:r>
            <a:endParaRPr/>
          </a:p>
          <a:p>
            <a:pPr marL="457200" lvl="0" indent="-298450" algn="l" rtl="0">
              <a:spcBef>
                <a:spcPts val="0"/>
              </a:spcBef>
              <a:spcAft>
                <a:spcPts val="0"/>
              </a:spcAft>
              <a:buSzPts val="1100"/>
              <a:buChar char="●"/>
            </a:pPr>
            <a:r>
              <a:rPr lang="en-CA"/>
              <a:t>This is a good place to keep a large emergency fund—you're earning more interest, but you can still access the money relatively easily if you need to.</a:t>
            </a:r>
            <a:endParaRPr/>
          </a:p>
          <a:p>
            <a:pPr marL="0" lvl="0" indent="0" algn="l" rtl="0">
              <a:lnSpc>
                <a:spcPct val="100000"/>
              </a:lnSpc>
              <a:spcBef>
                <a:spcPts val="0"/>
              </a:spcBef>
              <a:spcAft>
                <a:spcPts val="0"/>
              </a:spcAft>
              <a:buSzPts val="1100"/>
              <a:buNone/>
            </a:pPr>
            <a:endParaRPr/>
          </a:p>
          <a:p>
            <a:pPr marL="0" lvl="0" indent="0" algn="l" rtl="0">
              <a:spcBef>
                <a:spcPts val="0"/>
              </a:spcBef>
              <a:spcAft>
                <a:spcPts val="0"/>
              </a:spcAft>
              <a:buClr>
                <a:schemeClr val="dk1"/>
              </a:buClr>
              <a:buSzPts val="1100"/>
              <a:buFont typeface="Arial"/>
              <a:buNone/>
            </a:pPr>
            <a:r>
              <a:rPr lang="en-CA"/>
              <a:t>On the right is the </a:t>
            </a:r>
            <a:r>
              <a:rPr lang="en-CA" b="1"/>
              <a:t>Certificate of Deposit, or CD.</a:t>
            </a:r>
            <a:endParaRPr b="1"/>
          </a:p>
          <a:p>
            <a:pPr marL="457200" lvl="0" indent="-298450" algn="l" rtl="0">
              <a:spcBef>
                <a:spcPts val="0"/>
              </a:spcBef>
              <a:spcAft>
                <a:spcPts val="0"/>
              </a:spcAft>
              <a:buSzPts val="1100"/>
              <a:buChar char="●"/>
            </a:pPr>
            <a:r>
              <a:rPr lang="en-CA"/>
              <a:t>With a CD, you are making a deal with the bank: you agree to lock your money away for a specific period of time, or 'term'—it could be six months, one year, five years, whatever you choose.</a:t>
            </a:r>
            <a:endParaRPr/>
          </a:p>
          <a:p>
            <a:pPr marL="457200" lvl="0" indent="-298450" algn="l" rtl="0">
              <a:spcBef>
                <a:spcPts val="0"/>
              </a:spcBef>
              <a:spcAft>
                <a:spcPts val="0"/>
              </a:spcAft>
              <a:buSzPts val="1100"/>
              <a:buChar char="●"/>
            </a:pPr>
            <a:r>
              <a:rPr lang="en-CA"/>
              <a:t>In exchange for that commitment, the bank guarantees you a higher interest rate for that entire period.</a:t>
            </a:r>
            <a:endParaRPr/>
          </a:p>
          <a:p>
            <a:pPr marL="457200" lvl="0" indent="-298450" algn="l" rtl="0">
              <a:spcBef>
                <a:spcPts val="0"/>
              </a:spcBef>
              <a:spcAft>
                <a:spcPts val="0"/>
              </a:spcAft>
              <a:buSzPts val="1100"/>
              <a:buChar char="●"/>
            </a:pPr>
            <a:r>
              <a:rPr lang="en-CA"/>
              <a:t>If you need to pull your money out before the term is up, you'll pay a penalty. </a:t>
            </a:r>
            <a:endParaRPr/>
          </a:p>
          <a:p>
            <a:pPr marL="0" lvl="0" indent="0" algn="l" rtl="0">
              <a:spcBef>
                <a:spcPts val="0"/>
              </a:spcBef>
              <a:spcAft>
                <a:spcPts val="0"/>
              </a:spcAft>
              <a:buNone/>
            </a:pPr>
            <a:endParaRPr/>
          </a:p>
          <a:p>
            <a:pPr marL="0" lvl="0" indent="0" algn="l" rtl="0">
              <a:spcBef>
                <a:spcPts val="0"/>
              </a:spcBef>
              <a:spcAft>
                <a:spcPts val="0"/>
              </a:spcAft>
              <a:buNone/>
            </a:pPr>
            <a:r>
              <a:rPr lang="en-CA"/>
              <a:t>This makes CDs perfect for specific, time-bound goals, like saving for a down payment on a car you know you'll buy in two years.</a:t>
            </a:r>
            <a:endParaRPr/>
          </a:p>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1" name="Google Shape;141;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a:t>When choosing where to keep your money, you must balance two competing factors. T</a:t>
            </a:r>
            <a:r>
              <a:rPr lang="en-CA" sz="1100" b="0" i="0" u="none" strike="noStrike" cap="none">
                <a:solidFill>
                  <a:srgbClr val="000000"/>
                </a:solidFill>
                <a:latin typeface="Arial"/>
                <a:ea typeface="Arial"/>
                <a:cs typeface="Arial"/>
                <a:sym typeface="Arial"/>
              </a:rPr>
              <a:t>he easier it is to access your money (high accessibility), the less it tends to grow. </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A checking account is very accessible but has zero growth. </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A Certificate of Deposit, or CD, has higher growth, but your money is locked away for a set period, making it the least accessible.</a:t>
            </a: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2"/>
        <p:cNvGrpSpPr/>
        <p:nvPr/>
      </p:nvGrpSpPr>
      <p:grpSpPr>
        <a:xfrm>
          <a:off x="0" y="0"/>
          <a:ext cx="0" cy="0"/>
          <a:chOff x="0" y="0"/>
          <a:chExt cx="0" cy="0"/>
        </a:xfrm>
      </p:grpSpPr>
      <p:pic>
        <p:nvPicPr>
          <p:cNvPr id="13" name="Google Shape;13;p3" descr="A white and black rectangle&#10;&#10;Description automatically generated"/>
          <p:cNvPicPr preferRelativeResize="0"/>
          <p:nvPr/>
        </p:nvPicPr>
        <p:blipFill rotWithShape="1">
          <a:blip r:embed="rId2">
            <a:alphaModFix/>
          </a:blip>
          <a:srcRect/>
          <a:stretch/>
        </p:blipFill>
        <p:spPr>
          <a:xfrm>
            <a:off x="454025" y="693762"/>
            <a:ext cx="9528175" cy="5086350"/>
          </a:xfrm>
          <a:prstGeom prst="rect">
            <a:avLst/>
          </a:prstGeom>
          <a:noFill/>
          <a:ln>
            <a:noFill/>
          </a:ln>
        </p:spPr>
      </p:pic>
      <p:sp>
        <p:nvSpPr>
          <p:cNvPr id="14" name="Google Shape;14;p3"/>
          <p:cNvSpPr txBox="1">
            <a:spLocks noGrp="1"/>
          </p:cNvSpPr>
          <p:nvPr>
            <p:ph type="ctrTitle"/>
          </p:nvPr>
        </p:nvSpPr>
        <p:spPr>
          <a:xfrm>
            <a:off x="1524000" y="1122363"/>
            <a:ext cx="6000750" cy="2387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6468F4"/>
              </a:buClr>
              <a:buSzPts val="6000"/>
              <a:buFont typeface="Barlow Condensed"/>
              <a:buNone/>
              <a:defRPr sz="6000" b="1">
                <a:solidFill>
                  <a:srgbClr val="6468F4"/>
                </a:solidFill>
                <a:latin typeface="Barlow Condensed"/>
                <a:ea typeface="Barlow Condensed"/>
                <a:cs typeface="Barlow Condensed"/>
                <a:sym typeface="Barlow Condense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
          <p:cNvSpPr txBox="1">
            <a:spLocks noGrp="1"/>
          </p:cNvSpPr>
          <p:nvPr>
            <p:ph type="subTitle" idx="1"/>
          </p:nvPr>
        </p:nvSpPr>
        <p:spPr>
          <a:xfrm>
            <a:off x="1524000" y="3668713"/>
            <a:ext cx="6457950" cy="1398587"/>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rgbClr val="464669"/>
              </a:buClr>
              <a:buSzPts val="3600"/>
              <a:buFont typeface="Arial"/>
              <a:buNone/>
              <a:defRPr sz="2400">
                <a:solidFill>
                  <a:srgbClr val="464669"/>
                </a:solidFill>
                <a:latin typeface="Work Sans Medium"/>
                <a:ea typeface="Work Sans Medium"/>
                <a:cs typeface="Work Sans Medium"/>
                <a:sym typeface="Work Sans Medium"/>
              </a:defRPr>
            </a:lvl1pPr>
            <a:lvl2pPr lvl="1" algn="ctr">
              <a:lnSpc>
                <a:spcPct val="100000"/>
              </a:lnSpc>
              <a:spcBef>
                <a:spcPts val="500"/>
              </a:spcBef>
              <a:spcAft>
                <a:spcPts val="0"/>
              </a:spcAft>
              <a:buClr>
                <a:srgbClr val="464669"/>
              </a:buClr>
              <a:buSzPts val="3000"/>
              <a:buFont typeface="Work Sans Medium"/>
              <a:buNone/>
              <a:defRPr sz="2000"/>
            </a:lvl2pPr>
            <a:lvl3pPr lvl="2" algn="ctr">
              <a:lnSpc>
                <a:spcPct val="100000"/>
              </a:lnSpc>
              <a:spcBef>
                <a:spcPts val="500"/>
              </a:spcBef>
              <a:spcAft>
                <a:spcPts val="0"/>
              </a:spcAft>
              <a:buClr>
                <a:srgbClr val="464669"/>
              </a:buClr>
              <a:buSzPts val="2700"/>
              <a:buFont typeface="Work Sans Medium"/>
              <a:buNone/>
              <a:defRPr sz="1800"/>
            </a:lvl3pPr>
            <a:lvl4pPr lvl="3" algn="ctr">
              <a:lnSpc>
                <a:spcPct val="100000"/>
              </a:lnSpc>
              <a:spcBef>
                <a:spcPts val="500"/>
              </a:spcBef>
              <a:spcAft>
                <a:spcPts val="0"/>
              </a:spcAft>
              <a:buClr>
                <a:srgbClr val="464669"/>
              </a:buClr>
              <a:buSzPts val="2400"/>
              <a:buFont typeface="Work Sans Medium"/>
              <a:buNone/>
              <a:defRPr sz="1600"/>
            </a:lvl4pPr>
            <a:lvl5pPr lvl="4" algn="ctr">
              <a:lnSpc>
                <a:spcPct val="100000"/>
              </a:lnSpc>
              <a:spcBef>
                <a:spcPts val="500"/>
              </a:spcBef>
              <a:spcAft>
                <a:spcPts val="0"/>
              </a:spcAft>
              <a:buClr>
                <a:srgbClr val="464669"/>
              </a:buClr>
              <a:buSzPts val="2400"/>
              <a:buFont typeface="Work Sans Medium"/>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6" name="Google Shape;16;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
        <p:nvSpPr>
          <p:cNvPr id="18" name="Google Shape;18;p3"/>
          <p:cNvSpPr>
            <a:spLocks noGrp="1"/>
          </p:cNvSpPr>
          <p:nvPr>
            <p:ph type="pic" idx="2"/>
          </p:nvPr>
        </p:nvSpPr>
        <p:spPr>
          <a:xfrm>
            <a:off x="7613650" y="1122363"/>
            <a:ext cx="3740150" cy="4459288"/>
          </a:xfrm>
          <a:prstGeom prst="rect">
            <a:avLst/>
          </a:prstGeom>
          <a:noFill/>
          <a:ln>
            <a:noFill/>
          </a:ln>
        </p:spPr>
        <p:txBody>
          <a:bodyPr/>
          <a:lstStyle/>
          <a:p>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pic>
        <p:nvPicPr>
          <p:cNvPr id="20" name="Google Shape;20;p5"/>
          <p:cNvPicPr preferRelativeResize="0"/>
          <p:nvPr/>
        </p:nvPicPr>
        <p:blipFill rotWithShape="1">
          <a:blip r:embed="rId2" cstate="email">
            <a:alphaModFix/>
            <a:extLst>
              <a:ext uri="{28A0092B-C50C-407E-A947-70E740481C1C}">
                <a14:useLocalDpi xmlns:a14="http://schemas.microsoft.com/office/drawing/2010/main"/>
              </a:ext>
            </a:extLst>
          </a:blip>
          <a:srcRect/>
          <a:stretch/>
        </p:blipFill>
        <p:spPr>
          <a:xfrm>
            <a:off x="4672530" y="0"/>
            <a:ext cx="7237419" cy="6858000"/>
          </a:xfrm>
          <a:prstGeom prst="rect">
            <a:avLst/>
          </a:prstGeom>
          <a:noFill/>
          <a:ln>
            <a:noFill/>
          </a:ln>
        </p:spPr>
      </p:pic>
      <p:sp>
        <p:nvSpPr>
          <p:cNvPr id="21" name="Google Shape;21;p5"/>
          <p:cNvSpPr txBox="1">
            <a:spLocks noGrp="1"/>
          </p:cNvSpPr>
          <p:nvPr>
            <p:ph type="title"/>
          </p:nvPr>
        </p:nvSpPr>
        <p:spPr>
          <a:xfrm>
            <a:off x="587375" y="-424655"/>
            <a:ext cx="598805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6468F4"/>
              </a:buClr>
              <a:buSzPts val="6000"/>
              <a:buFont typeface="Barlow Condensed"/>
              <a:buNone/>
              <a:defRPr sz="6000" b="1">
                <a:solidFill>
                  <a:srgbClr val="6468F4"/>
                </a:solidFill>
                <a:latin typeface="Barlow Condensed"/>
                <a:ea typeface="Barlow Condensed"/>
                <a:cs typeface="Barlow Condensed"/>
                <a:sym typeface="Barlow Condense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5"/>
          <p:cNvSpPr txBox="1">
            <a:spLocks noGrp="1"/>
          </p:cNvSpPr>
          <p:nvPr>
            <p:ph type="body" idx="1"/>
          </p:nvPr>
        </p:nvSpPr>
        <p:spPr>
          <a:xfrm>
            <a:off x="587375" y="2428082"/>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Clr>
                <a:srgbClr val="464669"/>
              </a:buClr>
              <a:buSzPts val="3600"/>
              <a:buFont typeface="Work Sans Medium"/>
              <a:buNone/>
              <a:defRPr sz="2400">
                <a:solidFill>
                  <a:srgbClr val="464669"/>
                </a:solidFill>
                <a:latin typeface="Work Sans Medium"/>
                <a:ea typeface="Work Sans Medium"/>
                <a:cs typeface="Work Sans Medium"/>
                <a:sym typeface="Work Sans Medium"/>
              </a:defRPr>
            </a:lvl1pPr>
            <a:lvl2pPr marL="914400" lvl="1" indent="-228600" algn="l">
              <a:lnSpc>
                <a:spcPct val="100000"/>
              </a:lnSpc>
              <a:spcBef>
                <a:spcPts val="500"/>
              </a:spcBef>
              <a:spcAft>
                <a:spcPts val="0"/>
              </a:spcAft>
              <a:buClr>
                <a:srgbClr val="888888"/>
              </a:buClr>
              <a:buSzPts val="3000"/>
              <a:buFont typeface="Work Sans Medium"/>
              <a:buNone/>
              <a:defRPr sz="2000">
                <a:solidFill>
                  <a:srgbClr val="888888"/>
                </a:solidFill>
              </a:defRPr>
            </a:lvl2pPr>
            <a:lvl3pPr marL="1371600" lvl="2" indent="-228600" algn="l">
              <a:lnSpc>
                <a:spcPct val="100000"/>
              </a:lnSpc>
              <a:spcBef>
                <a:spcPts val="500"/>
              </a:spcBef>
              <a:spcAft>
                <a:spcPts val="0"/>
              </a:spcAft>
              <a:buClr>
                <a:srgbClr val="888888"/>
              </a:buClr>
              <a:buSzPts val="2700"/>
              <a:buFont typeface="Work Sans Medium"/>
              <a:buNone/>
              <a:defRPr sz="1800">
                <a:solidFill>
                  <a:srgbClr val="888888"/>
                </a:solidFill>
              </a:defRPr>
            </a:lvl3pPr>
            <a:lvl4pPr marL="1828800" lvl="3" indent="-228600" algn="l">
              <a:lnSpc>
                <a:spcPct val="100000"/>
              </a:lnSpc>
              <a:spcBef>
                <a:spcPts val="500"/>
              </a:spcBef>
              <a:spcAft>
                <a:spcPts val="0"/>
              </a:spcAft>
              <a:buClr>
                <a:srgbClr val="888888"/>
              </a:buClr>
              <a:buSzPts val="2400"/>
              <a:buFont typeface="Work Sans Medium"/>
              <a:buNone/>
              <a:defRPr sz="1600">
                <a:solidFill>
                  <a:srgbClr val="888888"/>
                </a:solidFill>
              </a:defRPr>
            </a:lvl4pPr>
            <a:lvl5pPr marL="2286000" lvl="4" indent="-228600" algn="l">
              <a:lnSpc>
                <a:spcPct val="100000"/>
              </a:lnSpc>
              <a:spcBef>
                <a:spcPts val="500"/>
              </a:spcBef>
              <a:spcAft>
                <a:spcPts val="0"/>
              </a:spcAft>
              <a:buClr>
                <a:srgbClr val="888888"/>
              </a:buClr>
              <a:buSzPts val="2400"/>
              <a:buFont typeface="Work Sans Medium"/>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3" name="Google Shape;23;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bg>
      <p:bgPr>
        <a:solidFill>
          <a:schemeClr val="lt1"/>
        </a:solidFill>
        <a:effectLst/>
      </p:bgPr>
    </p:bg>
    <p:spTree>
      <p:nvGrpSpPr>
        <p:cNvPr id="1" name="Shape 26"/>
        <p:cNvGrpSpPr/>
        <p:nvPr/>
      </p:nvGrpSpPr>
      <p:grpSpPr>
        <a:xfrm>
          <a:off x="0" y="0"/>
          <a:ext cx="0" cy="0"/>
          <a:chOff x="0" y="0"/>
          <a:chExt cx="0" cy="0"/>
        </a:xfrm>
      </p:grpSpPr>
      <p:sp>
        <p:nvSpPr>
          <p:cNvPr id="27" name="Google Shape;27;p9"/>
          <p:cNvSpPr/>
          <p:nvPr/>
        </p:nvSpPr>
        <p:spPr>
          <a:xfrm>
            <a:off x="648494" y="676593"/>
            <a:ext cx="10895012" cy="5504815"/>
          </a:xfrm>
          <a:prstGeom prst="roundRect">
            <a:avLst>
              <a:gd name="adj" fmla="val 16667"/>
            </a:avLst>
          </a:prstGeom>
          <a:solidFill>
            <a:srgbClr val="D0D3F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800"/>
              <a:buFont typeface="Arial"/>
              <a:buNone/>
            </a:pPr>
            <a:endParaRPr sz="800" b="0" i="0" u="none" strike="noStrike" cap="none">
              <a:solidFill>
                <a:schemeClr val="lt1"/>
              </a:solidFill>
              <a:latin typeface="Calibri"/>
              <a:ea typeface="Calibri"/>
              <a:cs typeface="Calibri"/>
              <a:sym typeface="Calibri"/>
            </a:endParaRPr>
          </a:p>
        </p:txBody>
      </p:sp>
      <p:sp>
        <p:nvSpPr>
          <p:cNvPr id="28" name="Google Shape;28;p9"/>
          <p:cNvSpPr txBox="1">
            <a:spLocks noGrp="1"/>
          </p:cNvSpPr>
          <p:nvPr>
            <p:ph type="body" idx="1"/>
          </p:nvPr>
        </p:nvSpPr>
        <p:spPr>
          <a:xfrm>
            <a:off x="5323840" y="987425"/>
            <a:ext cx="5804852" cy="4873625"/>
          </a:xfrm>
          <a:prstGeom prst="rect">
            <a:avLst/>
          </a:prstGeom>
          <a:noFill/>
          <a:ln>
            <a:noFill/>
          </a:ln>
        </p:spPr>
        <p:txBody>
          <a:bodyPr spcFirstLastPara="1" wrap="square" lIns="91425" tIns="45700" rIns="91425" bIns="45700" anchor="t" anchorCtr="0">
            <a:normAutofit/>
          </a:bodyPr>
          <a:lstStyle>
            <a:lvl1pPr marL="457200" lvl="0" indent="-457200" algn="l">
              <a:lnSpc>
                <a:spcPct val="100000"/>
              </a:lnSpc>
              <a:spcBef>
                <a:spcPts val="1000"/>
              </a:spcBef>
              <a:spcAft>
                <a:spcPts val="0"/>
              </a:spcAft>
              <a:buClr>
                <a:srgbClr val="464669"/>
              </a:buClr>
              <a:buSzPts val="3600"/>
              <a:buFont typeface="Work Sans Medium"/>
              <a:buChar char="•"/>
              <a:defRPr sz="2400"/>
            </a:lvl1pPr>
            <a:lvl2pPr marL="914400" lvl="1" indent="-495300" algn="l">
              <a:lnSpc>
                <a:spcPct val="100000"/>
              </a:lnSpc>
              <a:spcBef>
                <a:spcPts val="500"/>
              </a:spcBef>
              <a:spcAft>
                <a:spcPts val="0"/>
              </a:spcAft>
              <a:buClr>
                <a:srgbClr val="464669"/>
              </a:buClr>
              <a:buSzPts val="4200"/>
              <a:buFont typeface="Work Sans Medium"/>
              <a:buChar char="•"/>
              <a:defRPr sz="2800"/>
            </a:lvl2pPr>
            <a:lvl3pPr marL="1371600" lvl="2" indent="-457200" algn="l">
              <a:lnSpc>
                <a:spcPct val="100000"/>
              </a:lnSpc>
              <a:spcBef>
                <a:spcPts val="500"/>
              </a:spcBef>
              <a:spcAft>
                <a:spcPts val="0"/>
              </a:spcAft>
              <a:buClr>
                <a:srgbClr val="464669"/>
              </a:buClr>
              <a:buSzPts val="3600"/>
              <a:buFont typeface="Work Sans Medium"/>
              <a:buChar char="•"/>
              <a:defRPr sz="2400"/>
            </a:lvl3pPr>
            <a:lvl4pPr marL="1828800" lvl="3" indent="-419100" algn="l">
              <a:lnSpc>
                <a:spcPct val="100000"/>
              </a:lnSpc>
              <a:spcBef>
                <a:spcPts val="500"/>
              </a:spcBef>
              <a:spcAft>
                <a:spcPts val="0"/>
              </a:spcAft>
              <a:buClr>
                <a:srgbClr val="464669"/>
              </a:buClr>
              <a:buSzPts val="3000"/>
              <a:buFont typeface="Work Sans Medium"/>
              <a:buChar char="•"/>
              <a:defRPr sz="2000"/>
            </a:lvl4pPr>
            <a:lvl5pPr marL="2286000" lvl="4" indent="-419100" algn="l">
              <a:lnSpc>
                <a:spcPct val="100000"/>
              </a:lnSpc>
              <a:spcBef>
                <a:spcPts val="500"/>
              </a:spcBef>
              <a:spcAft>
                <a:spcPts val="0"/>
              </a:spcAft>
              <a:buClr>
                <a:srgbClr val="464669"/>
              </a:buClr>
              <a:buSzPts val="3000"/>
              <a:buFont typeface="Work Sans Medium"/>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29" name="Google Shape;29;p9"/>
          <p:cNvSpPr txBox="1">
            <a:spLocks noGrp="1"/>
          </p:cNvSpPr>
          <p:nvPr>
            <p:ph type="body" idx="2"/>
          </p:nvPr>
        </p:nvSpPr>
        <p:spPr>
          <a:xfrm>
            <a:off x="1063308" y="2669582"/>
            <a:ext cx="3932237" cy="3199406"/>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Clr>
                <a:srgbClr val="464669"/>
              </a:buClr>
              <a:buSzPts val="2400"/>
              <a:buFont typeface="Work Sans Medium"/>
              <a:buNone/>
              <a:defRPr sz="1600"/>
            </a:lvl1pPr>
            <a:lvl2pPr marL="914400" lvl="1" indent="-228600" algn="l">
              <a:lnSpc>
                <a:spcPct val="100000"/>
              </a:lnSpc>
              <a:spcBef>
                <a:spcPts val="500"/>
              </a:spcBef>
              <a:spcAft>
                <a:spcPts val="0"/>
              </a:spcAft>
              <a:buClr>
                <a:srgbClr val="464669"/>
              </a:buClr>
              <a:buSzPts val="2100"/>
              <a:buFont typeface="Work Sans Medium"/>
              <a:buNone/>
              <a:defRPr sz="1400"/>
            </a:lvl2pPr>
            <a:lvl3pPr marL="1371600" lvl="2" indent="-228600" algn="l">
              <a:lnSpc>
                <a:spcPct val="100000"/>
              </a:lnSpc>
              <a:spcBef>
                <a:spcPts val="500"/>
              </a:spcBef>
              <a:spcAft>
                <a:spcPts val="0"/>
              </a:spcAft>
              <a:buClr>
                <a:srgbClr val="464669"/>
              </a:buClr>
              <a:buSzPts val="1800"/>
              <a:buFont typeface="Work Sans Medium"/>
              <a:buNone/>
              <a:defRPr sz="1200"/>
            </a:lvl3pPr>
            <a:lvl4pPr marL="1828800" lvl="3" indent="-228600" algn="l">
              <a:lnSpc>
                <a:spcPct val="100000"/>
              </a:lnSpc>
              <a:spcBef>
                <a:spcPts val="500"/>
              </a:spcBef>
              <a:spcAft>
                <a:spcPts val="0"/>
              </a:spcAft>
              <a:buClr>
                <a:srgbClr val="464669"/>
              </a:buClr>
              <a:buSzPts val="1500"/>
              <a:buFont typeface="Work Sans Medium"/>
              <a:buNone/>
              <a:defRPr sz="1000"/>
            </a:lvl4pPr>
            <a:lvl5pPr marL="2286000" lvl="4" indent="-228600" algn="l">
              <a:lnSpc>
                <a:spcPct val="100000"/>
              </a:lnSpc>
              <a:spcBef>
                <a:spcPts val="500"/>
              </a:spcBef>
              <a:spcAft>
                <a:spcPts val="0"/>
              </a:spcAft>
              <a:buClr>
                <a:srgbClr val="464669"/>
              </a:buClr>
              <a:buSzPts val="1500"/>
              <a:buFont typeface="Work Sans Medium"/>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pic>
        <p:nvPicPr>
          <p:cNvPr id="33" name="Google Shape;33;p9"/>
          <p:cNvPicPr preferRelativeResize="0"/>
          <p:nvPr/>
        </p:nvPicPr>
        <p:blipFill rotWithShape="1">
          <a:blip r:embed="rId2">
            <a:alphaModFix/>
          </a:blip>
          <a:srcRect/>
          <a:stretch/>
        </p:blipFill>
        <p:spPr>
          <a:xfrm>
            <a:off x="1060132" y="2404893"/>
            <a:ext cx="3932237" cy="81986"/>
          </a:xfrm>
          <a:prstGeom prst="rect">
            <a:avLst/>
          </a:prstGeom>
          <a:noFill/>
          <a:ln>
            <a:noFill/>
          </a:ln>
        </p:spPr>
      </p:pic>
      <p:sp>
        <p:nvSpPr>
          <p:cNvPr id="34" name="Google Shape;34;p9"/>
          <p:cNvSpPr txBox="1">
            <a:spLocks noGrp="1"/>
          </p:cNvSpPr>
          <p:nvPr>
            <p:ph type="title"/>
          </p:nvPr>
        </p:nvSpPr>
        <p:spPr>
          <a:xfrm>
            <a:off x="1224951" y="987425"/>
            <a:ext cx="3767418" cy="144065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6468F4"/>
              </a:buClr>
              <a:buSzPts val="3600"/>
              <a:buFont typeface="Barlow Condensed"/>
              <a:buNone/>
              <a:defRPr sz="3600" b="1">
                <a:solidFill>
                  <a:srgbClr val="6468F4"/>
                </a:solidFill>
                <a:latin typeface="Barlow Condensed"/>
                <a:ea typeface="Barlow Condensed"/>
                <a:cs typeface="Barlow Condensed"/>
                <a:sym typeface="Barlow Condense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35"/>
        <p:cNvGrpSpPr/>
        <p:nvPr/>
      </p:nvGrpSpPr>
      <p:grpSpPr>
        <a:xfrm>
          <a:off x="0" y="0"/>
          <a:ext cx="0" cy="0"/>
          <a:chOff x="0" y="0"/>
          <a:chExt cx="0" cy="0"/>
        </a:xfrm>
      </p:grpSpPr>
      <p:sp>
        <p:nvSpPr>
          <p:cNvPr id="36" name="Google Shape;36;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6468F4"/>
              </a:buClr>
              <a:buSzPts val="4400"/>
              <a:buFont typeface="Barlow Condensed"/>
              <a:buNone/>
              <a:defRPr sz="4400" b="1">
                <a:solidFill>
                  <a:srgbClr val="6468F4"/>
                </a:solidFill>
                <a:latin typeface="Barlow Condensed"/>
                <a:ea typeface="Barlow Condensed"/>
                <a:cs typeface="Barlow Condensed"/>
                <a:sym typeface="Barlow Condense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1000"/>
              </a:spcBef>
              <a:spcAft>
                <a:spcPts val="0"/>
              </a:spcAft>
              <a:buClr>
                <a:srgbClr val="464669"/>
              </a:buClr>
              <a:buSzPts val="4200"/>
              <a:buFont typeface="Barlow Condensed"/>
              <a:buNone/>
              <a:defRPr sz="2800" b="1">
                <a:solidFill>
                  <a:srgbClr val="464669"/>
                </a:solidFill>
                <a:latin typeface="Barlow Condensed"/>
                <a:ea typeface="Barlow Condensed"/>
                <a:cs typeface="Barlow Condensed"/>
                <a:sym typeface="Barlow Condensed"/>
              </a:defRPr>
            </a:lvl1pPr>
            <a:lvl2pPr marL="914400" lvl="1" indent="-228600" algn="l">
              <a:lnSpc>
                <a:spcPct val="100000"/>
              </a:lnSpc>
              <a:spcBef>
                <a:spcPts val="500"/>
              </a:spcBef>
              <a:spcAft>
                <a:spcPts val="0"/>
              </a:spcAft>
              <a:buClr>
                <a:srgbClr val="464669"/>
              </a:buClr>
              <a:buSzPts val="3000"/>
              <a:buFont typeface="Work Sans Medium"/>
              <a:buNone/>
              <a:defRPr sz="2000" b="1"/>
            </a:lvl2pPr>
            <a:lvl3pPr marL="1371600" lvl="2" indent="-228600" algn="l">
              <a:lnSpc>
                <a:spcPct val="100000"/>
              </a:lnSpc>
              <a:spcBef>
                <a:spcPts val="500"/>
              </a:spcBef>
              <a:spcAft>
                <a:spcPts val="0"/>
              </a:spcAft>
              <a:buClr>
                <a:srgbClr val="464669"/>
              </a:buClr>
              <a:buSzPts val="2700"/>
              <a:buFont typeface="Work Sans Medium"/>
              <a:buNone/>
              <a:defRPr sz="1800" b="1"/>
            </a:lvl3pPr>
            <a:lvl4pPr marL="1828800" lvl="3" indent="-228600" algn="l">
              <a:lnSpc>
                <a:spcPct val="100000"/>
              </a:lnSpc>
              <a:spcBef>
                <a:spcPts val="500"/>
              </a:spcBef>
              <a:spcAft>
                <a:spcPts val="0"/>
              </a:spcAft>
              <a:buClr>
                <a:srgbClr val="464669"/>
              </a:buClr>
              <a:buSzPts val="2400"/>
              <a:buFont typeface="Work Sans Medium"/>
              <a:buNone/>
              <a:defRPr sz="1600" b="1"/>
            </a:lvl4pPr>
            <a:lvl5pPr marL="2286000" lvl="4" indent="-228600" algn="l">
              <a:lnSpc>
                <a:spcPct val="100000"/>
              </a:lnSpc>
              <a:spcBef>
                <a:spcPts val="500"/>
              </a:spcBef>
              <a:spcAft>
                <a:spcPts val="0"/>
              </a:spcAft>
              <a:buClr>
                <a:srgbClr val="464669"/>
              </a:buClr>
              <a:buSzPts val="2400"/>
              <a:buFont typeface="Work Sans Medium"/>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8" name="Google Shape;38;p7"/>
          <p:cNvSpPr txBox="1">
            <a:spLocks noGrp="1"/>
          </p:cNvSpPr>
          <p:nvPr>
            <p:ph type="body" idx="2"/>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1000"/>
              </a:spcBef>
              <a:spcAft>
                <a:spcPts val="0"/>
              </a:spcAft>
              <a:buClr>
                <a:srgbClr val="464669"/>
              </a:buClr>
              <a:buSzPts val="4200"/>
              <a:buFont typeface="Barlow Condensed"/>
              <a:buNone/>
              <a:defRPr sz="2800" b="1">
                <a:solidFill>
                  <a:srgbClr val="464669"/>
                </a:solidFill>
                <a:latin typeface="Barlow Condensed"/>
                <a:ea typeface="Barlow Condensed"/>
                <a:cs typeface="Barlow Condensed"/>
                <a:sym typeface="Barlow Condensed"/>
              </a:defRPr>
            </a:lvl1pPr>
            <a:lvl2pPr marL="914400" lvl="1" indent="-228600" algn="l">
              <a:lnSpc>
                <a:spcPct val="100000"/>
              </a:lnSpc>
              <a:spcBef>
                <a:spcPts val="500"/>
              </a:spcBef>
              <a:spcAft>
                <a:spcPts val="0"/>
              </a:spcAft>
              <a:buClr>
                <a:srgbClr val="464669"/>
              </a:buClr>
              <a:buSzPts val="3000"/>
              <a:buFont typeface="Work Sans Medium"/>
              <a:buNone/>
              <a:defRPr sz="2000" b="1"/>
            </a:lvl2pPr>
            <a:lvl3pPr marL="1371600" lvl="2" indent="-228600" algn="l">
              <a:lnSpc>
                <a:spcPct val="100000"/>
              </a:lnSpc>
              <a:spcBef>
                <a:spcPts val="500"/>
              </a:spcBef>
              <a:spcAft>
                <a:spcPts val="0"/>
              </a:spcAft>
              <a:buClr>
                <a:srgbClr val="464669"/>
              </a:buClr>
              <a:buSzPts val="2700"/>
              <a:buFont typeface="Work Sans Medium"/>
              <a:buNone/>
              <a:defRPr sz="1800" b="1"/>
            </a:lvl3pPr>
            <a:lvl4pPr marL="1828800" lvl="3" indent="-228600" algn="l">
              <a:lnSpc>
                <a:spcPct val="100000"/>
              </a:lnSpc>
              <a:spcBef>
                <a:spcPts val="500"/>
              </a:spcBef>
              <a:spcAft>
                <a:spcPts val="0"/>
              </a:spcAft>
              <a:buClr>
                <a:srgbClr val="464669"/>
              </a:buClr>
              <a:buSzPts val="2400"/>
              <a:buFont typeface="Work Sans Medium"/>
              <a:buNone/>
              <a:defRPr sz="1600" b="1"/>
            </a:lvl4pPr>
            <a:lvl5pPr marL="2286000" lvl="4" indent="-228600" algn="l">
              <a:lnSpc>
                <a:spcPct val="100000"/>
              </a:lnSpc>
              <a:spcBef>
                <a:spcPts val="500"/>
              </a:spcBef>
              <a:spcAft>
                <a:spcPts val="0"/>
              </a:spcAft>
              <a:buClr>
                <a:srgbClr val="464669"/>
              </a:buClr>
              <a:buSzPts val="2400"/>
              <a:buFont typeface="Work Sans Medium"/>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
        <p:nvSpPr>
          <p:cNvPr id="42" name="Google Shape;42;p7"/>
          <p:cNvSpPr/>
          <p:nvPr/>
        </p:nvSpPr>
        <p:spPr>
          <a:xfrm>
            <a:off x="836612" y="2596444"/>
            <a:ext cx="5183188" cy="3580519"/>
          </a:xfrm>
          <a:prstGeom prst="roundRect">
            <a:avLst>
              <a:gd name="adj" fmla="val 16667"/>
            </a:avLst>
          </a:prstGeom>
          <a:solidFill>
            <a:srgbClr val="F2F2F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43" name="Google Shape;43;p7"/>
          <p:cNvSpPr/>
          <p:nvPr/>
        </p:nvSpPr>
        <p:spPr>
          <a:xfrm>
            <a:off x="6170612" y="2596443"/>
            <a:ext cx="5183188" cy="3580519"/>
          </a:xfrm>
          <a:prstGeom prst="roundRect">
            <a:avLst>
              <a:gd name="adj" fmla="val 16667"/>
            </a:avLst>
          </a:prstGeom>
          <a:solidFill>
            <a:srgbClr val="F2F2F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44" name="Google Shape;44;p7"/>
          <p:cNvSpPr txBox="1">
            <a:spLocks noGrp="1"/>
          </p:cNvSpPr>
          <p:nvPr>
            <p:ph type="body" idx="3"/>
          </p:nvPr>
        </p:nvSpPr>
        <p:spPr>
          <a:xfrm>
            <a:off x="1046992" y="2792944"/>
            <a:ext cx="4779486" cy="3167589"/>
          </a:xfrm>
          <a:prstGeom prst="rect">
            <a:avLst/>
          </a:prstGeom>
          <a:noFill/>
          <a:ln>
            <a:noFill/>
          </a:ln>
        </p:spPr>
        <p:txBody>
          <a:bodyPr spcFirstLastPara="1" wrap="square" lIns="91425" tIns="45700" rIns="91425" bIns="45700" anchor="t" anchorCtr="0">
            <a:normAutofit/>
          </a:bodyPr>
          <a:lstStyle>
            <a:lvl1pPr marL="457200" lvl="0" indent="-419100" algn="l">
              <a:lnSpc>
                <a:spcPct val="100000"/>
              </a:lnSpc>
              <a:spcBef>
                <a:spcPts val="1000"/>
              </a:spcBef>
              <a:spcAft>
                <a:spcPts val="0"/>
              </a:spcAft>
              <a:buClr>
                <a:srgbClr val="464669"/>
              </a:buClr>
              <a:buSzPts val="3000"/>
              <a:buFont typeface="Work Sans Medium"/>
              <a:buChar char="•"/>
              <a:defRPr sz="2000">
                <a:solidFill>
                  <a:srgbClr val="464669"/>
                </a:solidFill>
                <a:latin typeface="Work Sans Medium"/>
                <a:ea typeface="Work Sans Medium"/>
                <a:cs typeface="Work Sans Medium"/>
                <a:sym typeface="Work Sans Medium"/>
              </a:defRPr>
            </a:lvl1pPr>
            <a:lvl2pPr marL="914400" lvl="1" indent="-457200" algn="l">
              <a:lnSpc>
                <a:spcPct val="100000"/>
              </a:lnSpc>
              <a:spcBef>
                <a:spcPts val="500"/>
              </a:spcBef>
              <a:spcAft>
                <a:spcPts val="0"/>
              </a:spcAft>
              <a:buClr>
                <a:srgbClr val="464669"/>
              </a:buClr>
              <a:buSzPts val="3600"/>
              <a:buFont typeface="Work Sans Medium"/>
              <a:buChar char="•"/>
              <a:defRPr>
                <a:solidFill>
                  <a:srgbClr val="464669"/>
                </a:solidFill>
                <a:latin typeface="Work Sans Medium"/>
                <a:ea typeface="Work Sans Medium"/>
                <a:cs typeface="Work Sans Medium"/>
                <a:sym typeface="Work Sans Medium"/>
              </a:defRPr>
            </a:lvl2pPr>
            <a:lvl3pPr marL="1371600" lvl="2" indent="-419100" algn="l">
              <a:lnSpc>
                <a:spcPct val="100000"/>
              </a:lnSpc>
              <a:spcBef>
                <a:spcPts val="500"/>
              </a:spcBef>
              <a:spcAft>
                <a:spcPts val="0"/>
              </a:spcAft>
              <a:buClr>
                <a:srgbClr val="464669"/>
              </a:buClr>
              <a:buSzPts val="3000"/>
              <a:buFont typeface="Work Sans Medium"/>
              <a:buChar char="•"/>
              <a:defRPr>
                <a:solidFill>
                  <a:srgbClr val="464669"/>
                </a:solidFill>
                <a:latin typeface="Work Sans Medium"/>
                <a:ea typeface="Work Sans Medium"/>
                <a:cs typeface="Work Sans Medium"/>
                <a:sym typeface="Work Sans Medium"/>
              </a:defRPr>
            </a:lvl3pPr>
            <a:lvl4pPr marL="1828800" lvl="3" indent="-400050" algn="l">
              <a:lnSpc>
                <a:spcPct val="100000"/>
              </a:lnSpc>
              <a:spcBef>
                <a:spcPts val="500"/>
              </a:spcBef>
              <a:spcAft>
                <a:spcPts val="0"/>
              </a:spcAft>
              <a:buClr>
                <a:srgbClr val="464669"/>
              </a:buClr>
              <a:buSzPts val="2700"/>
              <a:buFont typeface="Work Sans Medium"/>
              <a:buChar char="•"/>
              <a:defRPr>
                <a:solidFill>
                  <a:srgbClr val="464669"/>
                </a:solidFill>
                <a:latin typeface="Work Sans Medium"/>
                <a:ea typeface="Work Sans Medium"/>
                <a:cs typeface="Work Sans Medium"/>
                <a:sym typeface="Work Sans Medium"/>
              </a:defRPr>
            </a:lvl4pPr>
            <a:lvl5pPr marL="2286000" lvl="4" indent="-400050" algn="l">
              <a:lnSpc>
                <a:spcPct val="100000"/>
              </a:lnSpc>
              <a:spcBef>
                <a:spcPts val="500"/>
              </a:spcBef>
              <a:spcAft>
                <a:spcPts val="0"/>
              </a:spcAft>
              <a:buClr>
                <a:srgbClr val="464669"/>
              </a:buClr>
              <a:buSzPts val="2700"/>
              <a:buFont typeface="Work Sans Medium"/>
              <a:buChar char="•"/>
              <a:defRPr>
                <a:solidFill>
                  <a:srgbClr val="464669"/>
                </a:solidFill>
                <a:latin typeface="Work Sans Medium"/>
                <a:ea typeface="Work Sans Medium"/>
                <a:cs typeface="Work Sans Medium"/>
                <a:sym typeface="Work Sans Medium"/>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7"/>
          <p:cNvSpPr txBox="1">
            <a:spLocks noGrp="1"/>
          </p:cNvSpPr>
          <p:nvPr>
            <p:ph type="body" idx="4"/>
          </p:nvPr>
        </p:nvSpPr>
        <p:spPr>
          <a:xfrm>
            <a:off x="6380992" y="2792944"/>
            <a:ext cx="4779486" cy="3167589"/>
          </a:xfrm>
          <a:prstGeom prst="rect">
            <a:avLst/>
          </a:prstGeom>
          <a:noFill/>
          <a:ln>
            <a:noFill/>
          </a:ln>
        </p:spPr>
        <p:txBody>
          <a:bodyPr spcFirstLastPara="1" wrap="square" lIns="91425" tIns="45700" rIns="91425" bIns="45700" anchor="t" anchorCtr="0">
            <a:normAutofit/>
          </a:bodyPr>
          <a:lstStyle>
            <a:lvl1pPr marL="457200" lvl="0" indent="-419100" algn="l">
              <a:lnSpc>
                <a:spcPct val="100000"/>
              </a:lnSpc>
              <a:spcBef>
                <a:spcPts val="1000"/>
              </a:spcBef>
              <a:spcAft>
                <a:spcPts val="0"/>
              </a:spcAft>
              <a:buClr>
                <a:srgbClr val="464669"/>
              </a:buClr>
              <a:buSzPts val="3000"/>
              <a:buFont typeface="Work Sans Medium"/>
              <a:buChar char="•"/>
              <a:defRPr sz="2000">
                <a:solidFill>
                  <a:srgbClr val="464669"/>
                </a:solidFill>
                <a:latin typeface="Work Sans Medium"/>
                <a:ea typeface="Work Sans Medium"/>
                <a:cs typeface="Work Sans Medium"/>
                <a:sym typeface="Work Sans Medium"/>
              </a:defRPr>
            </a:lvl1pPr>
            <a:lvl2pPr marL="914400" lvl="1" indent="-457200" algn="l">
              <a:lnSpc>
                <a:spcPct val="100000"/>
              </a:lnSpc>
              <a:spcBef>
                <a:spcPts val="500"/>
              </a:spcBef>
              <a:spcAft>
                <a:spcPts val="0"/>
              </a:spcAft>
              <a:buClr>
                <a:srgbClr val="464669"/>
              </a:buClr>
              <a:buSzPts val="3600"/>
              <a:buFont typeface="Work Sans Medium"/>
              <a:buChar char="•"/>
              <a:defRPr>
                <a:solidFill>
                  <a:srgbClr val="464669"/>
                </a:solidFill>
                <a:latin typeface="Work Sans Medium"/>
                <a:ea typeface="Work Sans Medium"/>
                <a:cs typeface="Work Sans Medium"/>
                <a:sym typeface="Work Sans Medium"/>
              </a:defRPr>
            </a:lvl2pPr>
            <a:lvl3pPr marL="1371600" lvl="2" indent="-419100" algn="l">
              <a:lnSpc>
                <a:spcPct val="100000"/>
              </a:lnSpc>
              <a:spcBef>
                <a:spcPts val="500"/>
              </a:spcBef>
              <a:spcAft>
                <a:spcPts val="0"/>
              </a:spcAft>
              <a:buClr>
                <a:srgbClr val="464669"/>
              </a:buClr>
              <a:buSzPts val="3000"/>
              <a:buFont typeface="Work Sans Medium"/>
              <a:buChar char="•"/>
              <a:defRPr>
                <a:solidFill>
                  <a:srgbClr val="464669"/>
                </a:solidFill>
                <a:latin typeface="Work Sans Medium"/>
                <a:ea typeface="Work Sans Medium"/>
                <a:cs typeface="Work Sans Medium"/>
                <a:sym typeface="Work Sans Medium"/>
              </a:defRPr>
            </a:lvl3pPr>
            <a:lvl4pPr marL="1828800" lvl="3" indent="-400050" algn="l">
              <a:lnSpc>
                <a:spcPct val="100000"/>
              </a:lnSpc>
              <a:spcBef>
                <a:spcPts val="500"/>
              </a:spcBef>
              <a:spcAft>
                <a:spcPts val="0"/>
              </a:spcAft>
              <a:buClr>
                <a:srgbClr val="464669"/>
              </a:buClr>
              <a:buSzPts val="2700"/>
              <a:buFont typeface="Work Sans Medium"/>
              <a:buChar char="•"/>
              <a:defRPr>
                <a:solidFill>
                  <a:srgbClr val="464669"/>
                </a:solidFill>
                <a:latin typeface="Work Sans Medium"/>
                <a:ea typeface="Work Sans Medium"/>
                <a:cs typeface="Work Sans Medium"/>
                <a:sym typeface="Work Sans Medium"/>
              </a:defRPr>
            </a:lvl4pPr>
            <a:lvl5pPr marL="2286000" lvl="4" indent="-400050" algn="l">
              <a:lnSpc>
                <a:spcPct val="100000"/>
              </a:lnSpc>
              <a:spcBef>
                <a:spcPts val="500"/>
              </a:spcBef>
              <a:spcAft>
                <a:spcPts val="0"/>
              </a:spcAft>
              <a:buClr>
                <a:srgbClr val="464669"/>
              </a:buClr>
              <a:buSzPts val="2700"/>
              <a:buFont typeface="Work Sans Medium"/>
              <a:buChar char="•"/>
              <a:defRPr>
                <a:solidFill>
                  <a:srgbClr val="464669"/>
                </a:solidFill>
                <a:latin typeface="Work Sans Medium"/>
                <a:ea typeface="Work Sans Medium"/>
                <a:cs typeface="Work Sans Medium"/>
                <a:sym typeface="Work Sans Medium"/>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46" name="Google Shape;46;p7"/>
          <p:cNvPicPr preferRelativeResize="0"/>
          <p:nvPr/>
        </p:nvPicPr>
        <p:blipFill rotWithShape="1">
          <a:blip r:embed="rId2">
            <a:alphaModFix/>
          </a:blip>
          <a:srcRect/>
          <a:stretch/>
        </p:blipFill>
        <p:spPr>
          <a:xfrm>
            <a:off x="836612" y="1385528"/>
            <a:ext cx="9190463" cy="79205"/>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rgbClr val="FFFFFF"/>
        </a:solidFill>
        <a:effectLst/>
      </p:bgPr>
    </p:bg>
    <p:spTree>
      <p:nvGrpSpPr>
        <p:cNvPr id="1" name="Shape 47"/>
        <p:cNvGrpSpPr/>
        <p:nvPr/>
      </p:nvGrpSpPr>
      <p:grpSpPr>
        <a:xfrm>
          <a:off x="0" y="0"/>
          <a:ext cx="0" cy="0"/>
          <a:chOff x="0" y="0"/>
          <a:chExt cx="0" cy="0"/>
        </a:xfrm>
      </p:grpSpPr>
      <p:sp>
        <p:nvSpPr>
          <p:cNvPr id="48" name="Google Shape;48;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6468F4"/>
              </a:buClr>
              <a:buSzPts val="6000"/>
              <a:buFont typeface="Barlow Condensed"/>
              <a:buNone/>
              <a:defRPr sz="6000" b="1" u="none">
                <a:solidFill>
                  <a:srgbClr val="6468F4"/>
                </a:solidFill>
                <a:latin typeface="Barlow Condensed"/>
                <a:ea typeface="Barlow Condensed"/>
                <a:cs typeface="Barlow Condensed"/>
                <a:sym typeface="Barlow Condense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495300" algn="l">
              <a:lnSpc>
                <a:spcPct val="100000"/>
              </a:lnSpc>
              <a:spcBef>
                <a:spcPts val="1000"/>
              </a:spcBef>
              <a:spcAft>
                <a:spcPts val="0"/>
              </a:spcAft>
              <a:buClr>
                <a:srgbClr val="464669"/>
              </a:buClr>
              <a:buSzPts val="4200"/>
              <a:buFont typeface="Work Sans Medium"/>
              <a:buChar char="•"/>
              <a:defRPr sz="2800">
                <a:solidFill>
                  <a:srgbClr val="464669"/>
                </a:solidFill>
                <a:latin typeface="Work Sans Medium"/>
                <a:ea typeface="Work Sans Medium"/>
                <a:cs typeface="Work Sans Medium"/>
                <a:sym typeface="Work Sans Medium"/>
              </a:defRPr>
            </a:lvl1pPr>
            <a:lvl2pPr marL="914400" lvl="1" indent="-457200" algn="l">
              <a:lnSpc>
                <a:spcPct val="100000"/>
              </a:lnSpc>
              <a:spcBef>
                <a:spcPts val="500"/>
              </a:spcBef>
              <a:spcAft>
                <a:spcPts val="0"/>
              </a:spcAft>
              <a:buClr>
                <a:srgbClr val="464669"/>
              </a:buClr>
              <a:buSzPts val="3600"/>
              <a:buFont typeface="Work Sans Medium"/>
              <a:buChar char="•"/>
              <a:defRPr>
                <a:solidFill>
                  <a:srgbClr val="464669"/>
                </a:solidFill>
                <a:latin typeface="Work Sans Medium"/>
                <a:ea typeface="Work Sans Medium"/>
                <a:cs typeface="Work Sans Medium"/>
                <a:sym typeface="Work Sans Medium"/>
              </a:defRPr>
            </a:lvl2pPr>
            <a:lvl3pPr marL="1371600" lvl="2" indent="-419100" algn="l">
              <a:lnSpc>
                <a:spcPct val="100000"/>
              </a:lnSpc>
              <a:spcBef>
                <a:spcPts val="500"/>
              </a:spcBef>
              <a:spcAft>
                <a:spcPts val="0"/>
              </a:spcAft>
              <a:buClr>
                <a:srgbClr val="464669"/>
              </a:buClr>
              <a:buSzPts val="3000"/>
              <a:buFont typeface="Work Sans Medium"/>
              <a:buChar char="•"/>
              <a:defRPr>
                <a:solidFill>
                  <a:srgbClr val="464669"/>
                </a:solidFill>
                <a:latin typeface="Work Sans Medium"/>
                <a:ea typeface="Work Sans Medium"/>
                <a:cs typeface="Work Sans Medium"/>
                <a:sym typeface="Work Sans Medium"/>
              </a:defRPr>
            </a:lvl3pPr>
            <a:lvl4pPr marL="1828800" lvl="3" indent="-400050" algn="l">
              <a:lnSpc>
                <a:spcPct val="100000"/>
              </a:lnSpc>
              <a:spcBef>
                <a:spcPts val="500"/>
              </a:spcBef>
              <a:spcAft>
                <a:spcPts val="0"/>
              </a:spcAft>
              <a:buClr>
                <a:srgbClr val="464669"/>
              </a:buClr>
              <a:buSzPts val="2700"/>
              <a:buFont typeface="Work Sans Medium"/>
              <a:buChar char="•"/>
              <a:defRPr>
                <a:solidFill>
                  <a:srgbClr val="464669"/>
                </a:solidFill>
                <a:latin typeface="Work Sans Medium"/>
                <a:ea typeface="Work Sans Medium"/>
                <a:cs typeface="Work Sans Medium"/>
                <a:sym typeface="Work Sans Medium"/>
              </a:defRPr>
            </a:lvl4pPr>
            <a:lvl5pPr marL="2286000" lvl="4" indent="-400050" algn="l">
              <a:lnSpc>
                <a:spcPct val="100000"/>
              </a:lnSpc>
              <a:spcBef>
                <a:spcPts val="500"/>
              </a:spcBef>
              <a:spcAft>
                <a:spcPts val="0"/>
              </a:spcAft>
              <a:buClr>
                <a:srgbClr val="464669"/>
              </a:buClr>
              <a:buSzPts val="2700"/>
              <a:buFont typeface="Work Sans Medium"/>
              <a:buChar char="•"/>
              <a:defRPr>
                <a:solidFill>
                  <a:srgbClr val="464669"/>
                </a:solidFill>
                <a:latin typeface="Work Sans Medium"/>
                <a:ea typeface="Work Sans Medium"/>
                <a:cs typeface="Work Sans Medium"/>
                <a:sym typeface="Work Sans Medium"/>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
        <p:nvSpPr>
          <p:cNvPr id="53" name="Google Shape;53;p4"/>
          <p:cNvSpPr/>
          <p:nvPr/>
        </p:nvSpPr>
        <p:spPr>
          <a:xfrm>
            <a:off x="0" y="6176963"/>
            <a:ext cx="12192000" cy="693550"/>
          </a:xfrm>
          <a:prstGeom prst="rect">
            <a:avLst/>
          </a:prstGeom>
          <a:solidFill>
            <a:srgbClr val="46466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54" name="Google Shape;54;p4"/>
          <p:cNvPicPr preferRelativeResize="0"/>
          <p:nvPr/>
        </p:nvPicPr>
        <p:blipFill rotWithShape="1">
          <a:blip r:embed="rId2" cstate="email">
            <a:alphaModFix amt="20000"/>
            <a:extLst>
              <a:ext uri="{28A0092B-C50C-407E-A947-70E740481C1C}">
                <a14:useLocalDpi xmlns:a14="http://schemas.microsoft.com/office/drawing/2010/main"/>
              </a:ext>
            </a:extLst>
          </a:blip>
          <a:srcRect/>
          <a:stretch/>
        </p:blipFill>
        <p:spPr>
          <a:xfrm>
            <a:off x="-104983" y="3359298"/>
            <a:ext cx="12296983" cy="2292746"/>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55"/>
        <p:cNvGrpSpPr/>
        <p:nvPr/>
      </p:nvGrpSpPr>
      <p:grpSpPr>
        <a:xfrm>
          <a:off x="0" y="0"/>
          <a:ext cx="0" cy="0"/>
          <a:chOff x="0" y="0"/>
          <a:chExt cx="0" cy="0"/>
        </a:xfrm>
      </p:grpSpPr>
      <p:sp>
        <p:nvSpPr>
          <p:cNvPr id="56" name="Google Shape;56;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pic>
        <p:nvPicPr>
          <p:cNvPr id="59" name="Google Shape;59;p8"/>
          <p:cNvPicPr preferRelativeResize="0"/>
          <p:nvPr/>
        </p:nvPicPr>
        <p:blipFill rotWithShape="1">
          <a:blip r:embed="rId2" cstate="email">
            <a:alphaModFix/>
            <a:extLst>
              <a:ext uri="{28A0092B-C50C-407E-A947-70E740481C1C}">
                <a14:useLocalDpi xmlns:a14="http://schemas.microsoft.com/office/drawing/2010/main"/>
              </a:ext>
            </a:extLst>
          </a:blip>
          <a:srcRect/>
          <a:stretch/>
        </p:blipFill>
        <p:spPr>
          <a:xfrm>
            <a:off x="0" y="0"/>
            <a:ext cx="12191999" cy="3901440"/>
          </a:xfrm>
          <a:prstGeom prst="rect">
            <a:avLst/>
          </a:prstGeom>
          <a:noFill/>
          <a:ln>
            <a:noFill/>
          </a:ln>
        </p:spPr>
      </p:pic>
      <p:sp>
        <p:nvSpPr>
          <p:cNvPr id="60" name="Google Shape;60;p8"/>
          <p:cNvSpPr txBox="1">
            <a:spLocks noGrp="1"/>
          </p:cNvSpPr>
          <p:nvPr>
            <p:ph type="title"/>
          </p:nvPr>
        </p:nvSpPr>
        <p:spPr>
          <a:xfrm>
            <a:off x="838200" y="909637"/>
            <a:ext cx="5725161"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6468F4"/>
              </a:buClr>
              <a:buSzPts val="5400"/>
              <a:buFont typeface="Barlow Condensed"/>
              <a:buNone/>
              <a:defRPr sz="5400" b="1">
                <a:solidFill>
                  <a:srgbClr val="6468F4"/>
                </a:solidFill>
                <a:latin typeface="Barlow Condensed"/>
                <a:ea typeface="Barlow Condensed"/>
                <a:cs typeface="Barlow Condensed"/>
                <a:sym typeface="Barlow Condense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8"/>
          <p:cNvSpPr txBox="1">
            <a:spLocks noGrp="1"/>
          </p:cNvSpPr>
          <p:nvPr>
            <p:ph type="body" idx="1"/>
          </p:nvPr>
        </p:nvSpPr>
        <p:spPr>
          <a:xfrm>
            <a:off x="838200" y="2394743"/>
            <a:ext cx="639572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Clr>
                <a:srgbClr val="464669"/>
              </a:buClr>
              <a:buSzPts val="3600"/>
              <a:buFont typeface="Work Sans Medium"/>
              <a:buNone/>
              <a:defRPr sz="2400">
                <a:solidFill>
                  <a:srgbClr val="464669"/>
                </a:solidFill>
                <a:latin typeface="Work Sans Medium"/>
                <a:ea typeface="Work Sans Medium"/>
                <a:cs typeface="Work Sans Medium"/>
                <a:sym typeface="Work Sans Medium"/>
              </a:defRPr>
            </a:lvl1pPr>
            <a:lvl2pPr marL="914400" lvl="1" indent="-228600" algn="l">
              <a:lnSpc>
                <a:spcPct val="100000"/>
              </a:lnSpc>
              <a:spcBef>
                <a:spcPts val="500"/>
              </a:spcBef>
              <a:spcAft>
                <a:spcPts val="0"/>
              </a:spcAft>
              <a:buClr>
                <a:srgbClr val="888888"/>
              </a:buClr>
              <a:buSzPts val="3000"/>
              <a:buFont typeface="Work Sans Medium"/>
              <a:buNone/>
              <a:defRPr sz="2000">
                <a:solidFill>
                  <a:srgbClr val="888888"/>
                </a:solidFill>
              </a:defRPr>
            </a:lvl2pPr>
            <a:lvl3pPr marL="1371600" lvl="2" indent="-228600" algn="l">
              <a:lnSpc>
                <a:spcPct val="100000"/>
              </a:lnSpc>
              <a:spcBef>
                <a:spcPts val="500"/>
              </a:spcBef>
              <a:spcAft>
                <a:spcPts val="0"/>
              </a:spcAft>
              <a:buClr>
                <a:srgbClr val="888888"/>
              </a:buClr>
              <a:buSzPts val="2700"/>
              <a:buFont typeface="Work Sans Medium"/>
              <a:buNone/>
              <a:defRPr sz="1800">
                <a:solidFill>
                  <a:srgbClr val="888888"/>
                </a:solidFill>
              </a:defRPr>
            </a:lvl3pPr>
            <a:lvl4pPr marL="1828800" lvl="3" indent="-228600" algn="l">
              <a:lnSpc>
                <a:spcPct val="100000"/>
              </a:lnSpc>
              <a:spcBef>
                <a:spcPts val="500"/>
              </a:spcBef>
              <a:spcAft>
                <a:spcPts val="0"/>
              </a:spcAft>
              <a:buClr>
                <a:srgbClr val="888888"/>
              </a:buClr>
              <a:buSzPts val="2400"/>
              <a:buFont typeface="Work Sans Medium"/>
              <a:buNone/>
              <a:defRPr sz="1600">
                <a:solidFill>
                  <a:srgbClr val="888888"/>
                </a:solidFill>
              </a:defRPr>
            </a:lvl4pPr>
            <a:lvl5pPr marL="2286000" lvl="4" indent="-228600" algn="l">
              <a:lnSpc>
                <a:spcPct val="100000"/>
              </a:lnSpc>
              <a:spcBef>
                <a:spcPts val="500"/>
              </a:spcBef>
              <a:spcAft>
                <a:spcPts val="0"/>
              </a:spcAft>
              <a:buClr>
                <a:srgbClr val="888888"/>
              </a:buClr>
              <a:buSzPts val="2400"/>
              <a:buFont typeface="Work Sans Medium"/>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pic>
        <p:nvPicPr>
          <p:cNvPr id="62" name="Google Shape;62;p8"/>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40556" y="1115684"/>
            <a:ext cx="12369716" cy="5116715"/>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63"/>
        <p:cNvGrpSpPr/>
        <p:nvPr/>
      </p:nvGrpSpPr>
      <p:grpSpPr>
        <a:xfrm>
          <a:off x="0" y="0"/>
          <a:ext cx="0" cy="0"/>
          <a:chOff x="0" y="0"/>
          <a:chExt cx="0" cy="0"/>
        </a:xfrm>
      </p:grpSpPr>
      <p:sp>
        <p:nvSpPr>
          <p:cNvPr id="64" name="Google Shape;64;p6"/>
          <p:cNvSpPr/>
          <p:nvPr/>
        </p:nvSpPr>
        <p:spPr>
          <a:xfrm>
            <a:off x="838200" y="1825626"/>
            <a:ext cx="5181600" cy="4351338"/>
          </a:xfrm>
          <a:prstGeom prst="roundRect">
            <a:avLst>
              <a:gd name="adj" fmla="val 16667"/>
            </a:avLst>
          </a:prstGeom>
          <a:solidFill>
            <a:srgbClr val="F2F2F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65" name="Google Shape;65;p6"/>
          <p:cNvSpPr/>
          <p:nvPr/>
        </p:nvSpPr>
        <p:spPr>
          <a:xfrm>
            <a:off x="6172200" y="1825625"/>
            <a:ext cx="5181600" cy="4351338"/>
          </a:xfrm>
          <a:prstGeom prst="roundRect">
            <a:avLst>
              <a:gd name="adj" fmla="val 16667"/>
            </a:avLst>
          </a:prstGeom>
          <a:solidFill>
            <a:srgbClr val="F2F2F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66" name="Google Shape;66;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6468F4"/>
              </a:buClr>
              <a:buSzPts val="5400"/>
              <a:buFont typeface="Barlow Condensed"/>
              <a:buNone/>
              <a:defRPr sz="5400" b="1">
                <a:solidFill>
                  <a:srgbClr val="6468F4"/>
                </a:solidFill>
                <a:latin typeface="Barlow Condensed"/>
                <a:ea typeface="Barlow Condensed"/>
                <a:cs typeface="Barlow Condensed"/>
                <a:sym typeface="Barlow Condense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6"/>
          <p:cNvSpPr txBox="1">
            <a:spLocks noGrp="1"/>
          </p:cNvSpPr>
          <p:nvPr>
            <p:ph type="body" idx="1"/>
          </p:nvPr>
        </p:nvSpPr>
        <p:spPr>
          <a:xfrm>
            <a:off x="1048456" y="2111022"/>
            <a:ext cx="4778022" cy="3849512"/>
          </a:xfrm>
          <a:prstGeom prst="rect">
            <a:avLst/>
          </a:prstGeom>
          <a:noFill/>
          <a:ln>
            <a:noFill/>
          </a:ln>
        </p:spPr>
        <p:txBody>
          <a:bodyPr spcFirstLastPara="1" wrap="square" lIns="91425" tIns="45700" rIns="91425" bIns="45700" anchor="t" anchorCtr="0">
            <a:normAutofit/>
          </a:bodyPr>
          <a:lstStyle>
            <a:lvl1pPr marL="457200" lvl="0" indent="-419100" algn="l">
              <a:lnSpc>
                <a:spcPct val="100000"/>
              </a:lnSpc>
              <a:spcBef>
                <a:spcPts val="1000"/>
              </a:spcBef>
              <a:spcAft>
                <a:spcPts val="0"/>
              </a:spcAft>
              <a:buClr>
                <a:srgbClr val="464669"/>
              </a:buClr>
              <a:buSzPts val="3000"/>
              <a:buFont typeface="Work Sans Medium"/>
              <a:buChar char="•"/>
              <a:defRPr sz="2000">
                <a:solidFill>
                  <a:srgbClr val="464669"/>
                </a:solidFill>
                <a:latin typeface="Work Sans Medium"/>
                <a:ea typeface="Work Sans Medium"/>
                <a:cs typeface="Work Sans Medium"/>
                <a:sym typeface="Work Sans Medium"/>
              </a:defRPr>
            </a:lvl1pPr>
            <a:lvl2pPr marL="914400" lvl="1" indent="-457200" algn="l">
              <a:lnSpc>
                <a:spcPct val="100000"/>
              </a:lnSpc>
              <a:spcBef>
                <a:spcPts val="500"/>
              </a:spcBef>
              <a:spcAft>
                <a:spcPts val="0"/>
              </a:spcAft>
              <a:buClr>
                <a:srgbClr val="464669"/>
              </a:buClr>
              <a:buSzPts val="3600"/>
              <a:buFont typeface="Work Sans Medium"/>
              <a:buChar char="•"/>
              <a:defRPr>
                <a:solidFill>
                  <a:srgbClr val="464669"/>
                </a:solidFill>
                <a:latin typeface="Work Sans Medium"/>
                <a:ea typeface="Work Sans Medium"/>
                <a:cs typeface="Work Sans Medium"/>
                <a:sym typeface="Work Sans Medium"/>
              </a:defRPr>
            </a:lvl2pPr>
            <a:lvl3pPr marL="1371600" lvl="2" indent="-419100" algn="l">
              <a:lnSpc>
                <a:spcPct val="100000"/>
              </a:lnSpc>
              <a:spcBef>
                <a:spcPts val="500"/>
              </a:spcBef>
              <a:spcAft>
                <a:spcPts val="0"/>
              </a:spcAft>
              <a:buClr>
                <a:srgbClr val="464669"/>
              </a:buClr>
              <a:buSzPts val="3000"/>
              <a:buFont typeface="Work Sans Medium"/>
              <a:buChar char="•"/>
              <a:defRPr>
                <a:solidFill>
                  <a:srgbClr val="464669"/>
                </a:solidFill>
                <a:latin typeface="Work Sans Medium"/>
                <a:ea typeface="Work Sans Medium"/>
                <a:cs typeface="Work Sans Medium"/>
                <a:sym typeface="Work Sans Medium"/>
              </a:defRPr>
            </a:lvl3pPr>
            <a:lvl4pPr marL="1828800" lvl="3" indent="-400050" algn="l">
              <a:lnSpc>
                <a:spcPct val="100000"/>
              </a:lnSpc>
              <a:spcBef>
                <a:spcPts val="500"/>
              </a:spcBef>
              <a:spcAft>
                <a:spcPts val="0"/>
              </a:spcAft>
              <a:buClr>
                <a:srgbClr val="464669"/>
              </a:buClr>
              <a:buSzPts val="2700"/>
              <a:buFont typeface="Work Sans Medium"/>
              <a:buChar char="•"/>
              <a:defRPr>
                <a:solidFill>
                  <a:srgbClr val="464669"/>
                </a:solidFill>
                <a:latin typeface="Work Sans Medium"/>
                <a:ea typeface="Work Sans Medium"/>
                <a:cs typeface="Work Sans Medium"/>
                <a:sym typeface="Work Sans Medium"/>
              </a:defRPr>
            </a:lvl4pPr>
            <a:lvl5pPr marL="2286000" lvl="4" indent="-400050" algn="l">
              <a:lnSpc>
                <a:spcPct val="100000"/>
              </a:lnSpc>
              <a:spcBef>
                <a:spcPts val="500"/>
              </a:spcBef>
              <a:spcAft>
                <a:spcPts val="0"/>
              </a:spcAft>
              <a:buClr>
                <a:srgbClr val="464669"/>
              </a:buClr>
              <a:buSzPts val="2700"/>
              <a:buFont typeface="Work Sans Medium"/>
              <a:buChar char="•"/>
              <a:defRPr>
                <a:solidFill>
                  <a:srgbClr val="464669"/>
                </a:solidFill>
                <a:latin typeface="Work Sans Medium"/>
                <a:ea typeface="Work Sans Medium"/>
                <a:cs typeface="Work Sans Medium"/>
                <a:sym typeface="Work Sans Medium"/>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6"/>
          <p:cNvSpPr txBox="1">
            <a:spLocks noGrp="1"/>
          </p:cNvSpPr>
          <p:nvPr>
            <p:ph type="body" idx="2"/>
          </p:nvPr>
        </p:nvSpPr>
        <p:spPr>
          <a:xfrm>
            <a:off x="6382456" y="2111022"/>
            <a:ext cx="4778022" cy="3849512"/>
          </a:xfrm>
          <a:prstGeom prst="rect">
            <a:avLst/>
          </a:prstGeom>
          <a:noFill/>
          <a:ln>
            <a:noFill/>
          </a:ln>
        </p:spPr>
        <p:txBody>
          <a:bodyPr spcFirstLastPara="1" wrap="square" lIns="91425" tIns="45700" rIns="91425" bIns="45700" anchor="t" anchorCtr="0">
            <a:normAutofit/>
          </a:bodyPr>
          <a:lstStyle>
            <a:lvl1pPr marL="457200" lvl="0" indent="-419100" algn="l">
              <a:lnSpc>
                <a:spcPct val="100000"/>
              </a:lnSpc>
              <a:spcBef>
                <a:spcPts val="1000"/>
              </a:spcBef>
              <a:spcAft>
                <a:spcPts val="0"/>
              </a:spcAft>
              <a:buClr>
                <a:srgbClr val="464669"/>
              </a:buClr>
              <a:buSzPts val="3000"/>
              <a:buFont typeface="Work Sans Medium"/>
              <a:buChar char="•"/>
              <a:defRPr sz="2000">
                <a:solidFill>
                  <a:srgbClr val="464669"/>
                </a:solidFill>
                <a:latin typeface="Work Sans Medium"/>
                <a:ea typeface="Work Sans Medium"/>
                <a:cs typeface="Work Sans Medium"/>
                <a:sym typeface="Work Sans Medium"/>
              </a:defRPr>
            </a:lvl1pPr>
            <a:lvl2pPr marL="914400" lvl="1" indent="-457200" algn="l">
              <a:lnSpc>
                <a:spcPct val="100000"/>
              </a:lnSpc>
              <a:spcBef>
                <a:spcPts val="500"/>
              </a:spcBef>
              <a:spcAft>
                <a:spcPts val="0"/>
              </a:spcAft>
              <a:buClr>
                <a:srgbClr val="464669"/>
              </a:buClr>
              <a:buSzPts val="3600"/>
              <a:buFont typeface="Work Sans Medium"/>
              <a:buChar char="•"/>
              <a:defRPr>
                <a:solidFill>
                  <a:srgbClr val="464669"/>
                </a:solidFill>
                <a:latin typeface="Work Sans Medium"/>
                <a:ea typeface="Work Sans Medium"/>
                <a:cs typeface="Work Sans Medium"/>
                <a:sym typeface="Work Sans Medium"/>
              </a:defRPr>
            </a:lvl2pPr>
            <a:lvl3pPr marL="1371600" lvl="2" indent="-419100" algn="l">
              <a:lnSpc>
                <a:spcPct val="100000"/>
              </a:lnSpc>
              <a:spcBef>
                <a:spcPts val="500"/>
              </a:spcBef>
              <a:spcAft>
                <a:spcPts val="0"/>
              </a:spcAft>
              <a:buClr>
                <a:srgbClr val="464669"/>
              </a:buClr>
              <a:buSzPts val="3000"/>
              <a:buFont typeface="Work Sans Medium"/>
              <a:buChar char="•"/>
              <a:defRPr>
                <a:solidFill>
                  <a:srgbClr val="464669"/>
                </a:solidFill>
                <a:latin typeface="Work Sans Medium"/>
                <a:ea typeface="Work Sans Medium"/>
                <a:cs typeface="Work Sans Medium"/>
                <a:sym typeface="Work Sans Medium"/>
              </a:defRPr>
            </a:lvl3pPr>
            <a:lvl4pPr marL="1828800" lvl="3" indent="-400050" algn="l">
              <a:lnSpc>
                <a:spcPct val="100000"/>
              </a:lnSpc>
              <a:spcBef>
                <a:spcPts val="500"/>
              </a:spcBef>
              <a:spcAft>
                <a:spcPts val="0"/>
              </a:spcAft>
              <a:buClr>
                <a:srgbClr val="464669"/>
              </a:buClr>
              <a:buSzPts val="2700"/>
              <a:buFont typeface="Work Sans Medium"/>
              <a:buChar char="•"/>
              <a:defRPr>
                <a:solidFill>
                  <a:srgbClr val="464669"/>
                </a:solidFill>
                <a:latin typeface="Work Sans Medium"/>
                <a:ea typeface="Work Sans Medium"/>
                <a:cs typeface="Work Sans Medium"/>
                <a:sym typeface="Work Sans Medium"/>
              </a:defRPr>
            </a:lvl4pPr>
            <a:lvl5pPr marL="2286000" lvl="4" indent="-400050" algn="l">
              <a:lnSpc>
                <a:spcPct val="100000"/>
              </a:lnSpc>
              <a:spcBef>
                <a:spcPts val="500"/>
              </a:spcBef>
              <a:spcAft>
                <a:spcPts val="0"/>
              </a:spcAft>
              <a:buClr>
                <a:srgbClr val="464669"/>
              </a:buClr>
              <a:buSzPts val="2700"/>
              <a:buFont typeface="Work Sans Medium"/>
              <a:buChar char="•"/>
              <a:defRPr>
                <a:solidFill>
                  <a:srgbClr val="464669"/>
                </a:solidFill>
                <a:latin typeface="Work Sans Medium"/>
                <a:ea typeface="Work Sans Medium"/>
                <a:cs typeface="Work Sans Medium"/>
                <a:sym typeface="Work Sans Medium"/>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 name="Google Shape;69;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pic>
        <p:nvPicPr>
          <p:cNvPr id="72" name="Google Shape;72;p6"/>
          <p:cNvPicPr preferRelativeResize="0"/>
          <p:nvPr/>
        </p:nvPicPr>
        <p:blipFill rotWithShape="1">
          <a:blip r:embed="rId2">
            <a:alphaModFix/>
          </a:blip>
          <a:srcRect/>
          <a:stretch/>
        </p:blipFill>
        <p:spPr>
          <a:xfrm>
            <a:off x="1500768" y="1395509"/>
            <a:ext cx="9190463" cy="79205"/>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bg>
      <p:bgPr>
        <a:solidFill>
          <a:srgbClr val="FFFFFF"/>
        </a:solidFill>
        <a:effectLst/>
      </p:bgPr>
    </p:bg>
    <p:spTree>
      <p:nvGrpSpPr>
        <p:cNvPr id="1" name="Shape 73"/>
        <p:cNvGrpSpPr/>
        <p:nvPr/>
      </p:nvGrpSpPr>
      <p:grpSpPr>
        <a:xfrm>
          <a:off x="0" y="0"/>
          <a:ext cx="0" cy="0"/>
          <a:chOff x="0" y="0"/>
          <a:chExt cx="0" cy="0"/>
        </a:xfrm>
      </p:grpSpPr>
      <p:sp>
        <p:nvSpPr>
          <p:cNvPr id="74" name="Google Shape;74;p10"/>
          <p:cNvSpPr/>
          <p:nvPr/>
        </p:nvSpPr>
        <p:spPr>
          <a:xfrm>
            <a:off x="648494" y="676593"/>
            <a:ext cx="10895012" cy="5504815"/>
          </a:xfrm>
          <a:prstGeom prst="roundRect">
            <a:avLst>
              <a:gd name="adj" fmla="val 16667"/>
            </a:avLst>
          </a:prstGeom>
          <a:solidFill>
            <a:srgbClr val="D0D3F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800"/>
              <a:buFont typeface="Arial"/>
              <a:buNone/>
            </a:pPr>
            <a:endParaRPr sz="800" b="0" i="0" u="none" strike="noStrike" cap="none">
              <a:solidFill>
                <a:schemeClr val="lt1"/>
              </a:solidFill>
              <a:latin typeface="Calibri"/>
              <a:ea typeface="Calibri"/>
              <a:cs typeface="Calibri"/>
              <a:sym typeface="Calibri"/>
            </a:endParaRPr>
          </a:p>
        </p:txBody>
      </p:sp>
      <p:sp>
        <p:nvSpPr>
          <p:cNvPr id="75" name="Google Shape;75;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
        <p:nvSpPr>
          <p:cNvPr id="78" name="Google Shape;78;p10"/>
          <p:cNvSpPr>
            <a:spLocks noGrp="1"/>
          </p:cNvSpPr>
          <p:nvPr>
            <p:ph type="pic" idx="2"/>
          </p:nvPr>
        </p:nvSpPr>
        <p:spPr>
          <a:xfrm>
            <a:off x="1229361" y="2724785"/>
            <a:ext cx="3677919" cy="2883535"/>
          </a:xfrm>
          <a:prstGeom prst="rect">
            <a:avLst/>
          </a:prstGeom>
          <a:noFill/>
          <a:ln>
            <a:noFill/>
          </a:ln>
        </p:spPr>
      </p:sp>
      <p:pic>
        <p:nvPicPr>
          <p:cNvPr id="79" name="Google Shape;79;p10" descr="A group of gold coins&#10;&#10;Description automatically generated"/>
          <p:cNvPicPr preferRelativeResize="0"/>
          <p:nvPr/>
        </p:nvPicPr>
        <p:blipFill rotWithShape="1">
          <a:blip r:embed="rId2" cstate="email">
            <a:alphaModFix/>
            <a:extLst>
              <a:ext uri="{28A0092B-C50C-407E-A947-70E740481C1C}">
                <a14:useLocalDpi xmlns:a14="http://schemas.microsoft.com/office/drawing/2010/main"/>
              </a:ext>
            </a:extLst>
          </a:blip>
          <a:srcRect/>
          <a:stretch/>
        </p:blipFill>
        <p:spPr>
          <a:xfrm rot="-640136">
            <a:off x="10322262" y="626811"/>
            <a:ext cx="1548211" cy="2100262"/>
          </a:xfrm>
          <a:prstGeom prst="rect">
            <a:avLst/>
          </a:prstGeom>
          <a:noFill/>
          <a:ln>
            <a:noFill/>
          </a:ln>
        </p:spPr>
      </p:pic>
      <p:sp>
        <p:nvSpPr>
          <p:cNvPr id="80" name="Google Shape;80;p10"/>
          <p:cNvSpPr txBox="1">
            <a:spLocks noGrp="1"/>
          </p:cNvSpPr>
          <p:nvPr>
            <p:ph type="body" idx="1"/>
          </p:nvPr>
        </p:nvSpPr>
        <p:spPr>
          <a:xfrm>
            <a:off x="5255339" y="992187"/>
            <a:ext cx="5804852" cy="4873625"/>
          </a:xfrm>
          <a:prstGeom prst="rect">
            <a:avLst/>
          </a:prstGeom>
          <a:noFill/>
          <a:ln>
            <a:noFill/>
          </a:ln>
        </p:spPr>
        <p:txBody>
          <a:bodyPr spcFirstLastPara="1" wrap="square" lIns="91425" tIns="45700" rIns="91425" bIns="45700" anchor="t" anchorCtr="0">
            <a:normAutofit/>
          </a:bodyPr>
          <a:lstStyle>
            <a:lvl1pPr marL="457200" lvl="0" indent="-457200" algn="l">
              <a:lnSpc>
                <a:spcPct val="100000"/>
              </a:lnSpc>
              <a:spcBef>
                <a:spcPts val="1000"/>
              </a:spcBef>
              <a:spcAft>
                <a:spcPts val="0"/>
              </a:spcAft>
              <a:buClr>
                <a:srgbClr val="464669"/>
              </a:buClr>
              <a:buSzPts val="3600"/>
              <a:buFont typeface="Work Sans Medium"/>
              <a:buChar char="•"/>
              <a:defRPr sz="2400"/>
            </a:lvl1pPr>
            <a:lvl2pPr marL="914400" lvl="1" indent="-495300" algn="l">
              <a:lnSpc>
                <a:spcPct val="100000"/>
              </a:lnSpc>
              <a:spcBef>
                <a:spcPts val="500"/>
              </a:spcBef>
              <a:spcAft>
                <a:spcPts val="0"/>
              </a:spcAft>
              <a:buClr>
                <a:srgbClr val="464669"/>
              </a:buClr>
              <a:buSzPts val="4200"/>
              <a:buFont typeface="Work Sans Medium"/>
              <a:buChar char="•"/>
              <a:defRPr sz="2800"/>
            </a:lvl2pPr>
            <a:lvl3pPr marL="1371600" lvl="2" indent="-457200" algn="l">
              <a:lnSpc>
                <a:spcPct val="100000"/>
              </a:lnSpc>
              <a:spcBef>
                <a:spcPts val="500"/>
              </a:spcBef>
              <a:spcAft>
                <a:spcPts val="0"/>
              </a:spcAft>
              <a:buClr>
                <a:srgbClr val="464669"/>
              </a:buClr>
              <a:buSzPts val="3600"/>
              <a:buFont typeface="Work Sans Medium"/>
              <a:buChar char="•"/>
              <a:defRPr sz="2400"/>
            </a:lvl3pPr>
            <a:lvl4pPr marL="1828800" lvl="3" indent="-419100" algn="l">
              <a:lnSpc>
                <a:spcPct val="100000"/>
              </a:lnSpc>
              <a:spcBef>
                <a:spcPts val="500"/>
              </a:spcBef>
              <a:spcAft>
                <a:spcPts val="0"/>
              </a:spcAft>
              <a:buClr>
                <a:srgbClr val="464669"/>
              </a:buClr>
              <a:buSzPts val="3000"/>
              <a:buFont typeface="Work Sans Medium"/>
              <a:buChar char="•"/>
              <a:defRPr sz="2000"/>
            </a:lvl4pPr>
            <a:lvl5pPr marL="2286000" lvl="4" indent="-419100" algn="l">
              <a:lnSpc>
                <a:spcPct val="100000"/>
              </a:lnSpc>
              <a:spcBef>
                <a:spcPts val="500"/>
              </a:spcBef>
              <a:spcAft>
                <a:spcPts val="0"/>
              </a:spcAft>
              <a:buClr>
                <a:srgbClr val="464669"/>
              </a:buClr>
              <a:buSzPts val="3000"/>
              <a:buFont typeface="Work Sans Medium"/>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81" name="Google Shape;81;p10"/>
          <p:cNvSpPr txBox="1">
            <a:spLocks noGrp="1"/>
          </p:cNvSpPr>
          <p:nvPr>
            <p:ph type="title"/>
          </p:nvPr>
        </p:nvSpPr>
        <p:spPr>
          <a:xfrm>
            <a:off x="1224951" y="987425"/>
            <a:ext cx="3767418" cy="144065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6468F4"/>
              </a:buClr>
              <a:buSzPts val="3600"/>
              <a:buFont typeface="Barlow Condensed"/>
              <a:buNone/>
              <a:defRPr sz="3600" b="1">
                <a:solidFill>
                  <a:srgbClr val="6468F4"/>
                </a:solidFill>
                <a:latin typeface="Barlow Condensed"/>
                <a:ea typeface="Barlow Condensed"/>
                <a:cs typeface="Barlow Condensed"/>
                <a:sym typeface="Barlow Condense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0D3FB"/>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6468F4"/>
              </a:buClr>
              <a:buSzPts val="6000"/>
              <a:buFont typeface="Barlow Condensed"/>
              <a:buNone/>
              <a:defRPr sz="6000" b="1" i="0" u="none" strike="noStrike" cap="none">
                <a:solidFill>
                  <a:srgbClr val="6468F4"/>
                </a:solidFill>
                <a:latin typeface="Barlow Condensed"/>
                <a:ea typeface="Barlow Condensed"/>
                <a:cs typeface="Barlow Condensed"/>
                <a:sym typeface="Barlow Condensed"/>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95300" algn="l" rtl="0">
              <a:lnSpc>
                <a:spcPct val="100000"/>
              </a:lnSpc>
              <a:spcBef>
                <a:spcPts val="1000"/>
              </a:spcBef>
              <a:spcAft>
                <a:spcPts val="0"/>
              </a:spcAft>
              <a:buClr>
                <a:srgbClr val="464669"/>
              </a:buClr>
              <a:buSzPts val="4200"/>
              <a:buFont typeface="Work Sans Medium"/>
              <a:buChar char="•"/>
              <a:defRPr sz="2800" b="0" i="0" u="none" strike="noStrike" cap="none">
                <a:solidFill>
                  <a:srgbClr val="464669"/>
                </a:solidFill>
                <a:latin typeface="Work Sans Medium"/>
                <a:ea typeface="Work Sans Medium"/>
                <a:cs typeface="Work Sans Medium"/>
                <a:sym typeface="Work Sans Medium"/>
              </a:defRPr>
            </a:lvl1pPr>
            <a:lvl2pPr marL="914400" marR="0" lvl="1" indent="-457200" algn="l" rtl="0">
              <a:lnSpc>
                <a:spcPct val="100000"/>
              </a:lnSpc>
              <a:spcBef>
                <a:spcPts val="500"/>
              </a:spcBef>
              <a:spcAft>
                <a:spcPts val="0"/>
              </a:spcAft>
              <a:buClr>
                <a:srgbClr val="464669"/>
              </a:buClr>
              <a:buSzPts val="3600"/>
              <a:buFont typeface="Work Sans Medium"/>
              <a:buChar char="•"/>
              <a:defRPr sz="2400" b="0" i="0" u="none" strike="noStrike" cap="none">
                <a:solidFill>
                  <a:srgbClr val="464669"/>
                </a:solidFill>
                <a:latin typeface="Work Sans Medium"/>
                <a:ea typeface="Work Sans Medium"/>
                <a:cs typeface="Work Sans Medium"/>
                <a:sym typeface="Work Sans Medium"/>
              </a:defRPr>
            </a:lvl2pPr>
            <a:lvl3pPr marL="1371600" marR="0" lvl="2" indent="-419100" algn="l" rtl="0">
              <a:lnSpc>
                <a:spcPct val="100000"/>
              </a:lnSpc>
              <a:spcBef>
                <a:spcPts val="500"/>
              </a:spcBef>
              <a:spcAft>
                <a:spcPts val="0"/>
              </a:spcAft>
              <a:buClr>
                <a:srgbClr val="464669"/>
              </a:buClr>
              <a:buSzPts val="3000"/>
              <a:buFont typeface="Work Sans Medium"/>
              <a:buChar char="•"/>
              <a:defRPr sz="2000" b="0" i="0" u="none" strike="noStrike" cap="none">
                <a:solidFill>
                  <a:srgbClr val="464669"/>
                </a:solidFill>
                <a:latin typeface="Work Sans Medium"/>
                <a:ea typeface="Work Sans Medium"/>
                <a:cs typeface="Work Sans Medium"/>
                <a:sym typeface="Work Sans Medium"/>
              </a:defRPr>
            </a:lvl3pPr>
            <a:lvl4pPr marL="1828800" marR="0" lvl="3" indent="-400050" algn="l" rtl="0">
              <a:lnSpc>
                <a:spcPct val="100000"/>
              </a:lnSpc>
              <a:spcBef>
                <a:spcPts val="500"/>
              </a:spcBef>
              <a:spcAft>
                <a:spcPts val="0"/>
              </a:spcAft>
              <a:buClr>
                <a:srgbClr val="464669"/>
              </a:buClr>
              <a:buSzPts val="2700"/>
              <a:buFont typeface="Work Sans Medium"/>
              <a:buChar char="•"/>
              <a:defRPr sz="1800" b="0" i="0" u="none" strike="noStrike" cap="none">
                <a:solidFill>
                  <a:srgbClr val="464669"/>
                </a:solidFill>
                <a:latin typeface="Work Sans Medium"/>
                <a:ea typeface="Work Sans Medium"/>
                <a:cs typeface="Work Sans Medium"/>
                <a:sym typeface="Work Sans Medium"/>
              </a:defRPr>
            </a:lvl4pPr>
            <a:lvl5pPr marL="2286000" marR="0" lvl="4" indent="-400050" algn="l" rtl="0">
              <a:lnSpc>
                <a:spcPct val="100000"/>
              </a:lnSpc>
              <a:spcBef>
                <a:spcPts val="500"/>
              </a:spcBef>
              <a:spcAft>
                <a:spcPts val="0"/>
              </a:spcAft>
              <a:buClr>
                <a:srgbClr val="464669"/>
              </a:buClr>
              <a:buSzPts val="2700"/>
              <a:buFont typeface="Work Sans Medium"/>
              <a:buChar char="•"/>
              <a:defRPr sz="1800" b="0" i="0" u="none" strike="noStrike" cap="none">
                <a:solidFill>
                  <a:srgbClr val="464669"/>
                </a:solidFill>
                <a:latin typeface="Work Sans Medium"/>
                <a:ea typeface="Work Sans Medium"/>
                <a:cs typeface="Work Sans Medium"/>
                <a:sym typeface="Work Sans Medium"/>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pic>
        <p:nvPicPr>
          <p:cNvPr id="11" name="Google Shape;11;p2"/>
          <p:cNvPicPr preferRelativeResize="0"/>
          <p:nvPr/>
        </p:nvPicPr>
        <p:blipFill rotWithShape="1">
          <a:blip r:embed="rId10" cstate="email">
            <a:alphaModFix/>
            <a:extLst>
              <a:ext uri="{28A0092B-C50C-407E-A947-70E740481C1C}">
                <a14:useLocalDpi xmlns:a14="http://schemas.microsoft.com/office/drawing/2010/main"/>
              </a:ext>
            </a:extLst>
          </a:blip>
          <a:srcRect/>
          <a:stretch/>
        </p:blipFill>
        <p:spPr>
          <a:xfrm>
            <a:off x="4996127" y="6356350"/>
            <a:ext cx="2199745" cy="322543"/>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25.png"/></Relationships>
</file>

<file path=ppt/slides/_rels/slide1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27.png"/></Relationships>
</file>

<file path=ppt/slides/_rels/slide13.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2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
          <p:cNvSpPr txBox="1">
            <a:spLocks noGrp="1"/>
          </p:cNvSpPr>
          <p:nvPr>
            <p:ph type="ctrTitle"/>
          </p:nvPr>
        </p:nvSpPr>
        <p:spPr>
          <a:xfrm>
            <a:off x="1524000" y="1122363"/>
            <a:ext cx="6000750" cy="23876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rgbClr val="6468F4"/>
              </a:buClr>
              <a:buSzPts val="6000"/>
              <a:buFont typeface="Barlow Condensed"/>
              <a:buNone/>
            </a:pPr>
            <a:r>
              <a:rPr lang="en-CA"/>
              <a:t>Saving Toolkit</a:t>
            </a:r>
            <a:endParaRPr/>
          </a:p>
        </p:txBody>
      </p:sp>
      <p:sp>
        <p:nvSpPr>
          <p:cNvPr id="87" name="Google Shape;87;p1"/>
          <p:cNvSpPr txBox="1">
            <a:spLocks noGrp="1"/>
          </p:cNvSpPr>
          <p:nvPr>
            <p:ph type="subTitle" idx="1"/>
          </p:nvPr>
        </p:nvSpPr>
        <p:spPr>
          <a:xfrm>
            <a:off x="1524000" y="3668713"/>
            <a:ext cx="6457950" cy="139858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SzPts val="3600"/>
              <a:buNone/>
            </a:pPr>
            <a:r>
              <a:rPr lang="en-CA"/>
              <a:t>Your Guide to Financial Institutions, Accounts, and Making Payments</a:t>
            </a:r>
            <a:endParaRPr dirty="0"/>
          </a:p>
          <a:p>
            <a:pPr marL="0" lvl="0" indent="0" algn="l" rtl="0">
              <a:lnSpc>
                <a:spcPct val="90000"/>
              </a:lnSpc>
              <a:spcBef>
                <a:spcPts val="0"/>
              </a:spcBef>
              <a:spcAft>
                <a:spcPts val="0"/>
              </a:spcAft>
              <a:buClr>
                <a:srgbClr val="464669"/>
              </a:buClr>
              <a:buSzPts val="3600"/>
              <a:buFont typeface="Arial"/>
              <a:buNone/>
            </a:pP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18"/>
          <p:cNvSpPr txBox="1">
            <a:spLocks noGrp="1"/>
          </p:cNvSpPr>
          <p:nvPr>
            <p:ph type="title"/>
          </p:nvPr>
        </p:nvSpPr>
        <p:spPr>
          <a:xfrm>
            <a:off x="838199" y="466577"/>
            <a:ext cx="8409495" cy="1079419"/>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6468F4"/>
              </a:buClr>
              <a:buSzPts val="5400"/>
              <a:buFont typeface="Barlow Condensed"/>
              <a:buNone/>
            </a:pPr>
            <a:r>
              <a:rPr lang="en-CA"/>
              <a:t>5 Ways to Make Payments</a:t>
            </a:r>
            <a:endParaRPr/>
          </a:p>
        </p:txBody>
      </p:sp>
      <p:pic>
        <p:nvPicPr>
          <p:cNvPr id="160" name="Google Shape;160;p18" descr="A blue circle with white outline of a dollar sign and arrows around it&#10;&#10;AI-generated content may be incorrect."/>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9815650" y="2456387"/>
            <a:ext cx="2005886" cy="2466602"/>
          </a:xfrm>
          <a:prstGeom prst="rect">
            <a:avLst/>
          </a:prstGeom>
          <a:noFill/>
          <a:ln>
            <a:noFill/>
          </a:ln>
        </p:spPr>
      </p:pic>
      <p:pic>
        <p:nvPicPr>
          <p:cNvPr id="161" name="Google Shape;161;p18" descr="A blue circle with white and black cash&#10;&#10;AI-generated content may be incorrect."/>
          <p:cNvPicPr preferRelativeResize="0"/>
          <p:nvPr/>
        </p:nvPicPr>
        <p:blipFill rotWithShape="1">
          <a:blip r:embed="rId4" cstate="email">
            <a:alphaModFix/>
            <a:extLst>
              <a:ext uri="{28A0092B-C50C-407E-A947-70E740481C1C}">
                <a14:useLocalDpi xmlns:a14="http://schemas.microsoft.com/office/drawing/2010/main"/>
              </a:ext>
            </a:extLst>
          </a:blip>
          <a:srcRect/>
          <a:stretch/>
        </p:blipFill>
        <p:spPr>
          <a:xfrm>
            <a:off x="272591" y="2456387"/>
            <a:ext cx="2005886" cy="2466602"/>
          </a:xfrm>
          <a:prstGeom prst="rect">
            <a:avLst/>
          </a:prstGeom>
          <a:noFill/>
          <a:ln>
            <a:noFill/>
          </a:ln>
        </p:spPr>
      </p:pic>
      <p:pic>
        <p:nvPicPr>
          <p:cNvPr id="162" name="Google Shape;162;p18" descr="A yellow circle with a white card in it&#10;&#10;AI-generated content may be incorrect."/>
          <p:cNvPicPr preferRelativeResize="0"/>
          <p:nvPr/>
        </p:nvPicPr>
        <p:blipFill rotWithShape="1">
          <a:blip r:embed="rId5" cstate="email">
            <a:alphaModFix/>
            <a:extLst>
              <a:ext uri="{28A0092B-C50C-407E-A947-70E740481C1C}">
                <a14:useLocalDpi xmlns:a14="http://schemas.microsoft.com/office/drawing/2010/main"/>
              </a:ext>
            </a:extLst>
          </a:blip>
          <a:srcRect/>
          <a:stretch/>
        </p:blipFill>
        <p:spPr>
          <a:xfrm>
            <a:off x="2546032" y="2456387"/>
            <a:ext cx="2355744" cy="2466602"/>
          </a:xfrm>
          <a:prstGeom prst="rect">
            <a:avLst/>
          </a:prstGeom>
          <a:noFill/>
          <a:ln>
            <a:noFill/>
          </a:ln>
        </p:spPr>
      </p:pic>
      <p:pic>
        <p:nvPicPr>
          <p:cNvPr id="163" name="Google Shape;163;p18" descr="A blue and white logo with white lines on it&#10;&#10;AI-generated content may be incorrect."/>
          <p:cNvPicPr preferRelativeResize="0"/>
          <p:nvPr/>
        </p:nvPicPr>
        <p:blipFill rotWithShape="1">
          <a:blip r:embed="rId6" cstate="email">
            <a:alphaModFix/>
            <a:extLst>
              <a:ext uri="{28A0092B-C50C-407E-A947-70E740481C1C}">
                <a14:useLocalDpi xmlns:a14="http://schemas.microsoft.com/office/drawing/2010/main"/>
              </a:ext>
            </a:extLst>
          </a:blip>
          <a:srcRect/>
          <a:stretch/>
        </p:blipFill>
        <p:spPr>
          <a:xfrm>
            <a:off x="5251632" y="2456387"/>
            <a:ext cx="2005886" cy="2466602"/>
          </a:xfrm>
          <a:prstGeom prst="rect">
            <a:avLst/>
          </a:prstGeom>
          <a:noFill/>
          <a:ln>
            <a:noFill/>
          </a:ln>
        </p:spPr>
      </p:pic>
      <p:pic>
        <p:nvPicPr>
          <p:cNvPr id="164" name="Google Shape;164;p18" descr="A check and pen on a yellow circle&#10;&#10;AI-generated content may be incorrect."/>
          <p:cNvPicPr preferRelativeResize="0"/>
          <p:nvPr/>
        </p:nvPicPr>
        <p:blipFill rotWithShape="1">
          <a:blip r:embed="rId7" cstate="email">
            <a:alphaModFix/>
            <a:extLst>
              <a:ext uri="{28A0092B-C50C-407E-A947-70E740481C1C}">
                <a14:useLocalDpi xmlns:a14="http://schemas.microsoft.com/office/drawing/2010/main"/>
              </a:ext>
            </a:extLst>
          </a:blip>
          <a:srcRect/>
          <a:stretch/>
        </p:blipFill>
        <p:spPr>
          <a:xfrm>
            <a:off x="7459908" y="2456387"/>
            <a:ext cx="2427852" cy="2543889"/>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19"/>
          <p:cNvSpPr txBox="1">
            <a:spLocks noGrp="1"/>
          </p:cNvSpPr>
          <p:nvPr>
            <p:ph type="title"/>
          </p:nvPr>
        </p:nvSpPr>
        <p:spPr>
          <a:xfrm>
            <a:off x="839788"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6468F4"/>
              </a:buClr>
              <a:buSzPts val="4400"/>
              <a:buFont typeface="Barlow Condensed"/>
              <a:buNone/>
            </a:pPr>
            <a:r>
              <a:rPr lang="en-CA"/>
              <a:t>Ways to Pay</a:t>
            </a:r>
            <a:endParaRPr/>
          </a:p>
        </p:txBody>
      </p:sp>
      <p:sp>
        <p:nvSpPr>
          <p:cNvPr id="170" name="Google Shape;170;p19"/>
          <p:cNvSpPr txBox="1">
            <a:spLocks noGrp="1"/>
          </p:cNvSpPr>
          <p:nvPr>
            <p:ph type="body" idx="1"/>
          </p:nvPr>
        </p:nvSpPr>
        <p:spPr>
          <a:xfrm>
            <a:off x="1883255" y="1594214"/>
            <a:ext cx="3402900" cy="823800"/>
          </a:xfrm>
          <a:prstGeom prst="rect">
            <a:avLst/>
          </a:prstGeom>
          <a:noFill/>
          <a:ln>
            <a:noFill/>
          </a:ln>
        </p:spPr>
        <p:txBody>
          <a:bodyPr spcFirstLastPara="1" wrap="square" lIns="91425" tIns="45700" rIns="91425" bIns="45700" anchor="b" anchorCtr="0">
            <a:normAutofit/>
          </a:bodyPr>
          <a:lstStyle/>
          <a:p>
            <a:pPr marL="457200" lvl="0" indent="-228600" algn="l" rtl="0">
              <a:lnSpc>
                <a:spcPct val="100000"/>
              </a:lnSpc>
              <a:spcBef>
                <a:spcPts val="1000"/>
              </a:spcBef>
              <a:spcAft>
                <a:spcPts val="0"/>
              </a:spcAft>
              <a:buClr>
                <a:srgbClr val="464669"/>
              </a:buClr>
              <a:buSzPts val="4200"/>
              <a:buFont typeface="Barlow Condensed"/>
              <a:buNone/>
            </a:pPr>
            <a:r>
              <a:rPr lang="en-CA"/>
              <a:t>1. Cash</a:t>
            </a:r>
            <a:endParaRPr/>
          </a:p>
        </p:txBody>
      </p:sp>
      <p:pic>
        <p:nvPicPr>
          <p:cNvPr id="171" name="Google Shape;171;p19" descr="A blue circle with white and black cash&#10;&#10;AI-generated content may be incorrect."/>
          <p:cNvPicPr preferRelativeResize="0"/>
          <p:nvPr/>
        </p:nvPicPr>
        <p:blipFill rotWithShape="1">
          <a:blip r:embed="rId3" cstate="email">
            <a:alphaModFix/>
            <a:extLst>
              <a:ext uri="{28A0092B-C50C-407E-A947-70E740481C1C}">
                <a14:useLocalDpi xmlns:a14="http://schemas.microsoft.com/office/drawing/2010/main"/>
              </a:ext>
            </a:extLst>
          </a:blip>
          <a:srcRect b="25068"/>
          <a:stretch/>
        </p:blipFill>
        <p:spPr>
          <a:xfrm>
            <a:off x="930191" y="1536980"/>
            <a:ext cx="1038611" cy="956987"/>
          </a:xfrm>
          <a:prstGeom prst="rect">
            <a:avLst/>
          </a:prstGeom>
          <a:noFill/>
          <a:ln>
            <a:noFill/>
          </a:ln>
        </p:spPr>
      </p:pic>
      <p:sp>
        <p:nvSpPr>
          <p:cNvPr id="172" name="Google Shape;172;p19"/>
          <p:cNvSpPr txBox="1">
            <a:spLocks noGrp="1"/>
          </p:cNvSpPr>
          <p:nvPr>
            <p:ph type="body" idx="3"/>
          </p:nvPr>
        </p:nvSpPr>
        <p:spPr>
          <a:xfrm>
            <a:off x="1031521" y="2887174"/>
            <a:ext cx="4779600" cy="2490900"/>
          </a:xfrm>
          <a:prstGeom prst="rect">
            <a:avLst/>
          </a:prstGeom>
          <a:noFill/>
          <a:ln>
            <a:noFill/>
          </a:ln>
        </p:spPr>
        <p:txBody>
          <a:bodyPr spcFirstLastPara="1" wrap="square" lIns="91425" tIns="45700" rIns="91425" bIns="45700" anchor="t" anchorCtr="0">
            <a:normAutofit/>
          </a:bodyPr>
          <a:lstStyle/>
          <a:p>
            <a:pPr marL="457200" lvl="0" indent="-419100" algn="l" rtl="0">
              <a:lnSpc>
                <a:spcPct val="100000"/>
              </a:lnSpc>
              <a:spcBef>
                <a:spcPts val="1000"/>
              </a:spcBef>
              <a:spcAft>
                <a:spcPts val="0"/>
              </a:spcAft>
              <a:buClr>
                <a:srgbClr val="464669"/>
              </a:buClr>
              <a:buSzPts val="3000"/>
              <a:buFont typeface="Work Sans Medium"/>
              <a:buChar char="•"/>
            </a:pPr>
            <a:r>
              <a:rPr lang="en-CA">
                <a:solidFill>
                  <a:srgbClr val="6468F4"/>
                </a:solidFill>
              </a:rPr>
              <a:t>Best for</a:t>
            </a:r>
            <a:r>
              <a:rPr lang="en-CA"/>
              <a:t>: small in-person transactions, tipping, purchases at small vendors that don’t accept cards.</a:t>
            </a:r>
            <a:endParaRPr/>
          </a:p>
          <a:p>
            <a:pPr marL="457200" lvl="0" indent="-419100" algn="l" rtl="0">
              <a:lnSpc>
                <a:spcPct val="100000"/>
              </a:lnSpc>
              <a:spcBef>
                <a:spcPts val="1000"/>
              </a:spcBef>
              <a:spcAft>
                <a:spcPts val="0"/>
              </a:spcAft>
              <a:buClr>
                <a:srgbClr val="464669"/>
              </a:buClr>
              <a:buSzPts val="3000"/>
              <a:buFont typeface="Work Sans Medium"/>
              <a:buChar char="•"/>
            </a:pPr>
            <a:r>
              <a:rPr lang="en-CA">
                <a:solidFill>
                  <a:srgbClr val="6468F4"/>
                </a:solidFill>
              </a:rPr>
              <a:t>Key Features</a:t>
            </a:r>
            <a:r>
              <a:rPr lang="en-CA"/>
              <a:t>: universally accepted, untraceable (private), no fraud protection.</a:t>
            </a:r>
            <a:endParaRPr/>
          </a:p>
        </p:txBody>
      </p:sp>
      <p:sp>
        <p:nvSpPr>
          <p:cNvPr id="173" name="Google Shape;173;p19"/>
          <p:cNvSpPr txBox="1"/>
          <p:nvPr/>
        </p:nvSpPr>
        <p:spPr>
          <a:xfrm>
            <a:off x="7197730" y="1629227"/>
            <a:ext cx="3402900" cy="823800"/>
          </a:xfrm>
          <a:prstGeom prst="rect">
            <a:avLst/>
          </a:prstGeom>
          <a:noFill/>
          <a:ln>
            <a:noFill/>
          </a:ln>
        </p:spPr>
        <p:txBody>
          <a:bodyPr spcFirstLastPara="1" wrap="square" lIns="91425" tIns="45700" rIns="91425" bIns="45700" anchor="b" anchorCtr="0">
            <a:normAutofit/>
          </a:bodyPr>
          <a:lstStyle/>
          <a:p>
            <a:pPr marL="457200" marR="0" lvl="0" indent="-228600" algn="l" rtl="0">
              <a:lnSpc>
                <a:spcPct val="100000"/>
              </a:lnSpc>
              <a:spcBef>
                <a:spcPts val="1000"/>
              </a:spcBef>
              <a:spcAft>
                <a:spcPts val="0"/>
              </a:spcAft>
              <a:buClr>
                <a:srgbClr val="464669"/>
              </a:buClr>
              <a:buSzPts val="4200"/>
              <a:buFont typeface="Barlow Condensed"/>
              <a:buNone/>
            </a:pPr>
            <a:r>
              <a:rPr lang="en-CA" sz="2800" b="1" i="0" u="none" strike="noStrike" cap="none">
                <a:solidFill>
                  <a:srgbClr val="464669"/>
                </a:solidFill>
                <a:latin typeface="Barlow Condensed"/>
                <a:ea typeface="Barlow Condensed"/>
                <a:cs typeface="Barlow Condensed"/>
                <a:sym typeface="Barlow Condensed"/>
              </a:rPr>
              <a:t>2. Debit Card</a:t>
            </a:r>
            <a:endParaRPr/>
          </a:p>
        </p:txBody>
      </p:sp>
      <p:pic>
        <p:nvPicPr>
          <p:cNvPr id="174" name="Google Shape;174;p19" descr="A yellow circle with a white card in it&#10;&#10;AI-generated content may be incorrect."/>
          <p:cNvPicPr preferRelativeResize="0"/>
          <p:nvPr/>
        </p:nvPicPr>
        <p:blipFill rotWithShape="1">
          <a:blip r:embed="rId4" cstate="email">
            <a:alphaModFix/>
            <a:extLst>
              <a:ext uri="{28A0092B-C50C-407E-A947-70E740481C1C}">
                <a14:useLocalDpi xmlns:a14="http://schemas.microsoft.com/office/drawing/2010/main"/>
              </a:ext>
            </a:extLst>
          </a:blip>
          <a:srcRect l="12656" r="12398" b="28753"/>
          <a:stretch/>
        </p:blipFill>
        <p:spPr>
          <a:xfrm>
            <a:off x="6250800" y="1544202"/>
            <a:ext cx="946930" cy="942556"/>
          </a:xfrm>
          <a:prstGeom prst="rect">
            <a:avLst/>
          </a:prstGeom>
          <a:noFill/>
          <a:ln>
            <a:noFill/>
          </a:ln>
        </p:spPr>
      </p:pic>
      <p:sp>
        <p:nvSpPr>
          <p:cNvPr id="175" name="Google Shape;175;p19"/>
          <p:cNvSpPr txBox="1"/>
          <p:nvPr/>
        </p:nvSpPr>
        <p:spPr>
          <a:xfrm>
            <a:off x="6332942" y="2887173"/>
            <a:ext cx="5099700" cy="2490900"/>
          </a:xfrm>
          <a:prstGeom prst="rect">
            <a:avLst/>
          </a:prstGeom>
          <a:noFill/>
          <a:ln>
            <a:noFill/>
          </a:ln>
        </p:spPr>
        <p:txBody>
          <a:bodyPr spcFirstLastPara="1" wrap="square" lIns="91425" tIns="45700" rIns="91425" bIns="45700" anchor="t" anchorCtr="0">
            <a:noAutofit/>
          </a:bodyPr>
          <a:lstStyle/>
          <a:p>
            <a:pPr marL="457200" marR="0" lvl="0" indent="-419100" algn="l" rtl="0">
              <a:lnSpc>
                <a:spcPct val="100000"/>
              </a:lnSpc>
              <a:spcBef>
                <a:spcPts val="1000"/>
              </a:spcBef>
              <a:spcAft>
                <a:spcPts val="0"/>
              </a:spcAft>
              <a:buClr>
                <a:srgbClr val="464669"/>
              </a:buClr>
              <a:buSzPts val="3000"/>
              <a:buFont typeface="Work Sans Medium"/>
              <a:buChar char="•"/>
            </a:pPr>
            <a:r>
              <a:rPr lang="en-CA" sz="2000" b="0" i="0" u="none" strike="noStrike" cap="none">
                <a:solidFill>
                  <a:srgbClr val="6468F4"/>
                </a:solidFill>
                <a:latin typeface="Work Sans Medium"/>
                <a:ea typeface="Work Sans Medium"/>
                <a:cs typeface="Work Sans Medium"/>
                <a:sym typeface="Work Sans Medium"/>
              </a:rPr>
              <a:t>Best for</a:t>
            </a:r>
            <a:r>
              <a:rPr lang="en-CA" sz="2000" b="0" i="0" u="none" strike="noStrike" cap="none">
                <a:solidFill>
                  <a:srgbClr val="464669"/>
                </a:solidFill>
                <a:latin typeface="Work Sans Medium"/>
                <a:ea typeface="Work Sans Medium"/>
                <a:cs typeface="Work Sans Medium"/>
                <a:sym typeface="Work Sans Medium"/>
              </a:rPr>
              <a:t>: everyday purchases (groceries, gas), sticking to a budget, withdrawing cash from an ATM.</a:t>
            </a:r>
            <a:endParaRPr/>
          </a:p>
          <a:p>
            <a:pPr marL="457200" marR="0" lvl="0" indent="-419100" algn="l" rtl="0">
              <a:lnSpc>
                <a:spcPct val="100000"/>
              </a:lnSpc>
              <a:spcBef>
                <a:spcPts val="1000"/>
              </a:spcBef>
              <a:spcAft>
                <a:spcPts val="0"/>
              </a:spcAft>
              <a:buClr>
                <a:srgbClr val="464669"/>
              </a:buClr>
              <a:buSzPts val="3000"/>
              <a:buFont typeface="Work Sans Medium"/>
              <a:buChar char="•"/>
            </a:pPr>
            <a:r>
              <a:rPr lang="en-CA" sz="2000" b="0" i="0" u="none" strike="noStrike" cap="none">
                <a:solidFill>
                  <a:srgbClr val="6468F4"/>
                </a:solidFill>
                <a:latin typeface="Work Sans Medium"/>
                <a:ea typeface="Work Sans Medium"/>
                <a:cs typeface="Work Sans Medium"/>
                <a:sym typeface="Work Sans Medium"/>
              </a:rPr>
              <a:t>Key Features</a:t>
            </a:r>
            <a:r>
              <a:rPr lang="en-CA" sz="2000" b="0" i="0" u="none" strike="noStrike" cap="none">
                <a:solidFill>
                  <a:srgbClr val="464669"/>
                </a:solidFill>
                <a:latin typeface="Work Sans Medium"/>
                <a:ea typeface="Work Sans Medium"/>
                <a:cs typeface="Work Sans Medium"/>
                <a:sym typeface="Work Sans Medium"/>
              </a:rPr>
              <a:t>: deducted immediately from your checking account, convenient and widely accepted.</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20"/>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6468F4"/>
              </a:buClr>
              <a:buSzPts val="4400"/>
              <a:buFont typeface="Barlow Condensed"/>
              <a:buNone/>
            </a:pPr>
            <a:r>
              <a:rPr lang="en-CA"/>
              <a:t>Ways to Pay</a:t>
            </a:r>
            <a:endParaRPr/>
          </a:p>
        </p:txBody>
      </p:sp>
      <p:sp>
        <p:nvSpPr>
          <p:cNvPr id="181" name="Google Shape;181;p20"/>
          <p:cNvSpPr txBox="1">
            <a:spLocks noGrp="1"/>
          </p:cNvSpPr>
          <p:nvPr>
            <p:ph type="body" idx="1"/>
          </p:nvPr>
        </p:nvSpPr>
        <p:spPr>
          <a:xfrm>
            <a:off x="1836805" y="1602939"/>
            <a:ext cx="3402900" cy="823800"/>
          </a:xfrm>
          <a:prstGeom prst="rect">
            <a:avLst/>
          </a:prstGeom>
          <a:noFill/>
          <a:ln>
            <a:noFill/>
          </a:ln>
        </p:spPr>
        <p:txBody>
          <a:bodyPr spcFirstLastPara="1" wrap="square" lIns="91425" tIns="45700" rIns="91425" bIns="45700" anchor="b" anchorCtr="0">
            <a:normAutofit/>
          </a:bodyPr>
          <a:lstStyle/>
          <a:p>
            <a:pPr marL="457200" lvl="0" indent="-228600" algn="l" rtl="0">
              <a:lnSpc>
                <a:spcPct val="100000"/>
              </a:lnSpc>
              <a:spcBef>
                <a:spcPts val="1000"/>
              </a:spcBef>
              <a:spcAft>
                <a:spcPts val="0"/>
              </a:spcAft>
              <a:buClr>
                <a:srgbClr val="464669"/>
              </a:buClr>
              <a:buSzPts val="4200"/>
              <a:buFont typeface="Barlow Condensed"/>
              <a:buNone/>
            </a:pPr>
            <a:r>
              <a:rPr lang="en-CA"/>
              <a:t>3. Credit Card</a:t>
            </a:r>
            <a:endParaRPr/>
          </a:p>
        </p:txBody>
      </p:sp>
      <p:sp>
        <p:nvSpPr>
          <p:cNvPr id="182" name="Google Shape;182;p20"/>
          <p:cNvSpPr txBox="1">
            <a:spLocks noGrp="1"/>
          </p:cNvSpPr>
          <p:nvPr>
            <p:ph type="body" idx="3"/>
          </p:nvPr>
        </p:nvSpPr>
        <p:spPr>
          <a:xfrm>
            <a:off x="1031521" y="2885105"/>
            <a:ext cx="4779600" cy="2490900"/>
          </a:xfrm>
          <a:prstGeom prst="rect">
            <a:avLst/>
          </a:prstGeom>
          <a:noFill/>
          <a:ln>
            <a:noFill/>
          </a:ln>
        </p:spPr>
        <p:txBody>
          <a:bodyPr spcFirstLastPara="1" wrap="square" lIns="91425" tIns="45700" rIns="91425" bIns="45700" anchor="t" anchorCtr="0">
            <a:normAutofit/>
          </a:bodyPr>
          <a:lstStyle/>
          <a:p>
            <a:pPr marL="457200" lvl="0" indent="-419100" algn="l" rtl="0">
              <a:lnSpc>
                <a:spcPct val="100000"/>
              </a:lnSpc>
              <a:spcBef>
                <a:spcPts val="1000"/>
              </a:spcBef>
              <a:spcAft>
                <a:spcPts val="0"/>
              </a:spcAft>
              <a:buClr>
                <a:srgbClr val="464669"/>
              </a:buClr>
              <a:buSzPts val="3000"/>
              <a:buFont typeface="Work Sans Medium"/>
              <a:buChar char="•"/>
            </a:pPr>
            <a:r>
              <a:rPr lang="en-CA">
                <a:solidFill>
                  <a:srgbClr val="6468F4"/>
                </a:solidFill>
              </a:rPr>
              <a:t>Best for</a:t>
            </a:r>
            <a:r>
              <a:rPr lang="en-CA"/>
              <a:t>: online shopping, large purchases (for protection), building a positive credit history.</a:t>
            </a:r>
            <a:endParaRPr/>
          </a:p>
          <a:p>
            <a:pPr marL="457200" lvl="0" indent="-419100" algn="l" rtl="0">
              <a:lnSpc>
                <a:spcPct val="100000"/>
              </a:lnSpc>
              <a:spcBef>
                <a:spcPts val="1000"/>
              </a:spcBef>
              <a:spcAft>
                <a:spcPts val="0"/>
              </a:spcAft>
              <a:buClr>
                <a:srgbClr val="464669"/>
              </a:buClr>
              <a:buSzPts val="3000"/>
              <a:buFont typeface="Work Sans Medium"/>
              <a:buChar char="•"/>
            </a:pPr>
            <a:r>
              <a:rPr lang="en-CA">
                <a:solidFill>
                  <a:srgbClr val="6468F4"/>
                </a:solidFill>
              </a:rPr>
              <a:t>Key Features</a:t>
            </a:r>
            <a:r>
              <a:rPr lang="en-CA"/>
              <a:t>: excellent fraud protection, potential for rewards (cash back, points), creates debt if not paid in full each month.</a:t>
            </a:r>
            <a:endParaRPr/>
          </a:p>
        </p:txBody>
      </p:sp>
      <p:sp>
        <p:nvSpPr>
          <p:cNvPr id="183" name="Google Shape;183;p20"/>
          <p:cNvSpPr txBox="1"/>
          <p:nvPr/>
        </p:nvSpPr>
        <p:spPr>
          <a:xfrm>
            <a:off x="7104030" y="1602952"/>
            <a:ext cx="3402900" cy="823800"/>
          </a:xfrm>
          <a:prstGeom prst="rect">
            <a:avLst/>
          </a:prstGeom>
          <a:noFill/>
          <a:ln>
            <a:noFill/>
          </a:ln>
        </p:spPr>
        <p:txBody>
          <a:bodyPr spcFirstLastPara="1" wrap="square" lIns="91425" tIns="45700" rIns="91425" bIns="45700" anchor="b" anchorCtr="0">
            <a:normAutofit/>
          </a:bodyPr>
          <a:lstStyle/>
          <a:p>
            <a:pPr marL="457200" marR="0" lvl="0" indent="-228600" algn="l" rtl="0">
              <a:lnSpc>
                <a:spcPct val="100000"/>
              </a:lnSpc>
              <a:spcBef>
                <a:spcPts val="1000"/>
              </a:spcBef>
              <a:spcAft>
                <a:spcPts val="0"/>
              </a:spcAft>
              <a:buClr>
                <a:srgbClr val="464669"/>
              </a:buClr>
              <a:buSzPts val="4200"/>
              <a:buFont typeface="Barlow Condensed"/>
              <a:buNone/>
            </a:pPr>
            <a:r>
              <a:rPr lang="en-CA" sz="2800" b="1" i="0" u="none" strike="noStrike" cap="none">
                <a:solidFill>
                  <a:srgbClr val="464669"/>
                </a:solidFill>
                <a:latin typeface="Barlow Condensed"/>
                <a:ea typeface="Barlow Condensed"/>
                <a:cs typeface="Barlow Condensed"/>
                <a:sym typeface="Barlow Condensed"/>
              </a:rPr>
              <a:t>4. Check</a:t>
            </a:r>
            <a:endParaRPr/>
          </a:p>
        </p:txBody>
      </p:sp>
      <p:sp>
        <p:nvSpPr>
          <p:cNvPr id="184" name="Google Shape;184;p20"/>
          <p:cNvSpPr txBox="1"/>
          <p:nvPr/>
        </p:nvSpPr>
        <p:spPr>
          <a:xfrm>
            <a:off x="6255542" y="2885098"/>
            <a:ext cx="5099700" cy="2795400"/>
          </a:xfrm>
          <a:prstGeom prst="rect">
            <a:avLst/>
          </a:prstGeom>
          <a:noFill/>
          <a:ln>
            <a:noFill/>
          </a:ln>
        </p:spPr>
        <p:txBody>
          <a:bodyPr spcFirstLastPara="1" wrap="square" lIns="91425" tIns="45700" rIns="91425" bIns="45700" anchor="t" anchorCtr="0">
            <a:normAutofit/>
          </a:bodyPr>
          <a:lstStyle/>
          <a:p>
            <a:pPr marL="457200" marR="0" lvl="0" indent="-419100" algn="l" rtl="0">
              <a:lnSpc>
                <a:spcPct val="100000"/>
              </a:lnSpc>
              <a:spcBef>
                <a:spcPts val="1000"/>
              </a:spcBef>
              <a:spcAft>
                <a:spcPts val="0"/>
              </a:spcAft>
              <a:buClr>
                <a:srgbClr val="464669"/>
              </a:buClr>
              <a:buSzPts val="3000"/>
              <a:buFont typeface="Work Sans Medium"/>
              <a:buChar char="•"/>
            </a:pPr>
            <a:r>
              <a:rPr lang="en-CA" sz="2000" b="0" i="0" u="none" strike="noStrike" cap="none">
                <a:solidFill>
                  <a:srgbClr val="6468F4"/>
                </a:solidFill>
                <a:latin typeface="Work Sans Medium"/>
                <a:ea typeface="Work Sans Medium"/>
                <a:cs typeface="Work Sans Medium"/>
                <a:sym typeface="Work Sans Medium"/>
              </a:rPr>
              <a:t>Best for</a:t>
            </a:r>
            <a:r>
              <a:rPr lang="en-CA" sz="2000" b="0" i="0" u="none" strike="noStrike" cap="none">
                <a:solidFill>
                  <a:srgbClr val="464669"/>
                </a:solidFill>
                <a:latin typeface="Work Sans Medium"/>
                <a:ea typeface="Work Sans Medium"/>
                <a:cs typeface="Work Sans Medium"/>
                <a:sym typeface="Work Sans Medium"/>
              </a:rPr>
              <a:t>: large, formal payments (rent, down payments), paying contractors or services where a record is needed.</a:t>
            </a:r>
            <a:endParaRPr/>
          </a:p>
          <a:p>
            <a:pPr marL="457200" marR="0" lvl="0" indent="-419100" algn="l" rtl="0">
              <a:lnSpc>
                <a:spcPct val="100000"/>
              </a:lnSpc>
              <a:spcBef>
                <a:spcPts val="1000"/>
              </a:spcBef>
              <a:spcAft>
                <a:spcPts val="0"/>
              </a:spcAft>
              <a:buClr>
                <a:srgbClr val="464669"/>
              </a:buClr>
              <a:buSzPts val="3000"/>
              <a:buFont typeface="Work Sans Medium"/>
              <a:buChar char="•"/>
            </a:pPr>
            <a:r>
              <a:rPr lang="en-CA" sz="2000" b="0" i="0" u="none" strike="noStrike" cap="none">
                <a:solidFill>
                  <a:srgbClr val="6468F4"/>
                </a:solidFill>
                <a:latin typeface="Work Sans Medium"/>
                <a:ea typeface="Work Sans Medium"/>
                <a:cs typeface="Work Sans Medium"/>
                <a:sym typeface="Work Sans Medium"/>
              </a:rPr>
              <a:t>Key Features</a:t>
            </a:r>
            <a:r>
              <a:rPr lang="en-CA" sz="2000" b="0" i="0" u="none" strike="noStrike" cap="none">
                <a:solidFill>
                  <a:srgbClr val="464669"/>
                </a:solidFill>
                <a:latin typeface="Work Sans Medium"/>
                <a:ea typeface="Work Sans Medium"/>
                <a:cs typeface="Work Sans Medium"/>
                <a:sym typeface="Work Sans Medium"/>
              </a:rPr>
              <a:t>: provides a paper trail for both parties, can be cancelled if lost, slow processing time and not widely accepted.</a:t>
            </a:r>
            <a:endParaRPr/>
          </a:p>
        </p:txBody>
      </p:sp>
      <p:pic>
        <p:nvPicPr>
          <p:cNvPr id="185" name="Google Shape;185;p20" descr="A blue and white logo with white lines on it&#10;&#10;AI-generated content may be incorrect."/>
          <p:cNvPicPr preferRelativeResize="0"/>
          <p:nvPr/>
        </p:nvPicPr>
        <p:blipFill rotWithShape="1">
          <a:blip r:embed="rId3" cstate="email">
            <a:alphaModFix/>
            <a:extLst>
              <a:ext uri="{28A0092B-C50C-407E-A947-70E740481C1C}">
                <a14:useLocalDpi xmlns:a14="http://schemas.microsoft.com/office/drawing/2010/main"/>
              </a:ext>
            </a:extLst>
          </a:blip>
          <a:srcRect l="3040" r="3703" b="26842"/>
          <a:stretch/>
        </p:blipFill>
        <p:spPr>
          <a:xfrm>
            <a:off x="930203" y="1529477"/>
            <a:ext cx="945686" cy="912273"/>
          </a:xfrm>
          <a:prstGeom prst="rect">
            <a:avLst/>
          </a:prstGeom>
          <a:noFill/>
          <a:ln>
            <a:noFill/>
          </a:ln>
        </p:spPr>
      </p:pic>
      <p:pic>
        <p:nvPicPr>
          <p:cNvPr id="186" name="Google Shape;186;p20" descr="A check and pen on a yellow circle&#10;&#10;AI-generated content may be incorrect."/>
          <p:cNvPicPr preferRelativeResize="0"/>
          <p:nvPr/>
        </p:nvPicPr>
        <p:blipFill rotWithShape="1">
          <a:blip r:embed="rId4" cstate="email">
            <a:alphaModFix/>
            <a:extLst>
              <a:ext uri="{28A0092B-C50C-407E-A947-70E740481C1C}">
                <a14:useLocalDpi xmlns:a14="http://schemas.microsoft.com/office/drawing/2010/main"/>
              </a:ext>
            </a:extLst>
          </a:blip>
          <a:srcRect l="11512" r="11219" b="27953"/>
          <a:stretch/>
        </p:blipFill>
        <p:spPr>
          <a:xfrm>
            <a:off x="6190125" y="1552872"/>
            <a:ext cx="945686" cy="923946"/>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6468F4"/>
              </a:buClr>
              <a:buSzPts val="4400"/>
              <a:buFont typeface="Barlow Condensed"/>
              <a:buNone/>
            </a:pPr>
            <a:r>
              <a:rPr lang="en-CA"/>
              <a:t>Ways to Pay</a:t>
            </a:r>
            <a:endParaRPr/>
          </a:p>
        </p:txBody>
      </p:sp>
      <p:sp>
        <p:nvSpPr>
          <p:cNvPr id="192" name="Google Shape;192;p21"/>
          <p:cNvSpPr txBox="1">
            <a:spLocks noGrp="1"/>
          </p:cNvSpPr>
          <p:nvPr>
            <p:ph type="body" idx="1"/>
          </p:nvPr>
        </p:nvSpPr>
        <p:spPr>
          <a:xfrm>
            <a:off x="3513770" y="1517811"/>
            <a:ext cx="5772209" cy="823912"/>
          </a:xfrm>
          <a:prstGeom prst="rect">
            <a:avLst/>
          </a:prstGeom>
          <a:noFill/>
          <a:ln>
            <a:noFill/>
          </a:ln>
        </p:spPr>
        <p:txBody>
          <a:bodyPr spcFirstLastPara="1" wrap="square" lIns="91425" tIns="45700" rIns="91425" bIns="45700" anchor="b" anchorCtr="0">
            <a:noAutofit/>
          </a:bodyPr>
          <a:lstStyle/>
          <a:p>
            <a:pPr marL="457200" lvl="0" indent="-228600" algn="l" rtl="0">
              <a:lnSpc>
                <a:spcPct val="100000"/>
              </a:lnSpc>
              <a:spcBef>
                <a:spcPts val="1000"/>
              </a:spcBef>
              <a:spcAft>
                <a:spcPts val="0"/>
              </a:spcAft>
              <a:buClr>
                <a:srgbClr val="464669"/>
              </a:buClr>
              <a:buSzPts val="4200"/>
              <a:buFont typeface="Barlow Condensed"/>
              <a:buNone/>
            </a:pPr>
            <a:r>
              <a:rPr lang="en-CA"/>
              <a:t>5. Electronic Funds Transfer (EFT)</a:t>
            </a:r>
            <a:endParaRPr/>
          </a:p>
        </p:txBody>
      </p:sp>
      <p:sp>
        <p:nvSpPr>
          <p:cNvPr id="193" name="Google Shape;193;p21"/>
          <p:cNvSpPr txBox="1">
            <a:spLocks noGrp="1"/>
          </p:cNvSpPr>
          <p:nvPr>
            <p:ph type="body" idx="3"/>
          </p:nvPr>
        </p:nvSpPr>
        <p:spPr>
          <a:xfrm>
            <a:off x="1031521" y="2849156"/>
            <a:ext cx="4779486" cy="2491033"/>
          </a:xfrm>
          <a:prstGeom prst="rect">
            <a:avLst/>
          </a:prstGeom>
          <a:noFill/>
          <a:ln>
            <a:noFill/>
          </a:ln>
        </p:spPr>
        <p:txBody>
          <a:bodyPr spcFirstLastPara="1" wrap="square" lIns="91425" tIns="45700" rIns="91425" bIns="45700" anchor="t" anchorCtr="0">
            <a:normAutofit/>
          </a:bodyPr>
          <a:lstStyle/>
          <a:p>
            <a:pPr marL="457200" lvl="0" indent="-419100" algn="l" rtl="0">
              <a:lnSpc>
                <a:spcPct val="100000"/>
              </a:lnSpc>
              <a:spcBef>
                <a:spcPts val="1000"/>
              </a:spcBef>
              <a:spcAft>
                <a:spcPts val="0"/>
              </a:spcAft>
              <a:buClr>
                <a:srgbClr val="464669"/>
              </a:buClr>
              <a:buSzPts val="3000"/>
              <a:buFont typeface="Work Sans Medium"/>
              <a:buChar char="•"/>
            </a:pPr>
            <a:r>
              <a:rPr lang="en-CA">
                <a:solidFill>
                  <a:srgbClr val="6468F4"/>
                </a:solidFill>
              </a:rPr>
              <a:t>Best for</a:t>
            </a:r>
            <a:r>
              <a:rPr lang="en-CA"/>
              <a:t>: Instantly paying friends and family, automating recurring bill payments online</a:t>
            </a:r>
            <a:endParaRPr/>
          </a:p>
          <a:p>
            <a:pPr marL="457200" lvl="0" indent="-419100" algn="l" rtl="0">
              <a:lnSpc>
                <a:spcPct val="100000"/>
              </a:lnSpc>
              <a:spcBef>
                <a:spcPts val="1000"/>
              </a:spcBef>
              <a:spcAft>
                <a:spcPts val="0"/>
              </a:spcAft>
              <a:buClr>
                <a:srgbClr val="464669"/>
              </a:buClr>
              <a:buSzPts val="3000"/>
              <a:buFont typeface="Work Sans Medium"/>
              <a:buChar char="•"/>
            </a:pPr>
            <a:r>
              <a:rPr lang="en-CA">
                <a:solidFill>
                  <a:srgbClr val="6468F4"/>
                </a:solidFill>
              </a:rPr>
              <a:t>Examples</a:t>
            </a:r>
            <a:r>
              <a:rPr lang="en-CA"/>
              <a:t>: PayPal, Zelle, Venmo, online banking</a:t>
            </a:r>
            <a:endParaRPr/>
          </a:p>
        </p:txBody>
      </p:sp>
      <p:pic>
        <p:nvPicPr>
          <p:cNvPr id="194" name="Google Shape;194;p21" descr="A blue and white logo with white lines on it&#10;&#10;AI-generated content may be incorrect."/>
          <p:cNvPicPr preferRelativeResize="0"/>
          <p:nvPr/>
        </p:nvPicPr>
        <p:blipFill rotWithShape="1">
          <a:blip r:embed="rId3" cstate="email">
            <a:alphaModFix/>
            <a:extLst>
              <a:ext uri="{28A0092B-C50C-407E-A947-70E740481C1C}">
                <a14:useLocalDpi xmlns:a14="http://schemas.microsoft.com/office/drawing/2010/main"/>
              </a:ext>
            </a:extLst>
          </a:blip>
          <a:srcRect l="3040" r="3703" b="26842"/>
          <a:stretch/>
        </p:blipFill>
        <p:spPr>
          <a:xfrm>
            <a:off x="2568084" y="1622314"/>
            <a:ext cx="945686" cy="912273"/>
          </a:xfrm>
          <a:prstGeom prst="rect">
            <a:avLst/>
          </a:prstGeom>
          <a:noFill/>
          <a:ln>
            <a:noFill/>
          </a:ln>
        </p:spPr>
      </p:pic>
      <p:sp>
        <p:nvSpPr>
          <p:cNvPr id="195" name="Google Shape;195;p21"/>
          <p:cNvSpPr txBox="1"/>
          <p:nvPr/>
        </p:nvSpPr>
        <p:spPr>
          <a:xfrm>
            <a:off x="6264969" y="2849156"/>
            <a:ext cx="4779486" cy="2491033"/>
          </a:xfrm>
          <a:prstGeom prst="rect">
            <a:avLst/>
          </a:prstGeom>
          <a:noFill/>
          <a:ln>
            <a:noFill/>
          </a:ln>
        </p:spPr>
        <p:txBody>
          <a:bodyPr spcFirstLastPara="1" wrap="square" lIns="91425" tIns="45700" rIns="91425" bIns="45700" anchor="t" anchorCtr="0">
            <a:noAutofit/>
          </a:bodyPr>
          <a:lstStyle/>
          <a:p>
            <a:pPr marL="38100" marR="0" lvl="0" indent="0" algn="l" rtl="0">
              <a:lnSpc>
                <a:spcPct val="100000"/>
              </a:lnSpc>
              <a:spcBef>
                <a:spcPts val="1000"/>
              </a:spcBef>
              <a:spcAft>
                <a:spcPts val="0"/>
              </a:spcAft>
              <a:buClr>
                <a:srgbClr val="464669"/>
              </a:buClr>
              <a:buSzPts val="3000"/>
              <a:buFont typeface="Work Sans Medium"/>
              <a:buNone/>
            </a:pPr>
            <a:r>
              <a:rPr lang="en-CA" sz="2000" b="0" i="0" u="none" strike="noStrike" cap="none">
                <a:solidFill>
                  <a:srgbClr val="6468F4"/>
                </a:solidFill>
                <a:latin typeface="Work Sans Medium"/>
                <a:ea typeface="Work Sans Medium"/>
                <a:cs typeface="Work Sans Medium"/>
                <a:sym typeface="Work Sans Medium"/>
              </a:rPr>
              <a:t>Key Features</a:t>
            </a:r>
            <a:r>
              <a:rPr lang="en-CA" sz="2000" b="0" i="0" u="none" strike="noStrike" cap="none">
                <a:solidFill>
                  <a:srgbClr val="464669"/>
                </a:solidFill>
                <a:latin typeface="Work Sans Medium"/>
                <a:ea typeface="Work Sans Medium"/>
                <a:cs typeface="Work Sans Medium"/>
                <a:sym typeface="Work Sans Medium"/>
              </a:rPr>
              <a:t>: </a:t>
            </a:r>
            <a:endParaRPr/>
          </a:p>
          <a:p>
            <a:pPr marL="457200" marR="0" lvl="0" indent="-419100" algn="l" rtl="0">
              <a:lnSpc>
                <a:spcPct val="100000"/>
              </a:lnSpc>
              <a:spcBef>
                <a:spcPts val="1000"/>
              </a:spcBef>
              <a:spcAft>
                <a:spcPts val="0"/>
              </a:spcAft>
              <a:buClr>
                <a:srgbClr val="464669"/>
              </a:buClr>
              <a:buSzPts val="3000"/>
              <a:buFont typeface="Work Sans Medium"/>
              <a:buChar char="•"/>
            </a:pPr>
            <a:r>
              <a:rPr lang="en-CA" sz="2000" b="0" i="0" u="none" strike="noStrike" cap="none">
                <a:solidFill>
                  <a:srgbClr val="464669"/>
                </a:solidFill>
                <a:latin typeface="Work Sans Medium"/>
                <a:ea typeface="Work Sans Medium"/>
                <a:cs typeface="Work Sans Medium"/>
                <a:sym typeface="Work Sans Medium"/>
              </a:rPr>
              <a:t>Fast and convenient for digital transactions</a:t>
            </a:r>
            <a:endParaRPr/>
          </a:p>
          <a:p>
            <a:pPr marL="457200" marR="0" lvl="0" indent="-419100" algn="l" rtl="0">
              <a:lnSpc>
                <a:spcPct val="100000"/>
              </a:lnSpc>
              <a:spcBef>
                <a:spcPts val="1000"/>
              </a:spcBef>
              <a:spcAft>
                <a:spcPts val="0"/>
              </a:spcAft>
              <a:buClr>
                <a:srgbClr val="464669"/>
              </a:buClr>
              <a:buSzPts val="3000"/>
              <a:buFont typeface="Work Sans Medium"/>
              <a:buChar char="•"/>
            </a:pPr>
            <a:r>
              <a:rPr lang="en-CA" sz="2000" b="0" i="0" u="none" strike="noStrike" cap="none">
                <a:solidFill>
                  <a:srgbClr val="464669"/>
                </a:solidFill>
                <a:latin typeface="Work Sans Medium"/>
                <a:ea typeface="Work Sans Medium"/>
                <a:cs typeface="Work Sans Medium"/>
                <a:sym typeface="Work Sans Medium"/>
              </a:rPr>
              <a:t>Clear digital record of payment</a:t>
            </a:r>
            <a:endParaRPr/>
          </a:p>
          <a:p>
            <a:pPr marL="457200" marR="0" lvl="0" indent="-419100" algn="l" rtl="0">
              <a:lnSpc>
                <a:spcPct val="100000"/>
              </a:lnSpc>
              <a:spcBef>
                <a:spcPts val="1000"/>
              </a:spcBef>
              <a:spcAft>
                <a:spcPts val="0"/>
              </a:spcAft>
              <a:buClr>
                <a:srgbClr val="464669"/>
              </a:buClr>
              <a:buSzPts val="3000"/>
              <a:buFont typeface="Work Sans Medium"/>
              <a:buChar char="•"/>
            </a:pPr>
            <a:r>
              <a:rPr lang="en-CA" sz="2000" b="0" i="0" u="none" strike="noStrike" cap="none">
                <a:solidFill>
                  <a:srgbClr val="464669"/>
                </a:solidFill>
                <a:latin typeface="Work Sans Medium"/>
                <a:ea typeface="Work Sans Medium"/>
                <a:cs typeface="Work Sans Medium"/>
                <a:sym typeface="Work Sans Medium"/>
              </a:rPr>
              <a:t>Transactions are often irreversible </a:t>
            </a:r>
            <a:r>
              <a:rPr lang="en-CA" sz="2000" b="0" i="1" u="none" strike="noStrike" cap="none">
                <a:solidFill>
                  <a:srgbClr val="464669"/>
                </a:solidFill>
                <a:latin typeface="Work Sans Medium"/>
                <a:ea typeface="Work Sans Medium"/>
                <a:cs typeface="Work Sans Medium"/>
                <a:sym typeface="Work Sans Medium"/>
              </a:rPr>
              <a:t>(high risk if sent to the wrong person)</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22"/>
          <p:cNvSpPr txBox="1">
            <a:spLocks noGrp="1"/>
          </p:cNvSpPr>
          <p:nvPr>
            <p:ph type="body" idx="1"/>
          </p:nvPr>
        </p:nvSpPr>
        <p:spPr>
          <a:xfrm>
            <a:off x="5323840" y="1894114"/>
            <a:ext cx="5804852" cy="3966936"/>
          </a:xfrm>
          <a:prstGeom prst="rect">
            <a:avLst/>
          </a:prstGeom>
          <a:noFill/>
          <a:ln>
            <a:noFill/>
          </a:ln>
        </p:spPr>
        <p:txBody>
          <a:bodyPr spcFirstLastPara="1" wrap="square" lIns="91425" tIns="45700" rIns="91425" bIns="45700" anchor="t" anchorCtr="0">
            <a:normAutofit/>
          </a:bodyPr>
          <a:lstStyle/>
          <a:p>
            <a:pPr marL="457200" lvl="0" indent="-457200" algn="l" rtl="0">
              <a:lnSpc>
                <a:spcPct val="100000"/>
              </a:lnSpc>
              <a:spcBef>
                <a:spcPts val="1000"/>
              </a:spcBef>
              <a:spcAft>
                <a:spcPts val="0"/>
              </a:spcAft>
              <a:buClr>
                <a:srgbClr val="464669"/>
              </a:buClr>
              <a:buSzPts val="3600"/>
              <a:buFont typeface="Work Sans Medium"/>
              <a:buChar char="•"/>
            </a:pPr>
            <a:r>
              <a:rPr lang="en-CA"/>
              <a:t>Research both </a:t>
            </a:r>
            <a:r>
              <a:rPr lang="en-CA">
                <a:solidFill>
                  <a:srgbClr val="6468F4"/>
                </a:solidFill>
              </a:rPr>
              <a:t>local banks </a:t>
            </a:r>
            <a:r>
              <a:rPr lang="en-CA"/>
              <a:t>and </a:t>
            </a:r>
            <a:r>
              <a:rPr lang="en-CA">
                <a:solidFill>
                  <a:srgbClr val="6468F4"/>
                </a:solidFill>
              </a:rPr>
              <a:t>credit unions </a:t>
            </a:r>
            <a:r>
              <a:rPr lang="en-CA"/>
              <a:t>to find the one that best fits your needs.</a:t>
            </a:r>
            <a:endParaRPr/>
          </a:p>
          <a:p>
            <a:pPr marL="457200" lvl="0" indent="-457200" algn="l" rtl="0">
              <a:lnSpc>
                <a:spcPct val="100000"/>
              </a:lnSpc>
              <a:spcBef>
                <a:spcPts val="1000"/>
              </a:spcBef>
              <a:spcAft>
                <a:spcPts val="0"/>
              </a:spcAft>
              <a:buClr>
                <a:srgbClr val="464669"/>
              </a:buClr>
              <a:buSzPts val="3600"/>
              <a:buFont typeface="Work Sans Medium"/>
              <a:buChar char="•"/>
            </a:pPr>
            <a:r>
              <a:rPr lang="en-CA"/>
              <a:t>At a minimum, every saver needs a </a:t>
            </a:r>
            <a:r>
              <a:rPr lang="en-CA">
                <a:solidFill>
                  <a:srgbClr val="6468F4"/>
                </a:solidFill>
              </a:rPr>
              <a:t>checking account </a:t>
            </a:r>
            <a:r>
              <a:rPr lang="en-CA"/>
              <a:t>for spending and a </a:t>
            </a:r>
            <a:r>
              <a:rPr lang="en-CA">
                <a:solidFill>
                  <a:srgbClr val="6468F4"/>
                </a:solidFill>
              </a:rPr>
              <a:t>savings account </a:t>
            </a:r>
            <a:r>
              <a:rPr lang="en-CA"/>
              <a:t>for goals.</a:t>
            </a:r>
            <a:endParaRPr/>
          </a:p>
          <a:p>
            <a:pPr marL="457200" lvl="0" indent="-457200" algn="l" rtl="0">
              <a:lnSpc>
                <a:spcPct val="100000"/>
              </a:lnSpc>
              <a:spcBef>
                <a:spcPts val="1000"/>
              </a:spcBef>
              <a:spcAft>
                <a:spcPts val="0"/>
              </a:spcAft>
              <a:buClr>
                <a:srgbClr val="464669"/>
              </a:buClr>
              <a:buSzPts val="3600"/>
              <a:buFont typeface="Work Sans Medium"/>
              <a:buChar char="•"/>
            </a:pPr>
            <a:r>
              <a:rPr lang="en-CA"/>
              <a:t>Understand the pros and cons of paying with different payment methods, like </a:t>
            </a:r>
            <a:r>
              <a:rPr lang="en-CA">
                <a:solidFill>
                  <a:srgbClr val="6468F4"/>
                </a:solidFill>
              </a:rPr>
              <a:t>credit</a:t>
            </a:r>
            <a:r>
              <a:rPr lang="en-CA"/>
              <a:t> vs. </a:t>
            </a:r>
            <a:r>
              <a:rPr lang="en-CA">
                <a:solidFill>
                  <a:srgbClr val="6468F4"/>
                </a:solidFill>
              </a:rPr>
              <a:t>debit.</a:t>
            </a:r>
            <a:endParaRPr/>
          </a:p>
        </p:txBody>
      </p:sp>
      <p:sp>
        <p:nvSpPr>
          <p:cNvPr id="201" name="Google Shape;201;p22"/>
          <p:cNvSpPr txBox="1">
            <a:spLocks noGrp="1"/>
          </p:cNvSpPr>
          <p:nvPr>
            <p:ph type="title"/>
          </p:nvPr>
        </p:nvSpPr>
        <p:spPr>
          <a:xfrm>
            <a:off x="1224951" y="987425"/>
            <a:ext cx="3767418" cy="1440657"/>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rgbClr val="6468F4"/>
              </a:buClr>
              <a:buSzPts val="3600"/>
              <a:buFont typeface="Barlow Condensed"/>
              <a:buNone/>
            </a:pPr>
            <a:r>
              <a:rPr lang="en-CA"/>
              <a:t>Key Takeaways</a:t>
            </a:r>
            <a:endParaRPr/>
          </a:p>
        </p:txBody>
      </p:sp>
      <p:pic>
        <p:nvPicPr>
          <p:cNvPr id="202" name="Google Shape;202;p22" descr="A blue rectangle with white text&#10;&#10;AI-generated content may be incorrect."/>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888241" y="2595734"/>
            <a:ext cx="3122055" cy="2165824"/>
          </a:xfrm>
          <a:prstGeom prst="rect">
            <a:avLst/>
          </a:prstGeom>
          <a:noFill/>
          <a:ln>
            <a:noFill/>
          </a:ln>
        </p:spPr>
      </p:pic>
      <p:pic>
        <p:nvPicPr>
          <p:cNvPr id="203" name="Google Shape;203;p22" descr="A piggy bank with gold coins falling&#10;&#10;AI-generated content may be incorrect."/>
          <p:cNvPicPr preferRelativeResize="0"/>
          <p:nvPr/>
        </p:nvPicPr>
        <p:blipFill rotWithShape="1">
          <a:blip r:embed="rId4" cstate="email">
            <a:alphaModFix/>
            <a:extLst>
              <a:ext uri="{28A0092B-C50C-407E-A947-70E740481C1C}">
                <a14:useLocalDpi xmlns:a14="http://schemas.microsoft.com/office/drawing/2010/main"/>
              </a:ext>
            </a:extLst>
          </a:blip>
          <a:srcRect/>
          <a:stretch/>
        </p:blipFill>
        <p:spPr>
          <a:xfrm>
            <a:off x="3084209" y="3127997"/>
            <a:ext cx="3267121" cy="326712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1"/>
          <p:cNvSpPr txBox="1">
            <a:spLocks noGrp="1"/>
          </p:cNvSpPr>
          <p:nvPr>
            <p:ph type="title"/>
          </p:nvPr>
        </p:nvSpPr>
        <p:spPr>
          <a:xfrm>
            <a:off x="784036" y="958048"/>
            <a:ext cx="5988000" cy="28527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rgbClr val="6468F4"/>
              </a:buClr>
              <a:buSzPts val="6000"/>
              <a:buFont typeface="Barlow Condensed"/>
              <a:buNone/>
            </a:pPr>
            <a:r>
              <a:rPr lang="en-CA"/>
              <a:t>Why not keep your money in a shoebox?</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2"/>
          <p:cNvSpPr txBox="1">
            <a:spLocks noGrp="1"/>
          </p:cNvSpPr>
          <p:nvPr>
            <p:ph type="body" idx="1"/>
          </p:nvPr>
        </p:nvSpPr>
        <p:spPr>
          <a:xfrm>
            <a:off x="5323840" y="2661644"/>
            <a:ext cx="5804852" cy="2721061"/>
          </a:xfrm>
          <a:prstGeom prst="rect">
            <a:avLst/>
          </a:prstGeom>
          <a:noFill/>
          <a:ln>
            <a:noFill/>
          </a:ln>
        </p:spPr>
        <p:txBody>
          <a:bodyPr spcFirstLastPara="1" wrap="square" lIns="91425" tIns="45700" rIns="91425" bIns="45700" anchor="t" anchorCtr="0">
            <a:normAutofit/>
          </a:bodyPr>
          <a:lstStyle/>
          <a:p>
            <a:pPr marL="457200" lvl="0" indent="-457200" algn="l" rtl="0">
              <a:lnSpc>
                <a:spcPct val="100000"/>
              </a:lnSpc>
              <a:spcBef>
                <a:spcPts val="1000"/>
              </a:spcBef>
              <a:spcAft>
                <a:spcPts val="0"/>
              </a:spcAft>
              <a:buClr>
                <a:srgbClr val="464669"/>
              </a:buClr>
              <a:buSzPts val="3600"/>
              <a:buFont typeface="Work Sans Medium"/>
              <a:buChar char="•"/>
            </a:pPr>
            <a:r>
              <a:rPr lang="en-CA"/>
              <a:t>Theft Risk</a:t>
            </a:r>
            <a:endParaRPr/>
          </a:p>
          <a:p>
            <a:pPr marL="457200" lvl="0" indent="-457200" algn="l" rtl="0">
              <a:lnSpc>
                <a:spcPct val="100000"/>
              </a:lnSpc>
              <a:spcBef>
                <a:spcPts val="1000"/>
              </a:spcBef>
              <a:spcAft>
                <a:spcPts val="0"/>
              </a:spcAft>
              <a:buClr>
                <a:srgbClr val="464669"/>
              </a:buClr>
              <a:buSzPts val="3600"/>
              <a:buFont typeface="Work Sans Medium"/>
              <a:buChar char="•"/>
            </a:pPr>
            <a:r>
              <a:rPr lang="en-CA"/>
              <a:t>Fire Hazard</a:t>
            </a:r>
            <a:endParaRPr/>
          </a:p>
          <a:p>
            <a:pPr marL="457200" lvl="0" indent="-457200" algn="l" rtl="0">
              <a:lnSpc>
                <a:spcPct val="100000"/>
              </a:lnSpc>
              <a:spcBef>
                <a:spcPts val="1000"/>
              </a:spcBef>
              <a:spcAft>
                <a:spcPts val="0"/>
              </a:spcAft>
              <a:buClr>
                <a:srgbClr val="464669"/>
              </a:buClr>
              <a:buSzPts val="3600"/>
              <a:buFont typeface="Work Sans Medium"/>
              <a:buChar char="•"/>
            </a:pPr>
            <a:r>
              <a:rPr lang="en-CA"/>
              <a:t>Losing It (forgetting where you put it)</a:t>
            </a:r>
            <a:endParaRPr/>
          </a:p>
          <a:p>
            <a:pPr marL="457200" lvl="0" indent="-457200" algn="l" rtl="0">
              <a:lnSpc>
                <a:spcPct val="100000"/>
              </a:lnSpc>
              <a:spcBef>
                <a:spcPts val="1000"/>
              </a:spcBef>
              <a:spcAft>
                <a:spcPts val="0"/>
              </a:spcAft>
              <a:buClr>
                <a:srgbClr val="464669"/>
              </a:buClr>
              <a:buSzPts val="3600"/>
              <a:buFont typeface="Work Sans Medium"/>
              <a:buChar char="•"/>
            </a:pPr>
            <a:r>
              <a:rPr lang="en-CA"/>
              <a:t>No Record of Spending</a:t>
            </a:r>
            <a:endParaRPr/>
          </a:p>
        </p:txBody>
      </p:sp>
      <p:sp>
        <p:nvSpPr>
          <p:cNvPr id="98" name="Google Shape;98;p12"/>
          <p:cNvSpPr txBox="1">
            <a:spLocks noGrp="1"/>
          </p:cNvSpPr>
          <p:nvPr>
            <p:ph type="title"/>
          </p:nvPr>
        </p:nvSpPr>
        <p:spPr>
          <a:xfrm>
            <a:off x="1224951" y="987425"/>
            <a:ext cx="3767418" cy="1440657"/>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rgbClr val="6468F4"/>
              </a:buClr>
              <a:buSzPts val="3600"/>
              <a:buFont typeface="Barlow Condensed"/>
              <a:buNone/>
            </a:pPr>
            <a:r>
              <a:rPr lang="en-CA"/>
              <a:t>Risks of Cash</a:t>
            </a:r>
            <a:endParaRPr/>
          </a:p>
        </p:txBody>
      </p:sp>
      <p:pic>
        <p:nvPicPr>
          <p:cNvPr id="99" name="Google Shape;99;p12" descr="A stack of money with dollar signs&#10;&#10;AI-generated content may be incorrect."/>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1063308" y="2516007"/>
            <a:ext cx="4141682" cy="304656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3"/>
          <p:cNvSpPr txBox="1">
            <a:spLocks noGrp="1"/>
          </p:cNvSpPr>
          <p:nvPr>
            <p:ph type="title"/>
          </p:nvPr>
        </p:nvSpPr>
        <p:spPr>
          <a:xfrm>
            <a:off x="907886" y="999242"/>
            <a:ext cx="5988050" cy="3662994"/>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rgbClr val="6468F4"/>
              </a:buClr>
              <a:buSzPts val="6000"/>
              <a:buFont typeface="Barlow Condensed"/>
              <a:buNone/>
            </a:pPr>
            <a:r>
              <a:rPr lang="en-CA"/>
              <a:t>Why use a financial institution like a bank or credit union?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4"/>
          <p:cNvSpPr txBox="1">
            <a:spLocks noGrp="1"/>
          </p:cNvSpPr>
          <p:nvPr>
            <p:ph type="body" idx="1"/>
          </p:nvPr>
        </p:nvSpPr>
        <p:spPr>
          <a:xfrm>
            <a:off x="5323840" y="2661644"/>
            <a:ext cx="5804852" cy="2721061"/>
          </a:xfrm>
          <a:prstGeom prst="rect">
            <a:avLst/>
          </a:prstGeom>
          <a:noFill/>
          <a:ln>
            <a:noFill/>
          </a:ln>
        </p:spPr>
        <p:txBody>
          <a:bodyPr spcFirstLastPara="1" wrap="square" lIns="91425" tIns="45700" rIns="91425" bIns="45700" anchor="t" anchorCtr="0">
            <a:normAutofit fontScale="92500" lnSpcReduction="20000"/>
          </a:bodyPr>
          <a:lstStyle/>
          <a:p>
            <a:pPr marL="457200" lvl="0" indent="-457200" algn="l" rtl="0">
              <a:lnSpc>
                <a:spcPct val="100000"/>
              </a:lnSpc>
              <a:spcBef>
                <a:spcPts val="1000"/>
              </a:spcBef>
              <a:spcAft>
                <a:spcPts val="0"/>
              </a:spcAft>
              <a:buClr>
                <a:srgbClr val="464669"/>
              </a:buClr>
              <a:buSzPct val="162162"/>
              <a:buFont typeface="Work Sans Medium"/>
              <a:buChar char="•"/>
            </a:pPr>
            <a:r>
              <a:rPr lang="en-CA">
                <a:solidFill>
                  <a:srgbClr val="6468F4"/>
                </a:solidFill>
              </a:rPr>
              <a:t>Safety</a:t>
            </a:r>
            <a:r>
              <a:rPr lang="en-CA"/>
              <a:t>: FDIC/NCUA insurance protects your money up to $250,000 if the institution fails.</a:t>
            </a:r>
            <a:endParaRPr/>
          </a:p>
          <a:p>
            <a:pPr marL="457200" lvl="0" indent="-457200" algn="l" rtl="0">
              <a:lnSpc>
                <a:spcPct val="100000"/>
              </a:lnSpc>
              <a:spcBef>
                <a:spcPts val="1000"/>
              </a:spcBef>
              <a:spcAft>
                <a:spcPts val="0"/>
              </a:spcAft>
              <a:buClr>
                <a:srgbClr val="464669"/>
              </a:buClr>
              <a:buSzPct val="162162"/>
              <a:buFont typeface="Work Sans Medium"/>
              <a:buChar char="•"/>
            </a:pPr>
            <a:r>
              <a:rPr lang="en-CA">
                <a:solidFill>
                  <a:srgbClr val="6468F4"/>
                </a:solidFill>
              </a:rPr>
              <a:t>Convenience</a:t>
            </a:r>
            <a:r>
              <a:rPr lang="en-CA"/>
              <a:t>: Easily pay bills and make purchases without carrying cash.</a:t>
            </a:r>
            <a:endParaRPr/>
          </a:p>
          <a:p>
            <a:pPr marL="457200" lvl="0" indent="-457200" algn="l" rtl="0">
              <a:lnSpc>
                <a:spcPct val="100000"/>
              </a:lnSpc>
              <a:spcBef>
                <a:spcPts val="1000"/>
              </a:spcBef>
              <a:spcAft>
                <a:spcPts val="0"/>
              </a:spcAft>
              <a:buClr>
                <a:srgbClr val="464669"/>
              </a:buClr>
              <a:buSzPct val="162162"/>
              <a:buFont typeface="Work Sans Medium"/>
              <a:buChar char="•"/>
            </a:pPr>
            <a:r>
              <a:rPr lang="en-CA">
                <a:solidFill>
                  <a:srgbClr val="6468F4"/>
                </a:solidFill>
              </a:rPr>
              <a:t>Growth</a:t>
            </a:r>
            <a:r>
              <a:rPr lang="en-CA"/>
              <a:t>: The opportunity to earn interest and build wealth over time.</a:t>
            </a:r>
            <a:endParaRPr/>
          </a:p>
          <a:p>
            <a:pPr marL="457200" lvl="0" indent="-228600" algn="l" rtl="0">
              <a:lnSpc>
                <a:spcPct val="100000"/>
              </a:lnSpc>
              <a:spcBef>
                <a:spcPts val="1000"/>
              </a:spcBef>
              <a:spcAft>
                <a:spcPts val="0"/>
              </a:spcAft>
              <a:buClr>
                <a:srgbClr val="464669"/>
              </a:buClr>
              <a:buSzPct val="162162"/>
              <a:buFont typeface="Work Sans Medium"/>
              <a:buNone/>
            </a:pPr>
            <a:endParaRPr/>
          </a:p>
        </p:txBody>
      </p:sp>
      <p:sp>
        <p:nvSpPr>
          <p:cNvPr id="110" name="Google Shape;110;p14"/>
          <p:cNvSpPr txBox="1">
            <a:spLocks noGrp="1"/>
          </p:cNvSpPr>
          <p:nvPr>
            <p:ph type="title"/>
          </p:nvPr>
        </p:nvSpPr>
        <p:spPr>
          <a:xfrm>
            <a:off x="1224951" y="987425"/>
            <a:ext cx="3767418" cy="1440657"/>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rgbClr val="6468F4"/>
              </a:buClr>
              <a:buSzPts val="3600"/>
              <a:buFont typeface="Barlow Condensed"/>
              <a:buNone/>
            </a:pPr>
            <a:r>
              <a:rPr lang="en-CA"/>
              <a:t>Benefits of Financial Institutions</a:t>
            </a:r>
            <a:endParaRPr/>
          </a:p>
        </p:txBody>
      </p:sp>
      <p:pic>
        <p:nvPicPr>
          <p:cNvPr id="111" name="Google Shape;111;p14"/>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1063308" y="2563324"/>
            <a:ext cx="4141682" cy="295193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5"/>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6468F4"/>
              </a:buClr>
              <a:buSzPts val="4400"/>
              <a:buFont typeface="Barlow Condensed"/>
              <a:buNone/>
            </a:pPr>
            <a:r>
              <a:rPr lang="en-CA"/>
              <a:t>Choosing Your Financial Partner</a:t>
            </a:r>
            <a:endParaRPr/>
          </a:p>
        </p:txBody>
      </p:sp>
      <p:sp>
        <p:nvSpPr>
          <p:cNvPr id="117" name="Google Shape;117;p15"/>
          <p:cNvSpPr txBox="1">
            <a:spLocks noGrp="1"/>
          </p:cNvSpPr>
          <p:nvPr>
            <p:ph type="body" idx="3"/>
          </p:nvPr>
        </p:nvSpPr>
        <p:spPr>
          <a:xfrm>
            <a:off x="1047000" y="2792951"/>
            <a:ext cx="4779600" cy="3167700"/>
          </a:xfrm>
          <a:prstGeom prst="rect">
            <a:avLst/>
          </a:prstGeom>
          <a:noFill/>
          <a:ln>
            <a:noFill/>
          </a:ln>
        </p:spPr>
        <p:txBody>
          <a:bodyPr spcFirstLastPara="1" wrap="square" lIns="91425" tIns="45700" rIns="91425" bIns="45700" anchor="t" anchorCtr="0">
            <a:normAutofit fontScale="85000" lnSpcReduction="10000"/>
          </a:bodyPr>
          <a:lstStyle/>
          <a:p>
            <a:pPr marL="38100" lvl="0" indent="0" algn="l" rtl="0">
              <a:lnSpc>
                <a:spcPct val="100000"/>
              </a:lnSpc>
              <a:spcBef>
                <a:spcPts val="1000"/>
              </a:spcBef>
              <a:spcAft>
                <a:spcPts val="0"/>
              </a:spcAft>
              <a:buSzPct val="162162"/>
              <a:buNone/>
            </a:pPr>
            <a:r>
              <a:rPr lang="en-CA">
                <a:solidFill>
                  <a:srgbClr val="636DEC"/>
                </a:solidFill>
              </a:rPr>
              <a:t>Ownership</a:t>
            </a:r>
            <a:r>
              <a:rPr lang="en-CA"/>
              <a:t>: For-Profit Corporation </a:t>
            </a:r>
            <a:r>
              <a:rPr lang="en-CA" sz="1700" i="1"/>
              <a:t>(owned by shareholders)</a:t>
            </a:r>
            <a:endParaRPr/>
          </a:p>
          <a:p>
            <a:pPr marL="38100" lvl="0" indent="0" algn="l" rtl="0">
              <a:lnSpc>
                <a:spcPct val="100000"/>
              </a:lnSpc>
              <a:spcBef>
                <a:spcPts val="1000"/>
              </a:spcBef>
              <a:spcAft>
                <a:spcPts val="0"/>
              </a:spcAft>
              <a:buSzPct val="162162"/>
              <a:buNone/>
            </a:pPr>
            <a:r>
              <a:rPr lang="en-CA">
                <a:solidFill>
                  <a:srgbClr val="636DEC"/>
                </a:solidFill>
              </a:rPr>
              <a:t>Best For: </a:t>
            </a:r>
            <a:r>
              <a:rPr lang="en-CA"/>
              <a:t>Nationwide access, mobile technology, and a variety of financial products. </a:t>
            </a:r>
            <a:endParaRPr/>
          </a:p>
          <a:p>
            <a:pPr marL="38100" lvl="0" indent="0" algn="l" rtl="0">
              <a:lnSpc>
                <a:spcPct val="100000"/>
              </a:lnSpc>
              <a:spcBef>
                <a:spcPts val="1000"/>
              </a:spcBef>
              <a:spcAft>
                <a:spcPts val="0"/>
              </a:spcAft>
              <a:buSzPct val="162162"/>
              <a:buNone/>
            </a:pPr>
            <a:r>
              <a:rPr lang="en-CA">
                <a:solidFill>
                  <a:srgbClr val="636DEC"/>
                </a:solidFill>
              </a:rPr>
              <a:t>Downsides</a:t>
            </a:r>
            <a:r>
              <a:rPr lang="en-CA"/>
              <a:t>: Profit-driven model often leads to higher fees and lower interest rates for customers. Customer service can feel less personal.</a:t>
            </a:r>
            <a:endParaRPr/>
          </a:p>
          <a:p>
            <a:pPr marL="38100" lvl="0" indent="0" algn="l" rtl="0">
              <a:lnSpc>
                <a:spcPct val="100000"/>
              </a:lnSpc>
              <a:spcBef>
                <a:spcPts val="1000"/>
              </a:spcBef>
              <a:spcAft>
                <a:spcPts val="0"/>
              </a:spcAft>
              <a:buSzPct val="162162"/>
              <a:buNone/>
            </a:pPr>
            <a:r>
              <a:rPr lang="en-CA"/>
              <a:t>Insured by the </a:t>
            </a:r>
            <a:r>
              <a:rPr lang="en-CA">
                <a:solidFill>
                  <a:srgbClr val="6468F4"/>
                </a:solidFill>
              </a:rPr>
              <a:t>FDIC</a:t>
            </a:r>
            <a:r>
              <a:rPr lang="en-CA"/>
              <a:t> (</a:t>
            </a:r>
            <a:r>
              <a:rPr lang="en-CA" i="1">
                <a:solidFill>
                  <a:srgbClr val="6468F4"/>
                </a:solidFill>
              </a:rPr>
              <a:t>Federal Deposit Insurance Corporation</a:t>
            </a:r>
            <a:r>
              <a:rPr lang="en-CA"/>
              <a:t>).</a:t>
            </a:r>
            <a:endParaRPr/>
          </a:p>
        </p:txBody>
      </p:sp>
      <p:pic>
        <p:nvPicPr>
          <p:cNvPr id="118" name="Google Shape;118;p15"/>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6365524" y="1614844"/>
            <a:ext cx="2665354" cy="878924"/>
          </a:xfrm>
          <a:prstGeom prst="rect">
            <a:avLst/>
          </a:prstGeom>
          <a:noFill/>
          <a:ln>
            <a:noFill/>
          </a:ln>
        </p:spPr>
      </p:pic>
      <p:pic>
        <p:nvPicPr>
          <p:cNvPr id="119" name="Google Shape;119;p15"/>
          <p:cNvPicPr preferRelativeResize="0"/>
          <p:nvPr/>
        </p:nvPicPr>
        <p:blipFill rotWithShape="1">
          <a:blip r:embed="rId4" cstate="email">
            <a:alphaModFix/>
            <a:extLst>
              <a:ext uri="{28A0092B-C50C-407E-A947-70E740481C1C}">
                <a14:useLocalDpi xmlns:a14="http://schemas.microsoft.com/office/drawing/2010/main"/>
              </a:ext>
            </a:extLst>
          </a:blip>
          <a:srcRect/>
          <a:stretch/>
        </p:blipFill>
        <p:spPr>
          <a:xfrm>
            <a:off x="1046992" y="1546303"/>
            <a:ext cx="1757415" cy="871621"/>
          </a:xfrm>
          <a:prstGeom prst="rect">
            <a:avLst/>
          </a:prstGeom>
          <a:noFill/>
          <a:ln>
            <a:noFill/>
          </a:ln>
        </p:spPr>
      </p:pic>
      <p:sp>
        <p:nvSpPr>
          <p:cNvPr id="120" name="Google Shape;120;p15"/>
          <p:cNvSpPr txBox="1"/>
          <p:nvPr/>
        </p:nvSpPr>
        <p:spPr>
          <a:xfrm>
            <a:off x="6365524" y="2792943"/>
            <a:ext cx="4779486" cy="3167589"/>
          </a:xfrm>
          <a:prstGeom prst="rect">
            <a:avLst/>
          </a:prstGeom>
          <a:noFill/>
          <a:ln>
            <a:noFill/>
          </a:ln>
        </p:spPr>
        <p:txBody>
          <a:bodyPr spcFirstLastPara="1" wrap="square" lIns="91425" tIns="45700" rIns="91425" bIns="45700" anchor="t" anchorCtr="0">
            <a:normAutofit fontScale="92500" lnSpcReduction="10000"/>
          </a:bodyPr>
          <a:lstStyle/>
          <a:p>
            <a:pPr marL="38100" marR="0" lvl="0" indent="0" algn="l" rtl="0">
              <a:lnSpc>
                <a:spcPct val="100000"/>
              </a:lnSpc>
              <a:spcBef>
                <a:spcPts val="1000"/>
              </a:spcBef>
              <a:spcAft>
                <a:spcPts val="0"/>
              </a:spcAft>
              <a:buClr>
                <a:srgbClr val="464669"/>
              </a:buClr>
              <a:buSzPct val="162162"/>
              <a:buFont typeface="Work Sans Medium"/>
              <a:buNone/>
            </a:pPr>
            <a:r>
              <a:rPr lang="en-CA" sz="2000" b="0" i="0" u="none" strike="noStrike" cap="none">
                <a:solidFill>
                  <a:srgbClr val="636DEC"/>
                </a:solidFill>
                <a:latin typeface="Work Sans Medium"/>
                <a:ea typeface="Work Sans Medium"/>
                <a:cs typeface="Work Sans Medium"/>
                <a:sym typeface="Work Sans Medium"/>
              </a:rPr>
              <a:t>Ownership</a:t>
            </a:r>
            <a:r>
              <a:rPr lang="en-CA" sz="2000" b="0" i="0" u="none" strike="noStrike" cap="none">
                <a:solidFill>
                  <a:srgbClr val="464669"/>
                </a:solidFill>
                <a:latin typeface="Work Sans Medium"/>
                <a:ea typeface="Work Sans Medium"/>
                <a:cs typeface="Work Sans Medium"/>
                <a:sym typeface="Work Sans Medium"/>
              </a:rPr>
              <a:t>: Non-Profit Cooperative </a:t>
            </a:r>
            <a:r>
              <a:rPr lang="en-CA" sz="1700" b="0" i="1" u="none" strike="noStrike" cap="none">
                <a:solidFill>
                  <a:srgbClr val="464669"/>
                </a:solidFill>
                <a:latin typeface="Work Sans Medium"/>
                <a:ea typeface="Work Sans Medium"/>
                <a:cs typeface="Work Sans Medium"/>
                <a:sym typeface="Work Sans Medium"/>
              </a:rPr>
              <a:t>(owned by members, like you!)</a:t>
            </a:r>
            <a:endParaRPr/>
          </a:p>
          <a:p>
            <a:pPr marL="38100" marR="0" lvl="0" indent="0" algn="l" rtl="0">
              <a:lnSpc>
                <a:spcPct val="100000"/>
              </a:lnSpc>
              <a:spcBef>
                <a:spcPts val="1000"/>
              </a:spcBef>
              <a:spcAft>
                <a:spcPts val="0"/>
              </a:spcAft>
              <a:buClr>
                <a:srgbClr val="464669"/>
              </a:buClr>
              <a:buSzPct val="162162"/>
              <a:buFont typeface="Work Sans Medium"/>
              <a:buNone/>
            </a:pPr>
            <a:r>
              <a:rPr lang="en-CA" sz="2000" b="0" i="0" u="none" strike="noStrike" cap="none">
                <a:solidFill>
                  <a:srgbClr val="636DEC"/>
                </a:solidFill>
                <a:latin typeface="Work Sans Medium"/>
                <a:ea typeface="Work Sans Medium"/>
                <a:cs typeface="Work Sans Medium"/>
                <a:sym typeface="Work Sans Medium"/>
              </a:rPr>
              <a:t>Best For</a:t>
            </a:r>
            <a:r>
              <a:rPr lang="en-CA" sz="2000" b="0" i="0" u="none" strike="noStrike" cap="none">
                <a:solidFill>
                  <a:srgbClr val="464669"/>
                </a:solidFill>
                <a:latin typeface="Work Sans Medium"/>
                <a:ea typeface="Work Sans Medium"/>
                <a:cs typeface="Work Sans Medium"/>
                <a:sym typeface="Work Sans Medium"/>
              </a:rPr>
              <a:t>: Better rates and lower fees, community-focused, member-first approach</a:t>
            </a:r>
            <a:endParaRPr/>
          </a:p>
          <a:p>
            <a:pPr marL="38100" marR="0" lvl="0" indent="0" algn="l" rtl="0">
              <a:lnSpc>
                <a:spcPct val="100000"/>
              </a:lnSpc>
              <a:spcBef>
                <a:spcPts val="1000"/>
              </a:spcBef>
              <a:spcAft>
                <a:spcPts val="0"/>
              </a:spcAft>
              <a:buClr>
                <a:srgbClr val="464669"/>
              </a:buClr>
              <a:buSzPct val="162162"/>
              <a:buFont typeface="Work Sans Medium"/>
              <a:buNone/>
            </a:pPr>
            <a:r>
              <a:rPr lang="en-CA" sz="2000" b="0" i="0" u="none" strike="noStrike" cap="none">
                <a:solidFill>
                  <a:srgbClr val="636DEC"/>
                </a:solidFill>
                <a:latin typeface="Work Sans Medium"/>
                <a:ea typeface="Work Sans Medium"/>
                <a:cs typeface="Work Sans Medium"/>
                <a:sym typeface="Work Sans Medium"/>
              </a:rPr>
              <a:t>Downsides</a:t>
            </a:r>
            <a:r>
              <a:rPr lang="en-CA" sz="2000" b="0" i="0" u="none" strike="noStrike" cap="none">
                <a:solidFill>
                  <a:srgbClr val="464669"/>
                </a:solidFill>
                <a:latin typeface="Work Sans Medium"/>
                <a:ea typeface="Work Sans Medium"/>
                <a:cs typeface="Work Sans Medium"/>
                <a:sym typeface="Work Sans Medium"/>
              </a:rPr>
              <a:t>: Fewer physical locations and ATMs, may require membership edibility (e.g., living in a certain area).</a:t>
            </a:r>
            <a:endParaRPr/>
          </a:p>
          <a:p>
            <a:pPr marL="38100" marR="0" lvl="0" indent="0" algn="l" rtl="0">
              <a:lnSpc>
                <a:spcPct val="100000"/>
              </a:lnSpc>
              <a:spcBef>
                <a:spcPts val="1000"/>
              </a:spcBef>
              <a:spcAft>
                <a:spcPts val="0"/>
              </a:spcAft>
              <a:buClr>
                <a:srgbClr val="464669"/>
              </a:buClr>
              <a:buSzPct val="162162"/>
              <a:buFont typeface="Work Sans Medium"/>
              <a:buNone/>
            </a:pPr>
            <a:r>
              <a:rPr lang="en-CA" sz="2000" b="0" i="0" u="none" strike="noStrike" cap="none">
                <a:solidFill>
                  <a:srgbClr val="464669"/>
                </a:solidFill>
                <a:latin typeface="Work Sans Medium"/>
                <a:ea typeface="Work Sans Medium"/>
                <a:cs typeface="Work Sans Medium"/>
                <a:sym typeface="Work Sans Medium"/>
              </a:rPr>
              <a:t>Insured by the </a:t>
            </a:r>
            <a:r>
              <a:rPr lang="en-CA" sz="2000" b="0" i="0" u="none" strike="noStrike" cap="none">
                <a:solidFill>
                  <a:srgbClr val="6468F4"/>
                </a:solidFill>
                <a:latin typeface="Work Sans Medium"/>
                <a:ea typeface="Work Sans Medium"/>
                <a:cs typeface="Work Sans Medium"/>
                <a:sym typeface="Work Sans Medium"/>
              </a:rPr>
              <a:t>NCUA</a:t>
            </a:r>
            <a:r>
              <a:rPr lang="en-CA" sz="2000" b="0" i="0" u="none" strike="noStrike" cap="none">
                <a:solidFill>
                  <a:srgbClr val="464669"/>
                </a:solidFill>
                <a:latin typeface="Work Sans Medium"/>
                <a:ea typeface="Work Sans Medium"/>
                <a:cs typeface="Work Sans Medium"/>
                <a:sym typeface="Work Sans Medium"/>
              </a:rPr>
              <a:t> (</a:t>
            </a:r>
            <a:r>
              <a:rPr lang="en-CA" sz="2000" b="0" i="1" u="none" strike="noStrike" cap="none">
                <a:solidFill>
                  <a:srgbClr val="6468F4"/>
                </a:solidFill>
                <a:latin typeface="Work Sans Medium"/>
                <a:ea typeface="Work Sans Medium"/>
                <a:cs typeface="Work Sans Medium"/>
                <a:sym typeface="Work Sans Medium"/>
              </a:rPr>
              <a:t>National Credit Union Administration</a:t>
            </a:r>
            <a:r>
              <a:rPr lang="en-CA" sz="2000" b="0" i="0" u="none" strike="noStrike" cap="none">
                <a:solidFill>
                  <a:srgbClr val="464669"/>
                </a:solidFill>
                <a:latin typeface="Work Sans Medium"/>
                <a:ea typeface="Work Sans Medium"/>
                <a:cs typeface="Work Sans Medium"/>
                <a:sym typeface="Work Sans Medium"/>
              </a:rPr>
              <a:t>).</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6468F4"/>
              </a:buClr>
              <a:buSzPts val="4400"/>
              <a:buFont typeface="Barlow Condensed"/>
              <a:buNone/>
            </a:pPr>
            <a:r>
              <a:rPr lang="en-CA"/>
              <a:t>Two Accounts Everyone Needs</a:t>
            </a:r>
            <a:endParaRPr/>
          </a:p>
        </p:txBody>
      </p:sp>
      <p:sp>
        <p:nvSpPr>
          <p:cNvPr id="126" name="Google Shape;126;p16"/>
          <p:cNvSpPr txBox="1">
            <a:spLocks noGrp="1"/>
          </p:cNvSpPr>
          <p:nvPr>
            <p:ph type="body" idx="3"/>
          </p:nvPr>
        </p:nvSpPr>
        <p:spPr>
          <a:xfrm>
            <a:off x="1046992" y="2792944"/>
            <a:ext cx="4779486" cy="3167589"/>
          </a:xfrm>
          <a:prstGeom prst="rect">
            <a:avLst/>
          </a:prstGeom>
          <a:noFill/>
          <a:ln>
            <a:noFill/>
          </a:ln>
        </p:spPr>
        <p:txBody>
          <a:bodyPr spcFirstLastPara="1" wrap="square" lIns="91425" tIns="45700" rIns="91425" bIns="45700" anchor="t" anchorCtr="0">
            <a:normAutofit/>
          </a:bodyPr>
          <a:lstStyle/>
          <a:p>
            <a:pPr marL="38100" lvl="0" indent="0" algn="l" rtl="0">
              <a:lnSpc>
                <a:spcPct val="100000"/>
              </a:lnSpc>
              <a:spcBef>
                <a:spcPts val="1000"/>
              </a:spcBef>
              <a:spcAft>
                <a:spcPts val="0"/>
              </a:spcAft>
              <a:buSzPts val="3000"/>
              <a:buNone/>
            </a:pPr>
            <a:r>
              <a:rPr lang="en-CA">
                <a:solidFill>
                  <a:srgbClr val="636DEC"/>
                </a:solidFill>
              </a:rPr>
              <a:t>Purpose</a:t>
            </a:r>
            <a:r>
              <a:rPr lang="en-CA"/>
              <a:t>: daily spending and bill payments</a:t>
            </a:r>
            <a:endParaRPr/>
          </a:p>
          <a:p>
            <a:pPr marL="38100" lvl="0" indent="0" algn="l" rtl="0">
              <a:lnSpc>
                <a:spcPct val="100000"/>
              </a:lnSpc>
              <a:spcBef>
                <a:spcPts val="1000"/>
              </a:spcBef>
              <a:spcAft>
                <a:spcPts val="0"/>
              </a:spcAft>
              <a:buSzPts val="3000"/>
              <a:buNone/>
            </a:pPr>
            <a:r>
              <a:rPr lang="en-CA">
                <a:solidFill>
                  <a:srgbClr val="636DEC"/>
                </a:solidFill>
              </a:rPr>
              <a:t>Accessibility</a:t>
            </a:r>
            <a:r>
              <a:rPr lang="en-CA"/>
              <a:t>: Very High (Debit Card, ATM, Checks)</a:t>
            </a:r>
            <a:endParaRPr/>
          </a:p>
          <a:p>
            <a:pPr marL="38100" lvl="0" indent="0" algn="l" rtl="0">
              <a:lnSpc>
                <a:spcPct val="100000"/>
              </a:lnSpc>
              <a:spcBef>
                <a:spcPts val="1000"/>
              </a:spcBef>
              <a:spcAft>
                <a:spcPts val="0"/>
              </a:spcAft>
              <a:buSzPts val="3000"/>
              <a:buNone/>
            </a:pPr>
            <a:r>
              <a:rPr lang="en-CA">
                <a:solidFill>
                  <a:srgbClr val="636DEC"/>
                </a:solidFill>
              </a:rPr>
              <a:t>Growth</a:t>
            </a:r>
            <a:r>
              <a:rPr lang="en-CA"/>
              <a:t>: Very Low or 0%</a:t>
            </a:r>
            <a:endParaRPr/>
          </a:p>
          <a:p>
            <a:pPr marL="38100" lvl="0" indent="0" algn="l" rtl="0">
              <a:lnSpc>
                <a:spcPct val="100000"/>
              </a:lnSpc>
              <a:spcBef>
                <a:spcPts val="1000"/>
              </a:spcBef>
              <a:spcAft>
                <a:spcPts val="0"/>
              </a:spcAft>
              <a:buSzPts val="3000"/>
              <a:buNone/>
            </a:pPr>
            <a:r>
              <a:rPr lang="en-CA"/>
              <a:t>Like your </a:t>
            </a:r>
            <a:r>
              <a:rPr lang="en-CA">
                <a:solidFill>
                  <a:srgbClr val="89D56C"/>
                </a:solidFill>
              </a:rPr>
              <a:t>wallet</a:t>
            </a:r>
            <a:r>
              <a:rPr lang="en-CA"/>
              <a:t>.</a:t>
            </a:r>
            <a:endParaRPr/>
          </a:p>
        </p:txBody>
      </p:sp>
      <p:pic>
        <p:nvPicPr>
          <p:cNvPr id="127" name="Google Shape;127;p16" descr="A black background with blue text&#10;&#10;AI-generated content may be incorrect."/>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6347305" y="1559007"/>
            <a:ext cx="3572142" cy="991814"/>
          </a:xfrm>
          <a:prstGeom prst="rect">
            <a:avLst/>
          </a:prstGeom>
          <a:noFill/>
          <a:ln>
            <a:noFill/>
          </a:ln>
        </p:spPr>
      </p:pic>
      <p:pic>
        <p:nvPicPr>
          <p:cNvPr id="128" name="Google Shape;128;p16" descr="A black background with blue text&#10;&#10;AI-generated content may be incorrect."/>
          <p:cNvPicPr preferRelativeResize="0"/>
          <p:nvPr/>
        </p:nvPicPr>
        <p:blipFill rotWithShape="1">
          <a:blip r:embed="rId4" cstate="email">
            <a:alphaModFix/>
            <a:extLst>
              <a:ext uri="{28A0092B-C50C-407E-A947-70E740481C1C}">
                <a14:useLocalDpi xmlns:a14="http://schemas.microsoft.com/office/drawing/2010/main"/>
              </a:ext>
            </a:extLst>
          </a:blip>
          <a:srcRect/>
          <a:stretch/>
        </p:blipFill>
        <p:spPr>
          <a:xfrm>
            <a:off x="1046991" y="1559007"/>
            <a:ext cx="3864373" cy="986136"/>
          </a:xfrm>
          <a:prstGeom prst="rect">
            <a:avLst/>
          </a:prstGeom>
          <a:noFill/>
          <a:ln>
            <a:noFill/>
          </a:ln>
        </p:spPr>
      </p:pic>
      <p:sp>
        <p:nvSpPr>
          <p:cNvPr id="129" name="Google Shape;129;p16"/>
          <p:cNvSpPr txBox="1"/>
          <p:nvPr/>
        </p:nvSpPr>
        <p:spPr>
          <a:xfrm>
            <a:off x="6365524" y="2792943"/>
            <a:ext cx="4779486" cy="3167589"/>
          </a:xfrm>
          <a:prstGeom prst="rect">
            <a:avLst/>
          </a:prstGeom>
          <a:noFill/>
          <a:ln>
            <a:noFill/>
          </a:ln>
        </p:spPr>
        <p:txBody>
          <a:bodyPr spcFirstLastPara="1" wrap="square" lIns="91425" tIns="45700" rIns="91425" bIns="45700" anchor="t" anchorCtr="0">
            <a:normAutofit/>
          </a:bodyPr>
          <a:lstStyle/>
          <a:p>
            <a:pPr marL="38100" marR="0" lvl="0" indent="0" algn="l" rtl="0">
              <a:lnSpc>
                <a:spcPct val="100000"/>
              </a:lnSpc>
              <a:spcBef>
                <a:spcPts val="1000"/>
              </a:spcBef>
              <a:spcAft>
                <a:spcPts val="0"/>
              </a:spcAft>
              <a:buClr>
                <a:srgbClr val="464669"/>
              </a:buClr>
              <a:buSzPts val="3000"/>
              <a:buFont typeface="Work Sans Medium"/>
              <a:buNone/>
            </a:pPr>
            <a:r>
              <a:rPr lang="en-CA" sz="2000" b="0" i="0" u="none" strike="noStrike" cap="none">
                <a:solidFill>
                  <a:srgbClr val="636DEC"/>
                </a:solidFill>
                <a:latin typeface="Work Sans Medium"/>
                <a:ea typeface="Work Sans Medium"/>
                <a:cs typeface="Work Sans Medium"/>
                <a:sym typeface="Work Sans Medium"/>
              </a:rPr>
              <a:t>Purpose</a:t>
            </a:r>
            <a:r>
              <a:rPr lang="en-CA" sz="2000" b="0" i="0" u="none" strike="noStrike" cap="none">
                <a:solidFill>
                  <a:srgbClr val="464669"/>
                </a:solidFill>
                <a:latin typeface="Work Sans Medium"/>
                <a:ea typeface="Work Sans Medium"/>
                <a:cs typeface="Work Sans Medium"/>
                <a:sym typeface="Work Sans Medium"/>
              </a:rPr>
              <a:t>: short-term goals (emergency savings fund, car)</a:t>
            </a:r>
            <a:endParaRPr/>
          </a:p>
          <a:p>
            <a:pPr marL="38100" marR="0" lvl="0" indent="0" algn="l" rtl="0">
              <a:lnSpc>
                <a:spcPct val="100000"/>
              </a:lnSpc>
              <a:spcBef>
                <a:spcPts val="1000"/>
              </a:spcBef>
              <a:spcAft>
                <a:spcPts val="0"/>
              </a:spcAft>
              <a:buClr>
                <a:srgbClr val="464669"/>
              </a:buClr>
              <a:buSzPts val="3000"/>
              <a:buFont typeface="Work Sans Medium"/>
              <a:buNone/>
            </a:pPr>
            <a:r>
              <a:rPr lang="en-CA" sz="2000" b="0" i="0" u="none" strike="noStrike" cap="none">
                <a:solidFill>
                  <a:srgbClr val="636DEC"/>
                </a:solidFill>
                <a:latin typeface="Work Sans Medium"/>
                <a:ea typeface="Work Sans Medium"/>
                <a:cs typeface="Work Sans Medium"/>
                <a:sym typeface="Work Sans Medium"/>
              </a:rPr>
              <a:t>Accessibility</a:t>
            </a:r>
            <a:r>
              <a:rPr lang="en-CA" sz="2000" b="0" i="0" u="none" strike="noStrike" cap="none">
                <a:solidFill>
                  <a:srgbClr val="464669"/>
                </a:solidFill>
                <a:latin typeface="Work Sans Medium"/>
                <a:ea typeface="Work Sans Medium"/>
                <a:cs typeface="Work Sans Medium"/>
                <a:sym typeface="Work Sans Medium"/>
              </a:rPr>
              <a:t>: Medium (Transfers, Limited Withdrawals)</a:t>
            </a:r>
            <a:endParaRPr/>
          </a:p>
          <a:p>
            <a:pPr marL="38100" marR="0" lvl="0" indent="0" algn="l" rtl="0">
              <a:lnSpc>
                <a:spcPct val="100000"/>
              </a:lnSpc>
              <a:spcBef>
                <a:spcPts val="1000"/>
              </a:spcBef>
              <a:spcAft>
                <a:spcPts val="0"/>
              </a:spcAft>
              <a:buClr>
                <a:srgbClr val="464669"/>
              </a:buClr>
              <a:buSzPts val="3000"/>
              <a:buFont typeface="Work Sans Medium"/>
              <a:buNone/>
            </a:pPr>
            <a:r>
              <a:rPr lang="en-CA" sz="2000" b="0" i="0" u="none" strike="noStrike" cap="none">
                <a:solidFill>
                  <a:srgbClr val="636DEC"/>
                </a:solidFill>
                <a:latin typeface="Work Sans Medium"/>
                <a:ea typeface="Work Sans Medium"/>
                <a:cs typeface="Work Sans Medium"/>
                <a:sym typeface="Work Sans Medium"/>
              </a:rPr>
              <a:t>Growth</a:t>
            </a:r>
            <a:r>
              <a:rPr lang="en-CA" sz="2000" b="0" i="0" u="none" strike="noStrike" cap="none">
                <a:solidFill>
                  <a:srgbClr val="464669"/>
                </a:solidFill>
                <a:latin typeface="Work Sans Medium"/>
                <a:ea typeface="Work Sans Medium"/>
                <a:cs typeface="Work Sans Medium"/>
                <a:sym typeface="Work Sans Medium"/>
              </a:rPr>
              <a:t>: Low</a:t>
            </a:r>
            <a:endParaRPr/>
          </a:p>
          <a:p>
            <a:pPr marL="38100" marR="0" lvl="0" indent="0" algn="l" rtl="0">
              <a:lnSpc>
                <a:spcPct val="100000"/>
              </a:lnSpc>
              <a:spcBef>
                <a:spcPts val="1000"/>
              </a:spcBef>
              <a:spcAft>
                <a:spcPts val="0"/>
              </a:spcAft>
              <a:buClr>
                <a:srgbClr val="464669"/>
              </a:buClr>
              <a:buSzPts val="3000"/>
              <a:buFont typeface="Work Sans Medium"/>
              <a:buNone/>
            </a:pPr>
            <a:r>
              <a:rPr lang="en-CA" sz="2000" b="0" i="0" u="none" strike="noStrike" cap="none">
                <a:solidFill>
                  <a:srgbClr val="464669"/>
                </a:solidFill>
                <a:latin typeface="Work Sans Medium"/>
                <a:ea typeface="Work Sans Medium"/>
                <a:cs typeface="Work Sans Medium"/>
                <a:sym typeface="Work Sans Medium"/>
              </a:rPr>
              <a:t>Like your </a:t>
            </a:r>
            <a:r>
              <a:rPr lang="en-CA" sz="2000" b="0" i="0" u="none" strike="noStrike" cap="none">
                <a:solidFill>
                  <a:srgbClr val="89D56C"/>
                </a:solidFill>
                <a:latin typeface="Work Sans Medium"/>
                <a:ea typeface="Work Sans Medium"/>
                <a:cs typeface="Work Sans Medium"/>
                <a:sym typeface="Work Sans Medium"/>
              </a:rPr>
              <a:t>piggy bank</a:t>
            </a:r>
            <a:r>
              <a:rPr lang="en-CA" sz="2000" b="0" i="0" u="none" strike="noStrike" cap="none">
                <a:solidFill>
                  <a:srgbClr val="464669"/>
                </a:solidFill>
                <a:latin typeface="Work Sans Medium"/>
                <a:ea typeface="Work Sans Medium"/>
                <a:cs typeface="Work Sans Medium"/>
                <a:sym typeface="Work Sans Medium"/>
              </a:rPr>
              <a:t>.</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g39bb839ec3d_0_0"/>
          <p:cNvSpPr txBox="1">
            <a:spLocks noGrp="1"/>
          </p:cNvSpPr>
          <p:nvPr>
            <p:ph type="title"/>
          </p:nvPr>
        </p:nvSpPr>
        <p:spPr>
          <a:xfrm>
            <a:off x="839788"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6468F4"/>
              </a:buClr>
              <a:buSzPts val="4400"/>
              <a:buFont typeface="Barlow Condensed"/>
              <a:buNone/>
            </a:pPr>
            <a:r>
              <a:rPr lang="en-CA"/>
              <a:t>When You’re Ready to Earn More</a:t>
            </a:r>
            <a:endParaRPr/>
          </a:p>
        </p:txBody>
      </p:sp>
      <p:sp>
        <p:nvSpPr>
          <p:cNvPr id="135" name="Google Shape;135;g39bb839ec3d_0_0"/>
          <p:cNvSpPr txBox="1">
            <a:spLocks noGrp="1"/>
          </p:cNvSpPr>
          <p:nvPr>
            <p:ph type="body" idx="3"/>
          </p:nvPr>
        </p:nvSpPr>
        <p:spPr>
          <a:xfrm>
            <a:off x="1046992" y="2792944"/>
            <a:ext cx="4779600" cy="3167700"/>
          </a:xfrm>
          <a:prstGeom prst="rect">
            <a:avLst/>
          </a:prstGeom>
          <a:noFill/>
          <a:ln>
            <a:noFill/>
          </a:ln>
        </p:spPr>
        <p:txBody>
          <a:bodyPr spcFirstLastPara="1" wrap="square" lIns="91425" tIns="45700" rIns="91425" bIns="45700" anchor="t" anchorCtr="0">
            <a:normAutofit/>
          </a:bodyPr>
          <a:lstStyle/>
          <a:p>
            <a:pPr marL="38100" lvl="0" indent="0" algn="l" rtl="0">
              <a:lnSpc>
                <a:spcPct val="100000"/>
              </a:lnSpc>
              <a:spcBef>
                <a:spcPts val="1000"/>
              </a:spcBef>
              <a:spcAft>
                <a:spcPts val="0"/>
              </a:spcAft>
              <a:buSzPts val="3000"/>
              <a:buNone/>
            </a:pPr>
            <a:r>
              <a:rPr lang="en-CA">
                <a:solidFill>
                  <a:srgbClr val="636DEC"/>
                </a:solidFill>
              </a:rPr>
              <a:t>Purpose</a:t>
            </a:r>
            <a:r>
              <a:rPr lang="en-CA"/>
              <a:t>: A hybrid account for larger savings balances.</a:t>
            </a:r>
            <a:endParaRPr/>
          </a:p>
          <a:p>
            <a:pPr marL="38100" lvl="0" indent="0" algn="l" rtl="0">
              <a:lnSpc>
                <a:spcPct val="100000"/>
              </a:lnSpc>
              <a:spcBef>
                <a:spcPts val="1000"/>
              </a:spcBef>
              <a:spcAft>
                <a:spcPts val="0"/>
              </a:spcAft>
              <a:buSzPts val="3000"/>
              <a:buNone/>
            </a:pPr>
            <a:r>
              <a:rPr lang="en-CA">
                <a:solidFill>
                  <a:srgbClr val="636DEC"/>
                </a:solidFill>
              </a:rPr>
              <a:t>Accessibility</a:t>
            </a:r>
            <a:r>
              <a:rPr lang="en-CA"/>
              <a:t>: Medium (Limited Check-Writing/Debit Card Use)</a:t>
            </a:r>
            <a:endParaRPr/>
          </a:p>
          <a:p>
            <a:pPr marL="38100" lvl="0" indent="0" algn="l" rtl="0">
              <a:lnSpc>
                <a:spcPct val="100000"/>
              </a:lnSpc>
              <a:spcBef>
                <a:spcPts val="1000"/>
              </a:spcBef>
              <a:spcAft>
                <a:spcPts val="0"/>
              </a:spcAft>
              <a:buSzPts val="3000"/>
              <a:buNone/>
            </a:pPr>
            <a:r>
              <a:rPr lang="en-CA">
                <a:solidFill>
                  <a:srgbClr val="636DEC"/>
                </a:solidFill>
              </a:rPr>
              <a:t>Growth</a:t>
            </a:r>
            <a:r>
              <a:rPr lang="en-CA"/>
              <a:t>: Variable rate, usually higher than a savings account</a:t>
            </a:r>
            <a:endParaRPr/>
          </a:p>
          <a:p>
            <a:pPr marL="38100" lvl="0" indent="0" algn="l" rtl="0">
              <a:lnSpc>
                <a:spcPct val="100000"/>
              </a:lnSpc>
              <a:spcBef>
                <a:spcPts val="1000"/>
              </a:spcBef>
              <a:spcAft>
                <a:spcPts val="0"/>
              </a:spcAft>
              <a:buSzPts val="3000"/>
              <a:buNone/>
            </a:pPr>
            <a:r>
              <a:rPr lang="en-CA"/>
              <a:t>Like your </a:t>
            </a:r>
            <a:r>
              <a:rPr lang="en-CA">
                <a:solidFill>
                  <a:srgbClr val="89D56C"/>
                </a:solidFill>
              </a:rPr>
              <a:t>savings account </a:t>
            </a:r>
            <a:r>
              <a:rPr lang="en-CA"/>
              <a:t>but with </a:t>
            </a:r>
            <a:r>
              <a:rPr lang="en-CA">
                <a:solidFill>
                  <a:srgbClr val="89D56C"/>
                </a:solidFill>
              </a:rPr>
              <a:t>checking perks.</a:t>
            </a:r>
            <a:endParaRPr/>
          </a:p>
        </p:txBody>
      </p:sp>
      <p:pic>
        <p:nvPicPr>
          <p:cNvPr id="136" name="Google Shape;136;g39bb839ec3d_0_0" title="Certificate of Deposit.png"/>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6251587" y="1559013"/>
            <a:ext cx="5007475" cy="991825"/>
          </a:xfrm>
          <a:prstGeom prst="rect">
            <a:avLst/>
          </a:prstGeom>
          <a:noFill/>
          <a:ln>
            <a:noFill/>
          </a:ln>
        </p:spPr>
      </p:pic>
      <p:pic>
        <p:nvPicPr>
          <p:cNvPr id="137" name="Google Shape;137;g39bb839ec3d_0_0" title="Money Market Account.png"/>
          <p:cNvPicPr preferRelativeResize="0"/>
          <p:nvPr/>
        </p:nvPicPr>
        <p:blipFill rotWithShape="1">
          <a:blip r:embed="rId4" cstate="email">
            <a:alphaModFix/>
            <a:extLst>
              <a:ext uri="{28A0092B-C50C-407E-A947-70E740481C1C}">
                <a14:useLocalDpi xmlns:a14="http://schemas.microsoft.com/office/drawing/2010/main"/>
              </a:ext>
            </a:extLst>
          </a:blip>
          <a:srcRect/>
          <a:stretch/>
        </p:blipFill>
        <p:spPr>
          <a:xfrm>
            <a:off x="487500" y="1561838"/>
            <a:ext cx="5339101" cy="986150"/>
          </a:xfrm>
          <a:prstGeom prst="rect">
            <a:avLst/>
          </a:prstGeom>
          <a:noFill/>
          <a:ln>
            <a:noFill/>
          </a:ln>
        </p:spPr>
      </p:pic>
      <p:sp>
        <p:nvSpPr>
          <p:cNvPr id="138" name="Google Shape;138;g39bb839ec3d_0_0"/>
          <p:cNvSpPr txBox="1"/>
          <p:nvPr/>
        </p:nvSpPr>
        <p:spPr>
          <a:xfrm>
            <a:off x="6365524" y="2792943"/>
            <a:ext cx="4779600" cy="3167700"/>
          </a:xfrm>
          <a:prstGeom prst="rect">
            <a:avLst/>
          </a:prstGeom>
          <a:noFill/>
          <a:ln>
            <a:noFill/>
          </a:ln>
        </p:spPr>
        <p:txBody>
          <a:bodyPr spcFirstLastPara="1" wrap="square" lIns="91425" tIns="45700" rIns="91425" bIns="45700" anchor="t" anchorCtr="0">
            <a:normAutofit/>
          </a:bodyPr>
          <a:lstStyle/>
          <a:p>
            <a:pPr marL="38100" marR="0" lvl="0" indent="0" algn="l" rtl="0">
              <a:lnSpc>
                <a:spcPct val="100000"/>
              </a:lnSpc>
              <a:spcBef>
                <a:spcPts val="1000"/>
              </a:spcBef>
              <a:spcAft>
                <a:spcPts val="0"/>
              </a:spcAft>
              <a:buClr>
                <a:srgbClr val="464669"/>
              </a:buClr>
              <a:buSzPts val="3000"/>
              <a:buFont typeface="Work Sans Medium"/>
              <a:buNone/>
            </a:pPr>
            <a:r>
              <a:rPr lang="en-CA" sz="2000" b="0" i="0" u="none" strike="noStrike" cap="none">
                <a:solidFill>
                  <a:srgbClr val="636DEC"/>
                </a:solidFill>
                <a:latin typeface="Work Sans Medium"/>
                <a:ea typeface="Work Sans Medium"/>
                <a:cs typeface="Work Sans Medium"/>
                <a:sym typeface="Work Sans Medium"/>
              </a:rPr>
              <a:t>Purpose</a:t>
            </a:r>
            <a:r>
              <a:rPr lang="en-CA" sz="2000" b="0" i="0" u="none" strike="noStrike" cap="none">
                <a:solidFill>
                  <a:srgbClr val="464669"/>
                </a:solidFill>
                <a:latin typeface="Work Sans Medium"/>
                <a:ea typeface="Work Sans Medium"/>
                <a:cs typeface="Work Sans Medium"/>
                <a:sym typeface="Work Sans Medium"/>
              </a:rPr>
              <a:t>: </a:t>
            </a:r>
            <a:r>
              <a:rPr lang="en-CA" sz="2000">
                <a:solidFill>
                  <a:srgbClr val="464669"/>
                </a:solidFill>
                <a:latin typeface="Work Sans Medium"/>
                <a:ea typeface="Work Sans Medium"/>
                <a:cs typeface="Work Sans Medium"/>
                <a:sym typeface="Work Sans Medium"/>
              </a:rPr>
              <a:t>Lock-in savings for a specific term or goal</a:t>
            </a:r>
            <a:endParaRPr/>
          </a:p>
          <a:p>
            <a:pPr marL="38100" marR="0" lvl="0" indent="0" algn="l" rtl="0">
              <a:lnSpc>
                <a:spcPct val="100000"/>
              </a:lnSpc>
              <a:spcBef>
                <a:spcPts val="1000"/>
              </a:spcBef>
              <a:spcAft>
                <a:spcPts val="0"/>
              </a:spcAft>
              <a:buClr>
                <a:srgbClr val="464669"/>
              </a:buClr>
              <a:buSzPts val="3000"/>
              <a:buFont typeface="Work Sans Medium"/>
              <a:buNone/>
            </a:pPr>
            <a:r>
              <a:rPr lang="en-CA" sz="2000" b="0" i="0" u="none" strike="noStrike" cap="none">
                <a:solidFill>
                  <a:srgbClr val="636DEC"/>
                </a:solidFill>
                <a:latin typeface="Work Sans Medium"/>
                <a:ea typeface="Work Sans Medium"/>
                <a:cs typeface="Work Sans Medium"/>
                <a:sym typeface="Work Sans Medium"/>
              </a:rPr>
              <a:t>Accessibility</a:t>
            </a:r>
            <a:r>
              <a:rPr lang="en-CA" sz="2000" b="0" i="0" u="none" strike="noStrike" cap="none">
                <a:solidFill>
                  <a:srgbClr val="464669"/>
                </a:solidFill>
                <a:latin typeface="Work Sans Medium"/>
                <a:ea typeface="Work Sans Medium"/>
                <a:cs typeface="Work Sans Medium"/>
                <a:sym typeface="Work Sans Medium"/>
              </a:rPr>
              <a:t>: </a:t>
            </a:r>
            <a:r>
              <a:rPr lang="en-CA" sz="2000">
                <a:solidFill>
                  <a:srgbClr val="464669"/>
                </a:solidFill>
                <a:latin typeface="Work Sans Medium"/>
                <a:ea typeface="Work Sans Medium"/>
                <a:cs typeface="Work Sans Medium"/>
                <a:sym typeface="Work Sans Medium"/>
              </a:rPr>
              <a:t>Very Low (Fixed Term, Penalty for Early Withdrawal)</a:t>
            </a:r>
            <a:endParaRPr/>
          </a:p>
          <a:p>
            <a:pPr marL="38100" marR="0" lvl="0" indent="0" algn="l" rtl="0">
              <a:lnSpc>
                <a:spcPct val="100000"/>
              </a:lnSpc>
              <a:spcBef>
                <a:spcPts val="1000"/>
              </a:spcBef>
              <a:spcAft>
                <a:spcPts val="0"/>
              </a:spcAft>
              <a:buClr>
                <a:srgbClr val="464669"/>
              </a:buClr>
              <a:buSzPts val="3000"/>
              <a:buFont typeface="Work Sans Medium"/>
              <a:buNone/>
            </a:pPr>
            <a:r>
              <a:rPr lang="en-CA" sz="2000" b="0" i="0" u="none" strike="noStrike" cap="none">
                <a:solidFill>
                  <a:srgbClr val="636DEC"/>
                </a:solidFill>
                <a:latin typeface="Work Sans Medium"/>
                <a:ea typeface="Work Sans Medium"/>
                <a:cs typeface="Work Sans Medium"/>
                <a:sym typeface="Work Sans Medium"/>
              </a:rPr>
              <a:t>Growth</a:t>
            </a:r>
            <a:r>
              <a:rPr lang="en-CA" sz="2000" b="0" i="0" u="none" strike="noStrike" cap="none">
                <a:solidFill>
                  <a:srgbClr val="464669"/>
                </a:solidFill>
                <a:latin typeface="Work Sans Medium"/>
                <a:ea typeface="Work Sans Medium"/>
                <a:cs typeface="Work Sans Medium"/>
                <a:sym typeface="Work Sans Medium"/>
              </a:rPr>
              <a:t>: </a:t>
            </a:r>
            <a:r>
              <a:rPr lang="en-CA" sz="2000">
                <a:solidFill>
                  <a:srgbClr val="464669"/>
                </a:solidFill>
                <a:latin typeface="Work Sans Medium"/>
                <a:ea typeface="Work Sans Medium"/>
                <a:cs typeface="Work Sans Medium"/>
                <a:sym typeface="Work Sans Medium"/>
              </a:rPr>
              <a:t>Higher than a savings account</a:t>
            </a:r>
            <a:endParaRPr/>
          </a:p>
          <a:p>
            <a:pPr marL="38100" marR="0" lvl="0" indent="0" algn="l" rtl="0">
              <a:lnSpc>
                <a:spcPct val="100000"/>
              </a:lnSpc>
              <a:spcBef>
                <a:spcPts val="1000"/>
              </a:spcBef>
              <a:spcAft>
                <a:spcPts val="0"/>
              </a:spcAft>
              <a:buClr>
                <a:srgbClr val="464669"/>
              </a:buClr>
              <a:buSzPts val="3000"/>
              <a:buFont typeface="Work Sans Medium"/>
              <a:buNone/>
            </a:pPr>
            <a:r>
              <a:rPr lang="en-CA" sz="2000" b="0" i="0" u="none" strike="noStrike" cap="none">
                <a:solidFill>
                  <a:srgbClr val="464669"/>
                </a:solidFill>
                <a:latin typeface="Work Sans Medium"/>
                <a:ea typeface="Work Sans Medium"/>
                <a:cs typeface="Work Sans Medium"/>
                <a:sym typeface="Work Sans Medium"/>
              </a:rPr>
              <a:t>Like </a:t>
            </a:r>
            <a:r>
              <a:rPr lang="en-CA" sz="2000">
                <a:solidFill>
                  <a:srgbClr val="464669"/>
                </a:solidFill>
                <a:latin typeface="Work Sans Medium"/>
                <a:ea typeface="Work Sans Medium"/>
                <a:cs typeface="Work Sans Medium"/>
                <a:sym typeface="Work Sans Medium"/>
              </a:rPr>
              <a:t>a</a:t>
            </a:r>
            <a:r>
              <a:rPr lang="en-CA" sz="2000" b="0" i="0" u="none" strike="noStrike" cap="none">
                <a:solidFill>
                  <a:srgbClr val="464669"/>
                </a:solidFill>
                <a:latin typeface="Work Sans Medium"/>
                <a:ea typeface="Work Sans Medium"/>
                <a:cs typeface="Work Sans Medium"/>
                <a:sym typeface="Work Sans Medium"/>
              </a:rPr>
              <a:t> </a:t>
            </a:r>
            <a:r>
              <a:rPr lang="en-CA" sz="2000">
                <a:solidFill>
                  <a:srgbClr val="89D56C"/>
                </a:solidFill>
                <a:latin typeface="Work Sans Medium"/>
                <a:ea typeface="Work Sans Medium"/>
                <a:cs typeface="Work Sans Medium"/>
                <a:sym typeface="Work Sans Medium"/>
              </a:rPr>
              <a:t>financial time capsule</a:t>
            </a:r>
            <a:r>
              <a:rPr lang="en-CA" sz="2000" b="0" i="0" u="none" strike="noStrike" cap="none">
                <a:solidFill>
                  <a:srgbClr val="464669"/>
                </a:solidFill>
                <a:latin typeface="Work Sans Medium"/>
                <a:ea typeface="Work Sans Medium"/>
                <a:cs typeface="Work Sans Medium"/>
                <a:sym typeface="Work Sans Medium"/>
              </a:rPr>
              <a:t>.</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7"/>
          <p:cNvSpPr txBox="1">
            <a:spLocks noGrp="1"/>
          </p:cNvSpPr>
          <p:nvPr>
            <p:ph type="title"/>
          </p:nvPr>
        </p:nvSpPr>
        <p:spPr>
          <a:xfrm>
            <a:off x="838200" y="365126"/>
            <a:ext cx="10515600" cy="948322"/>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6468F4"/>
              </a:buClr>
              <a:buSzPct val="111111"/>
              <a:buFont typeface="Barlow Condensed"/>
              <a:buNone/>
            </a:pPr>
            <a:r>
              <a:rPr lang="en-CA"/>
              <a:t>Choosing the Right Home for Your Money</a:t>
            </a:r>
            <a:endParaRPr/>
          </a:p>
        </p:txBody>
      </p:sp>
      <p:pic>
        <p:nvPicPr>
          <p:cNvPr id="144" name="Google Shape;144;p17" descr="A close up of a black background&#10;&#10;AI-generated content may be incorrect."/>
          <p:cNvPicPr preferRelativeResize="0"/>
          <p:nvPr/>
        </p:nvPicPr>
        <p:blipFill rotWithShape="1">
          <a:blip r:embed="rId3" cstate="email">
            <a:alphaModFix/>
            <a:extLst>
              <a:ext uri="{28A0092B-C50C-407E-A947-70E740481C1C}">
                <a14:useLocalDpi xmlns:a14="http://schemas.microsoft.com/office/drawing/2010/main"/>
              </a:ext>
            </a:extLst>
          </a:blip>
          <a:srcRect/>
          <a:stretch/>
        </p:blipFill>
        <p:spPr>
          <a:xfrm>
            <a:off x="8314901" y="3022679"/>
            <a:ext cx="3809216" cy="754482"/>
          </a:xfrm>
          <a:prstGeom prst="rect">
            <a:avLst/>
          </a:prstGeom>
          <a:noFill/>
          <a:ln>
            <a:noFill/>
          </a:ln>
        </p:spPr>
      </p:pic>
      <p:pic>
        <p:nvPicPr>
          <p:cNvPr id="145" name="Google Shape;145;p17" descr="A close-up of a logo&#10;&#10;AI-generated content may be incorrect."/>
          <p:cNvPicPr preferRelativeResize="0"/>
          <p:nvPr/>
        </p:nvPicPr>
        <p:blipFill rotWithShape="1">
          <a:blip r:embed="rId4" cstate="email">
            <a:alphaModFix/>
            <a:extLst>
              <a:ext uri="{28A0092B-C50C-407E-A947-70E740481C1C}">
                <a14:useLocalDpi xmlns:a14="http://schemas.microsoft.com/office/drawing/2010/main"/>
              </a:ext>
            </a:extLst>
          </a:blip>
          <a:srcRect/>
          <a:stretch/>
        </p:blipFill>
        <p:spPr>
          <a:xfrm>
            <a:off x="5854508" y="3972349"/>
            <a:ext cx="4209068" cy="777351"/>
          </a:xfrm>
          <a:prstGeom prst="rect">
            <a:avLst/>
          </a:prstGeom>
          <a:noFill/>
          <a:ln>
            <a:noFill/>
          </a:ln>
        </p:spPr>
      </p:pic>
      <p:pic>
        <p:nvPicPr>
          <p:cNvPr id="146" name="Google Shape;146;p17" descr="A black background with blue text&#10;&#10;AI-generated content may be incorrect."/>
          <p:cNvPicPr preferRelativeResize="0"/>
          <p:nvPr/>
        </p:nvPicPr>
        <p:blipFill rotWithShape="1">
          <a:blip r:embed="rId5" cstate="email">
            <a:alphaModFix/>
            <a:extLst>
              <a:ext uri="{28A0092B-C50C-407E-A947-70E740481C1C}">
                <a14:useLocalDpi xmlns:a14="http://schemas.microsoft.com/office/drawing/2010/main"/>
              </a:ext>
            </a:extLst>
          </a:blip>
          <a:srcRect/>
          <a:stretch/>
        </p:blipFill>
        <p:spPr>
          <a:xfrm>
            <a:off x="3185935" y="4514420"/>
            <a:ext cx="2753413" cy="764492"/>
          </a:xfrm>
          <a:prstGeom prst="rect">
            <a:avLst/>
          </a:prstGeom>
          <a:noFill/>
          <a:ln>
            <a:noFill/>
          </a:ln>
        </p:spPr>
      </p:pic>
      <p:pic>
        <p:nvPicPr>
          <p:cNvPr id="147" name="Google Shape;147;p17" descr="A black background with blue text&#10;&#10;AI-generated content may be incorrect."/>
          <p:cNvPicPr preferRelativeResize="0"/>
          <p:nvPr/>
        </p:nvPicPr>
        <p:blipFill rotWithShape="1">
          <a:blip r:embed="rId6" cstate="email">
            <a:alphaModFix/>
            <a:extLst>
              <a:ext uri="{28A0092B-C50C-407E-A947-70E740481C1C}">
                <a14:useLocalDpi xmlns:a14="http://schemas.microsoft.com/office/drawing/2010/main"/>
              </a:ext>
            </a:extLst>
          </a:blip>
          <a:srcRect/>
          <a:stretch/>
        </p:blipFill>
        <p:spPr>
          <a:xfrm>
            <a:off x="254788" y="4957789"/>
            <a:ext cx="3053499" cy="779212"/>
          </a:xfrm>
          <a:prstGeom prst="rect">
            <a:avLst/>
          </a:prstGeom>
          <a:noFill/>
          <a:ln>
            <a:noFill/>
          </a:ln>
        </p:spPr>
      </p:pic>
      <p:sp>
        <p:nvSpPr>
          <p:cNvPr id="148" name="Google Shape;148;p17"/>
          <p:cNvSpPr/>
          <p:nvPr/>
        </p:nvSpPr>
        <p:spPr>
          <a:xfrm>
            <a:off x="838200" y="2189527"/>
            <a:ext cx="10702500" cy="421200"/>
          </a:xfrm>
          <a:prstGeom prst="rect">
            <a:avLst/>
          </a:prstGeom>
          <a:gradFill>
            <a:gsLst>
              <a:gs pos="0">
                <a:srgbClr val="636DEC"/>
              </a:gs>
              <a:gs pos="100000">
                <a:srgbClr val="825DB8"/>
              </a:gs>
            </a:gsLst>
            <a:lin ang="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49" name="Google Shape;149;p17"/>
          <p:cNvSpPr txBox="1">
            <a:spLocks noGrp="1"/>
          </p:cNvSpPr>
          <p:nvPr>
            <p:ph type="body" idx="1"/>
          </p:nvPr>
        </p:nvSpPr>
        <p:spPr>
          <a:xfrm>
            <a:off x="300670" y="1680938"/>
            <a:ext cx="3309600" cy="1125000"/>
          </a:xfrm>
          <a:prstGeom prst="rect">
            <a:avLst/>
          </a:prstGeom>
          <a:noFill/>
          <a:ln>
            <a:noFill/>
          </a:ln>
        </p:spPr>
        <p:txBody>
          <a:bodyPr spcFirstLastPara="1" wrap="square" lIns="91425" tIns="45700" rIns="91425" bIns="45700" anchor="t" anchorCtr="0">
            <a:normAutofit/>
          </a:bodyPr>
          <a:lstStyle/>
          <a:p>
            <a:pPr marL="0" lvl="0" indent="0" algn="ctr" rtl="0">
              <a:lnSpc>
                <a:spcPct val="100000"/>
              </a:lnSpc>
              <a:spcBef>
                <a:spcPts val="1000"/>
              </a:spcBef>
              <a:spcAft>
                <a:spcPts val="0"/>
              </a:spcAft>
              <a:buSzPts val="4200"/>
              <a:buNone/>
            </a:pPr>
            <a:r>
              <a:rPr lang="en-CA" sz="2400"/>
              <a:t>High Accessibility</a:t>
            </a:r>
            <a:endParaRPr/>
          </a:p>
          <a:p>
            <a:pPr marL="0" lvl="0" indent="0" algn="ctr" rtl="0">
              <a:lnSpc>
                <a:spcPct val="100000"/>
              </a:lnSpc>
              <a:spcBef>
                <a:spcPts val="1000"/>
              </a:spcBef>
              <a:spcAft>
                <a:spcPts val="0"/>
              </a:spcAft>
              <a:buSzPts val="4200"/>
              <a:buNone/>
            </a:pPr>
            <a:r>
              <a:rPr lang="en-CA" sz="2000">
                <a:solidFill>
                  <a:schemeClr val="lt1"/>
                </a:solidFill>
              </a:rPr>
              <a:t>Low Growth</a:t>
            </a:r>
            <a:endParaRPr/>
          </a:p>
        </p:txBody>
      </p:sp>
      <p:sp>
        <p:nvSpPr>
          <p:cNvPr id="150" name="Google Shape;150;p17"/>
          <p:cNvSpPr txBox="1"/>
          <p:nvPr/>
        </p:nvSpPr>
        <p:spPr>
          <a:xfrm>
            <a:off x="8860406" y="1685650"/>
            <a:ext cx="3309600" cy="1125000"/>
          </a:xfrm>
          <a:prstGeom prst="rect">
            <a:avLst/>
          </a:prstGeom>
          <a:noFill/>
          <a:ln>
            <a:noFill/>
          </a:ln>
        </p:spPr>
        <p:txBody>
          <a:bodyPr spcFirstLastPara="1" wrap="square" lIns="91425" tIns="45700" rIns="91425" bIns="45700" anchor="t" anchorCtr="0">
            <a:normAutofit/>
          </a:bodyPr>
          <a:lstStyle/>
          <a:p>
            <a:pPr marL="0" marR="0" lvl="0" indent="0" algn="ctr" rtl="0">
              <a:lnSpc>
                <a:spcPct val="100000"/>
              </a:lnSpc>
              <a:spcBef>
                <a:spcPts val="1000"/>
              </a:spcBef>
              <a:spcAft>
                <a:spcPts val="0"/>
              </a:spcAft>
              <a:buClr>
                <a:srgbClr val="464669"/>
              </a:buClr>
              <a:buSzPts val="4200"/>
              <a:buFont typeface="Work Sans Medium"/>
              <a:buNone/>
            </a:pPr>
            <a:r>
              <a:rPr lang="en-CA" sz="2400" b="0" i="0" u="none" strike="noStrike" cap="none">
                <a:solidFill>
                  <a:srgbClr val="464669"/>
                </a:solidFill>
                <a:latin typeface="Work Sans Medium"/>
                <a:ea typeface="Work Sans Medium"/>
                <a:cs typeface="Work Sans Medium"/>
                <a:sym typeface="Work Sans Medium"/>
              </a:rPr>
              <a:t>Low Accessibility</a:t>
            </a:r>
            <a:endParaRPr/>
          </a:p>
          <a:p>
            <a:pPr marL="0" marR="0" lvl="0" indent="0" algn="ctr" rtl="0">
              <a:lnSpc>
                <a:spcPct val="100000"/>
              </a:lnSpc>
              <a:spcBef>
                <a:spcPts val="1000"/>
              </a:spcBef>
              <a:spcAft>
                <a:spcPts val="0"/>
              </a:spcAft>
              <a:buClr>
                <a:srgbClr val="464669"/>
              </a:buClr>
              <a:buSzPts val="4200"/>
              <a:buFont typeface="Work Sans Medium"/>
              <a:buNone/>
            </a:pPr>
            <a:r>
              <a:rPr lang="en-CA" sz="2000" b="0" i="0" u="none" strike="noStrike" cap="none">
                <a:solidFill>
                  <a:schemeClr val="lt1"/>
                </a:solidFill>
                <a:latin typeface="Work Sans Medium"/>
                <a:ea typeface="Work Sans Medium"/>
                <a:cs typeface="Work Sans Medium"/>
                <a:sym typeface="Work Sans Medium"/>
              </a:rPr>
              <a:t>High Growth</a:t>
            </a:r>
            <a:endParaRPr/>
          </a:p>
        </p:txBody>
      </p:sp>
      <p:sp>
        <p:nvSpPr>
          <p:cNvPr id="151" name="Google Shape;151;p17"/>
          <p:cNvSpPr txBox="1"/>
          <p:nvPr/>
        </p:nvSpPr>
        <p:spPr>
          <a:xfrm>
            <a:off x="1186386" y="5641470"/>
            <a:ext cx="2121900" cy="588000"/>
          </a:xfrm>
          <a:prstGeom prst="rect">
            <a:avLst/>
          </a:prstGeom>
          <a:noFill/>
          <a:ln>
            <a:noFill/>
          </a:ln>
        </p:spPr>
        <p:txBody>
          <a:bodyPr spcFirstLastPara="1" wrap="square" lIns="91425" tIns="45700" rIns="91425" bIns="45700" anchor="t" anchorCtr="0">
            <a:normAutofit/>
          </a:bodyPr>
          <a:lstStyle/>
          <a:p>
            <a:pPr marL="0" marR="0" lvl="0" indent="0" algn="l" rtl="0">
              <a:lnSpc>
                <a:spcPct val="100000"/>
              </a:lnSpc>
              <a:spcBef>
                <a:spcPts val="1000"/>
              </a:spcBef>
              <a:spcAft>
                <a:spcPts val="0"/>
              </a:spcAft>
              <a:buClr>
                <a:srgbClr val="464669"/>
              </a:buClr>
              <a:buSzPts val="4200"/>
              <a:buFont typeface="Work Sans Medium"/>
              <a:buNone/>
            </a:pPr>
            <a:r>
              <a:rPr lang="en-CA" sz="1800" b="0" i="0" u="none" strike="noStrike" cap="none">
                <a:solidFill>
                  <a:srgbClr val="636DEC"/>
                </a:solidFill>
                <a:latin typeface="Work Sans Medium"/>
                <a:ea typeface="Work Sans Medium"/>
                <a:cs typeface="Work Sans Medium"/>
                <a:sym typeface="Work Sans Medium"/>
              </a:rPr>
              <a:t>Very accessible</a:t>
            </a:r>
            <a:endParaRPr/>
          </a:p>
        </p:txBody>
      </p:sp>
      <p:sp>
        <p:nvSpPr>
          <p:cNvPr id="152" name="Google Shape;152;p17"/>
          <p:cNvSpPr txBox="1"/>
          <p:nvPr/>
        </p:nvSpPr>
        <p:spPr>
          <a:xfrm>
            <a:off x="4008706" y="5148993"/>
            <a:ext cx="2371500" cy="588000"/>
          </a:xfrm>
          <a:prstGeom prst="rect">
            <a:avLst/>
          </a:prstGeom>
          <a:noFill/>
          <a:ln>
            <a:noFill/>
          </a:ln>
        </p:spPr>
        <p:txBody>
          <a:bodyPr spcFirstLastPara="1" wrap="square" lIns="91425" tIns="45700" rIns="91425" bIns="45700" anchor="t" anchorCtr="0">
            <a:normAutofit/>
          </a:bodyPr>
          <a:lstStyle/>
          <a:p>
            <a:pPr marL="0" marR="0" lvl="0" indent="0" algn="l" rtl="0">
              <a:lnSpc>
                <a:spcPct val="100000"/>
              </a:lnSpc>
              <a:spcBef>
                <a:spcPts val="1000"/>
              </a:spcBef>
              <a:spcAft>
                <a:spcPts val="0"/>
              </a:spcAft>
              <a:buClr>
                <a:srgbClr val="464669"/>
              </a:buClr>
              <a:buSzPts val="4200"/>
              <a:buFont typeface="Work Sans Medium"/>
              <a:buNone/>
            </a:pPr>
            <a:r>
              <a:rPr lang="en-CA" sz="1800" b="0" i="0" u="none" strike="noStrike" cap="none">
                <a:solidFill>
                  <a:srgbClr val="6468F4"/>
                </a:solidFill>
                <a:latin typeface="Work Sans Medium"/>
                <a:ea typeface="Work Sans Medium"/>
                <a:cs typeface="Work Sans Medium"/>
                <a:sym typeface="Work Sans Medium"/>
              </a:rPr>
              <a:t>Moderate growth</a:t>
            </a:r>
            <a:endParaRPr/>
          </a:p>
        </p:txBody>
      </p:sp>
      <p:sp>
        <p:nvSpPr>
          <p:cNvPr id="153" name="Google Shape;153;p17"/>
          <p:cNvSpPr txBox="1"/>
          <p:nvPr/>
        </p:nvSpPr>
        <p:spPr>
          <a:xfrm>
            <a:off x="6773294" y="4602654"/>
            <a:ext cx="2371500" cy="588000"/>
          </a:xfrm>
          <a:prstGeom prst="rect">
            <a:avLst/>
          </a:prstGeom>
          <a:noFill/>
          <a:ln>
            <a:noFill/>
          </a:ln>
        </p:spPr>
        <p:txBody>
          <a:bodyPr spcFirstLastPara="1" wrap="square" lIns="91425" tIns="45700" rIns="91425" bIns="45700" anchor="t" anchorCtr="0">
            <a:normAutofit/>
          </a:bodyPr>
          <a:lstStyle/>
          <a:p>
            <a:pPr marL="0" marR="0" lvl="0" indent="0" algn="l" rtl="0">
              <a:lnSpc>
                <a:spcPct val="100000"/>
              </a:lnSpc>
              <a:spcBef>
                <a:spcPts val="1000"/>
              </a:spcBef>
              <a:spcAft>
                <a:spcPts val="0"/>
              </a:spcAft>
              <a:buClr>
                <a:srgbClr val="464669"/>
              </a:buClr>
              <a:buSzPts val="4200"/>
              <a:buFont typeface="Work Sans Medium"/>
              <a:buNone/>
            </a:pPr>
            <a:r>
              <a:rPr lang="en-CA" sz="1800" b="0" i="0" u="none" strike="noStrike" cap="none">
                <a:solidFill>
                  <a:srgbClr val="6468F4"/>
                </a:solidFill>
                <a:latin typeface="Work Sans Medium"/>
                <a:ea typeface="Work Sans Medium"/>
                <a:cs typeface="Work Sans Medium"/>
                <a:sym typeface="Work Sans Medium"/>
              </a:rPr>
              <a:t>Variable growth</a:t>
            </a:r>
            <a:endParaRPr/>
          </a:p>
        </p:txBody>
      </p:sp>
      <p:sp>
        <p:nvSpPr>
          <p:cNvPr id="154" name="Google Shape;154;p17"/>
          <p:cNvSpPr txBox="1"/>
          <p:nvPr/>
        </p:nvSpPr>
        <p:spPr>
          <a:xfrm>
            <a:off x="9144801" y="3599853"/>
            <a:ext cx="2371500" cy="588000"/>
          </a:xfrm>
          <a:prstGeom prst="rect">
            <a:avLst/>
          </a:prstGeom>
          <a:noFill/>
          <a:ln>
            <a:noFill/>
          </a:ln>
        </p:spPr>
        <p:txBody>
          <a:bodyPr spcFirstLastPara="1" wrap="square" lIns="91425" tIns="45700" rIns="91425" bIns="45700" anchor="t" anchorCtr="0">
            <a:normAutofit/>
          </a:bodyPr>
          <a:lstStyle/>
          <a:p>
            <a:pPr marL="0" marR="0" lvl="0" indent="0" algn="l" rtl="0">
              <a:lnSpc>
                <a:spcPct val="100000"/>
              </a:lnSpc>
              <a:spcBef>
                <a:spcPts val="1000"/>
              </a:spcBef>
              <a:spcAft>
                <a:spcPts val="0"/>
              </a:spcAft>
              <a:buClr>
                <a:srgbClr val="464669"/>
              </a:buClr>
              <a:buSzPts val="4200"/>
              <a:buFont typeface="Work Sans Medium"/>
              <a:buNone/>
            </a:pPr>
            <a:r>
              <a:rPr lang="en-CA" sz="1800" b="0" i="0" u="none" strike="noStrike" cap="none">
                <a:solidFill>
                  <a:srgbClr val="6468F4"/>
                </a:solidFill>
                <a:latin typeface="Work Sans Medium"/>
                <a:ea typeface="Work Sans Medium"/>
                <a:cs typeface="Work Sans Medium"/>
                <a:sym typeface="Work Sans Medium"/>
              </a:rPr>
              <a:t>Least accessible</a:t>
            </a: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2303</Words>
  <Application>Microsoft Office PowerPoint</Application>
  <PresentationFormat>Widescreen</PresentationFormat>
  <Paragraphs>166</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Work Sans Medium</vt:lpstr>
      <vt:lpstr>Arial</vt:lpstr>
      <vt:lpstr>Barlow Condensed</vt:lpstr>
      <vt:lpstr>Calibri</vt:lpstr>
      <vt:lpstr>Office Theme</vt:lpstr>
      <vt:lpstr>Saving Toolkit</vt:lpstr>
      <vt:lpstr>Why not keep your money in a shoebox?</vt:lpstr>
      <vt:lpstr>Risks of Cash</vt:lpstr>
      <vt:lpstr>Why use a financial institution like a bank or credit union?</vt:lpstr>
      <vt:lpstr>Benefits of Financial Institutions</vt:lpstr>
      <vt:lpstr>Choosing Your Financial Partner</vt:lpstr>
      <vt:lpstr>Two Accounts Everyone Needs</vt:lpstr>
      <vt:lpstr>When You’re Ready to Earn More</vt:lpstr>
      <vt:lpstr>Choosing the Right Home for Your Money</vt:lpstr>
      <vt:lpstr>5 Ways to Make Payments</vt:lpstr>
      <vt:lpstr>Ways to Pay</vt:lpstr>
      <vt:lpstr>Ways to Pay</vt:lpstr>
      <vt:lpstr>Ways to Pay</vt:lpstr>
      <vt:lpstr>Key Takeaways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Zoë Woodrow</dc:creator>
  <cp:lastModifiedBy>Cassandra Wood</cp:lastModifiedBy>
  <cp:revision>1</cp:revision>
  <dcterms:created xsi:type="dcterms:W3CDTF">2023-08-13T00:06:42Z</dcterms:created>
  <dcterms:modified xsi:type="dcterms:W3CDTF">2025-10-28T16:27:53Z</dcterms:modified>
</cp:coreProperties>
</file>