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embeddedFontLst>
    <p:embeddedFont>
      <p:font typeface="Barlow Condensed" panose="00000506000000000000" pitchFamily="2" charset="0"/>
      <p:regular r:id="rId18"/>
      <p:bold r:id="rId19"/>
      <p:italic r:id="rId20"/>
      <p:boldItalic r:id="rId21"/>
    </p:embeddedFont>
    <p:embeddedFont>
      <p:font typeface="Work Sans Medium" pitchFamily="2"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8" roundtripDataSignature="AMtx7mgZWfMfHYMz0VeJmpxwQ9tttZaSq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font" Target="fonts/font8.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7.fntdata"/><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6.fntdata"/><Relationship Id="rId28" Type="http://customschemas.google.com/relationships/presentationmetadata" Target="metadata"/><Relationship Id="rId10" Type="http://schemas.openxmlformats.org/officeDocument/2006/relationships/slide" Target="slides/slide9.xml"/><Relationship Id="rId19" Type="http://schemas.openxmlformats.org/officeDocument/2006/relationships/font" Target="fonts/font2.fntdata"/><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5.fntdata"/><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68" name="Google Shape;68;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6" name="Google Shape;136;p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We begin with the most important one: </a:t>
            </a:r>
            <a:r>
              <a:rPr lang="en-CA" sz="1100" b="1" i="0" u="none" strike="noStrike" cap="none">
                <a:solidFill>
                  <a:srgbClr val="000000"/>
                </a:solidFill>
                <a:latin typeface="Arial"/>
                <a:ea typeface="Arial"/>
                <a:cs typeface="Arial"/>
                <a:sym typeface="Arial"/>
              </a:rPr>
              <a:t>Inflation</a:t>
            </a:r>
            <a:r>
              <a:rPr lang="en-CA" sz="1100" b="0" i="0" u="none" strike="noStrike" cap="none">
                <a:solidFill>
                  <a:srgbClr val="000000"/>
                </a:solidFill>
                <a:latin typeface="Arial"/>
                <a:ea typeface="Arial"/>
                <a:cs typeface="Arial"/>
                <a:sym typeface="Arial"/>
              </a:rPr>
              <a:t>.</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You can think of inflation as a silent thief that is constantly stealing the value of your money. It's the reason a movie ticket that cost your parents $5 now costs you $15. Your money just doesn't buy as much as it used to. You see this everywhere, from gas prices to the grocery store.</a:t>
            </a:r>
            <a:endParaRPr/>
          </a:p>
          <a:p>
            <a:pPr marL="457200" lvl="0" indent="-22860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How does this impact you? </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First, it </a:t>
            </a:r>
            <a:r>
              <a:rPr lang="en-CA" sz="1100" b="1" i="0" u="none" strike="noStrike" cap="none">
                <a:solidFill>
                  <a:srgbClr val="000000"/>
                </a:solidFill>
                <a:latin typeface="Arial"/>
                <a:ea typeface="Arial"/>
                <a:cs typeface="Arial"/>
                <a:sym typeface="Arial"/>
              </a:rPr>
              <a:t>eats away at your savings</a:t>
            </a:r>
            <a:r>
              <a:rPr lang="en-CA" sz="1100" b="0" i="0" u="none" strike="noStrike" cap="none">
                <a:solidFill>
                  <a:srgbClr val="000000"/>
                </a:solidFill>
                <a:latin typeface="Arial"/>
                <a:ea typeface="Arial"/>
                <a:cs typeface="Arial"/>
                <a:sym typeface="Arial"/>
              </a:rPr>
              <a:t>. If your money is in a savings account earning 1% interest, but inflation is 3%, you are losing 2% of your purchasing power every single year. You are getting poorer safely.</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Second, it </a:t>
            </a:r>
            <a:r>
              <a:rPr lang="en-CA" sz="1100" b="1" i="0" u="none" strike="noStrike" cap="none">
                <a:solidFill>
                  <a:srgbClr val="000000"/>
                </a:solidFill>
                <a:latin typeface="Arial"/>
                <a:ea typeface="Arial"/>
                <a:cs typeface="Arial"/>
                <a:sym typeface="Arial"/>
              </a:rPr>
              <a:t>lowers your salary</a:t>
            </a:r>
            <a:r>
              <a:rPr lang="en-CA" sz="1100" b="0" i="0" u="none" strike="noStrike" cap="none">
                <a:solidFill>
                  <a:srgbClr val="000000"/>
                </a:solidFill>
                <a:latin typeface="Arial"/>
                <a:ea typeface="Arial"/>
                <a:cs typeface="Arial"/>
                <a:sym typeface="Arial"/>
              </a:rPr>
              <a:t>. Imagine you get a 2% raise at your job. You feel great! But if inflation that year was 4%, your 'real' wage actually went down. You can afford less with your new, bigger paycheck.</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So what’s your strategy? </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First, your </a:t>
            </a:r>
            <a:r>
              <a:rPr lang="en-CA" sz="1100" b="1" i="0" u="none" strike="noStrike" cap="none">
                <a:solidFill>
                  <a:srgbClr val="000000"/>
                </a:solidFill>
                <a:latin typeface="Arial"/>
                <a:ea typeface="Arial"/>
                <a:cs typeface="Arial"/>
                <a:sym typeface="Arial"/>
              </a:rPr>
              <a:t>earned income must grow faster than inflation</a:t>
            </a:r>
            <a:r>
              <a:rPr lang="en-CA" sz="1100" b="0" i="0" u="none" strike="noStrike" cap="none">
                <a:solidFill>
                  <a:srgbClr val="000000"/>
                </a:solidFill>
                <a:latin typeface="Arial"/>
                <a:ea typeface="Arial"/>
                <a:cs typeface="Arial"/>
                <a:sym typeface="Arial"/>
              </a:rPr>
              <a:t>. This is why you can't just passively accept a small annual raise; you need to be actively pursuing new skills and promotions to increase your value. </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Second, </a:t>
            </a:r>
            <a:r>
              <a:rPr lang="en-CA" sz="1100" b="1" i="0" u="none" strike="noStrike" cap="none">
                <a:solidFill>
                  <a:srgbClr val="000000"/>
                </a:solidFill>
                <a:latin typeface="Arial"/>
                <a:ea typeface="Arial"/>
                <a:cs typeface="Arial"/>
                <a:sym typeface="Arial"/>
              </a:rPr>
              <a:t>your money must be invested</a:t>
            </a:r>
            <a:r>
              <a:rPr lang="en-CA" sz="1100" b="0" i="0" u="none" strike="noStrike" cap="none">
                <a:solidFill>
                  <a:srgbClr val="000000"/>
                </a:solidFill>
                <a:latin typeface="Arial"/>
                <a:ea typeface="Arial"/>
                <a:cs typeface="Arial"/>
                <a:sym typeface="Arial"/>
              </a:rPr>
              <a:t>. A simple savings account will </a:t>
            </a:r>
            <a:r>
              <a:rPr lang="en-CA" sz="1100" b="0" i="1" u="none" strike="noStrike" cap="none">
                <a:solidFill>
                  <a:srgbClr val="000000"/>
                </a:solidFill>
                <a:latin typeface="Arial"/>
                <a:ea typeface="Arial"/>
                <a:cs typeface="Arial"/>
                <a:sym typeface="Arial"/>
              </a:rPr>
              <a:t>never</a:t>
            </a:r>
            <a:r>
              <a:rPr lang="en-CA" sz="1100" b="0" i="0" u="none" strike="noStrike" cap="none">
                <a:solidFill>
                  <a:srgbClr val="000000"/>
                </a:solidFill>
                <a:latin typeface="Arial"/>
                <a:ea typeface="Arial"/>
                <a:cs typeface="Arial"/>
                <a:sym typeface="Arial"/>
              </a:rPr>
              <a:t> win the race against inflation over the long term.</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This is why we talked about buying assets that generate dividends, rent, and capital gains. Your salary pays today's bills, but your investments protect your future purchasing power from the silent thief of inflation.</a:t>
            </a:r>
            <a:endParaRPr/>
          </a:p>
          <a:p>
            <a:pPr marL="15875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3" name="Google Shape;143;p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After inflation, the scariest word in economics is </a:t>
            </a:r>
            <a:r>
              <a:rPr lang="en-CA" sz="1100" b="1" i="0" u="none" strike="noStrike" cap="none">
                <a:solidFill>
                  <a:srgbClr val="000000"/>
                </a:solidFill>
                <a:latin typeface="Arial"/>
                <a:ea typeface="Arial"/>
                <a:cs typeface="Arial"/>
                <a:sym typeface="Arial"/>
              </a:rPr>
              <a:t>Recession</a:t>
            </a:r>
            <a:r>
              <a:rPr lang="en-CA" sz="1100" b="0" i="0" u="none" strike="noStrike" cap="none">
                <a:solidFill>
                  <a:srgbClr val="000000"/>
                </a:solidFill>
                <a:latin typeface="Arial"/>
                <a:ea typeface="Arial"/>
                <a:cs typeface="Arial"/>
                <a:sym typeface="Arial"/>
              </a:rPr>
              <a:t>. </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A recession is a normal, predictable part of the economic cycle, like winter is a part of the year. It's a period when the entire economic engine slows down.</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1" i="0" u="none" strike="noStrike" cap="none">
                <a:solidFill>
                  <a:srgbClr val="000000"/>
                </a:solidFill>
                <a:latin typeface="Arial"/>
                <a:ea typeface="Arial"/>
                <a:cs typeface="Arial"/>
                <a:sym typeface="Arial"/>
              </a:rPr>
              <a:t>How it impacts you:</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Companies, worried about the future, stop hiring and may even lay people off to cut costs. </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It becomes much harder to find and keep a job. For you, this could mean fewer part-time or summer job opportunities. For your parents, it means a focus on job security. </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A recession also spooks investors, so the stock market almost always goes down.</a:t>
            </a:r>
            <a:endParaRPr/>
          </a:p>
          <a:p>
            <a:pPr marL="457200" lvl="0" indent="-22860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So, if a recession is like an economic winter, </a:t>
            </a:r>
            <a:r>
              <a:rPr lang="en-CA" sz="1100" b="1" i="0" u="none" strike="noStrike" cap="none">
                <a:solidFill>
                  <a:srgbClr val="000000"/>
                </a:solidFill>
                <a:latin typeface="Arial"/>
                <a:ea typeface="Arial"/>
                <a:cs typeface="Arial"/>
                <a:sym typeface="Arial"/>
              </a:rPr>
              <a:t>how do we prepare for it? </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Your number one defense is an </a:t>
            </a:r>
            <a:r>
              <a:rPr lang="en-CA" sz="1100" b="1" i="0" u="none" strike="noStrike" cap="none">
                <a:solidFill>
                  <a:srgbClr val="000000"/>
                </a:solidFill>
                <a:latin typeface="Arial"/>
                <a:ea typeface="Arial"/>
                <a:cs typeface="Arial"/>
                <a:sym typeface="Arial"/>
              </a:rPr>
              <a:t>emergency fund</a:t>
            </a:r>
            <a:r>
              <a:rPr lang="en-CA" sz="1100" b="0" i="0" u="none" strike="noStrike" cap="none">
                <a:solidFill>
                  <a:srgbClr val="000000"/>
                </a:solidFill>
                <a:latin typeface="Arial"/>
                <a:ea typeface="Arial"/>
                <a:cs typeface="Arial"/>
                <a:sym typeface="Arial"/>
              </a:rPr>
              <a:t>. Having that cash cushion is what allows you to weather the storm without panicking or going into debt if you lose your income.</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Your second defense is your </a:t>
            </a:r>
            <a:r>
              <a:rPr lang="en-CA" sz="1100" b="1" i="0" u="none" strike="noStrike" cap="none">
                <a:solidFill>
                  <a:srgbClr val="000000"/>
                </a:solidFill>
                <a:latin typeface="Arial"/>
                <a:ea typeface="Arial"/>
                <a:cs typeface="Arial"/>
                <a:sym typeface="Arial"/>
              </a:rPr>
              <a:t>skill set</a:t>
            </a:r>
            <a:r>
              <a:rPr lang="en-CA" sz="1100" b="0" i="0" u="none" strike="noStrike" cap="none">
                <a:solidFill>
                  <a:srgbClr val="000000"/>
                </a:solidFill>
                <a:latin typeface="Arial"/>
                <a:ea typeface="Arial"/>
                <a:cs typeface="Arial"/>
                <a:sym typeface="Arial"/>
              </a:rPr>
              <a:t>. In a tough economy, companies don't fire their most valuable players. By focusing on becoming exceptionally good at what you do, you are building your own job security.</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And finally, your strategy for investing is to </a:t>
            </a:r>
            <a:r>
              <a:rPr lang="en-CA" sz="1100" b="1" i="0" u="none" strike="noStrike" cap="none">
                <a:solidFill>
                  <a:srgbClr val="000000"/>
                </a:solidFill>
                <a:latin typeface="Arial"/>
                <a:ea typeface="Arial"/>
                <a:cs typeface="Arial"/>
                <a:sym typeface="Arial"/>
              </a:rPr>
              <a:t>do nothing</a:t>
            </a:r>
            <a:r>
              <a:rPr lang="en-CA" sz="1100" b="0" i="0" u="none" strike="noStrike" cap="none">
                <a:solidFill>
                  <a:srgbClr val="000000"/>
                </a:solidFill>
                <a:latin typeface="Arial"/>
                <a:ea typeface="Arial"/>
                <a:cs typeface="Arial"/>
                <a:sym typeface="Arial"/>
              </a:rPr>
              <a:t>. Understand that recessions are temporary. The market will recover. The professionals know that recessions are when assets are on sale. The amateurs sell everything at the bottom and lock in their losses.</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You can't control when a recession will happen, but you can absolutely control how prepared you are for it. Preparation is what turns a crisis into a manageable event.</a:t>
            </a:r>
            <a:endParaRPr/>
          </a:p>
          <a:p>
            <a:pPr marL="15875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0" name="Google Shape;150;p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Our next major factor is one you are all living through every day: </a:t>
            </a:r>
            <a:r>
              <a:rPr lang="en-CA" sz="1100" b="1" i="0" u="none" strike="noStrike" cap="none">
                <a:solidFill>
                  <a:srgbClr val="000000"/>
                </a:solidFill>
                <a:latin typeface="Arial"/>
                <a:ea typeface="Arial"/>
                <a:cs typeface="Arial"/>
                <a:sym typeface="Arial"/>
              </a:rPr>
              <a:t>Technological Change</a:t>
            </a:r>
            <a:r>
              <a:rPr lang="en-CA" sz="1100" b="0" i="0" u="none" strike="noStrike" cap="none">
                <a:solidFill>
                  <a:srgbClr val="000000"/>
                </a:solidFill>
                <a:latin typeface="Arial"/>
                <a:ea typeface="Arial"/>
                <a:cs typeface="Arial"/>
                <a:sym typeface="Arial"/>
              </a:rPr>
              <a:t>. </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In the past, this meant things like the invention of the washing machine or the computer. For your generation, the dominant force is </a:t>
            </a:r>
            <a:r>
              <a:rPr lang="en-CA" sz="1100" b="1" i="0" u="none" strike="noStrike" cap="none">
                <a:solidFill>
                  <a:srgbClr val="000000"/>
                </a:solidFill>
                <a:latin typeface="Arial"/>
                <a:ea typeface="Arial"/>
                <a:cs typeface="Arial"/>
                <a:sym typeface="Arial"/>
              </a:rPr>
              <a:t>Artificial Intelligence and automation</a:t>
            </a:r>
            <a:r>
              <a:rPr lang="en-CA" sz="1100" b="0" i="0" u="none" strike="noStrike" cap="none">
                <a:solidFill>
                  <a:srgbClr val="000000"/>
                </a:solidFill>
                <a:latin typeface="Arial"/>
                <a:ea typeface="Arial"/>
                <a:cs typeface="Arial"/>
                <a:sym typeface="Arial"/>
              </a:rPr>
              <a:t>.</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1" i="0" u="none" strike="noStrike" cap="none">
                <a:solidFill>
                  <a:srgbClr val="000000"/>
                </a:solidFill>
                <a:latin typeface="Arial"/>
                <a:ea typeface="Arial"/>
                <a:cs typeface="Arial"/>
                <a:sym typeface="Arial"/>
              </a:rPr>
              <a:t>How it impacts you: </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When you use a self-checkout lane or talk to a chatbot online, you are interacting with a technology that is now doing a job a person used to do.</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Technology is brilliant at automating tasks that are repetitive and predictable. This means some jobs will disappear, and the skills needed for the jobs that remain will constantly evolve.</a:t>
            </a:r>
            <a:endParaRPr/>
          </a:p>
          <a:p>
            <a:pPr marL="457200" lvl="0" indent="-22860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So, </a:t>
            </a:r>
            <a:r>
              <a:rPr lang="en-CA" sz="1100" b="1" i="0" u="none" strike="noStrike" cap="none">
                <a:solidFill>
                  <a:srgbClr val="000000"/>
                </a:solidFill>
                <a:latin typeface="Arial"/>
                <a:ea typeface="Arial"/>
                <a:cs typeface="Arial"/>
                <a:sym typeface="Arial"/>
              </a:rPr>
              <a:t>what is your strategy </a:t>
            </a:r>
            <a:r>
              <a:rPr lang="en-CA" sz="1100" b="0" i="0" u="none" strike="noStrike" cap="none">
                <a:solidFill>
                  <a:srgbClr val="000000"/>
                </a:solidFill>
                <a:latin typeface="Arial"/>
                <a:ea typeface="Arial"/>
                <a:cs typeface="Arial"/>
                <a:sym typeface="Arial"/>
              </a:rPr>
              <a:t>for a future that is always changing? </a:t>
            </a:r>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It is not to fight the change; it is to adapt to it.</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First, and most importantly, is a commitment to </a:t>
            </a:r>
            <a:r>
              <a:rPr lang="en-CA" sz="1100" b="1" i="0" u="none" strike="noStrike" cap="none">
                <a:solidFill>
                  <a:srgbClr val="000000"/>
                </a:solidFill>
                <a:latin typeface="Arial"/>
                <a:ea typeface="Arial"/>
                <a:cs typeface="Arial"/>
                <a:sym typeface="Arial"/>
              </a:rPr>
              <a:t>lifelong learning</a:t>
            </a:r>
            <a:r>
              <a:rPr lang="en-CA" sz="1100" b="0" i="0" u="none" strike="noStrike" cap="none">
                <a:solidFill>
                  <a:srgbClr val="000000"/>
                </a:solidFill>
                <a:latin typeface="Arial"/>
                <a:ea typeface="Arial"/>
                <a:cs typeface="Arial"/>
                <a:sym typeface="Arial"/>
              </a:rPr>
              <a:t>. The idea that you can go to school, get a degree, and be 'done' is over. You must always be learning and updating your skills.</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Second, focus on the things technology </a:t>
            </a:r>
            <a:r>
              <a:rPr lang="en-CA" sz="1100" b="0" i="1" u="none" strike="noStrike" cap="none">
                <a:solidFill>
                  <a:srgbClr val="000000"/>
                </a:solidFill>
                <a:latin typeface="Arial"/>
                <a:ea typeface="Arial"/>
                <a:cs typeface="Arial"/>
                <a:sym typeface="Arial"/>
              </a:rPr>
              <a:t>can't</a:t>
            </a:r>
            <a:r>
              <a:rPr lang="en-CA" sz="1100" b="0" i="0" u="none" strike="noStrike" cap="none">
                <a:solidFill>
                  <a:srgbClr val="000000"/>
                </a:solidFill>
                <a:latin typeface="Arial"/>
                <a:ea typeface="Arial"/>
                <a:cs typeface="Arial"/>
                <a:sym typeface="Arial"/>
              </a:rPr>
              <a:t> do. AI can analyze data, but it can't lead a team. It can write a report, but it can't come up with a truly original, creative idea. Critical thinking, creativity, and emotional intelligence are your human advantage.</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And finally, don't fear the new tools—embrace them. The goal is not to compete with AI; the goal is to </a:t>
            </a:r>
            <a:r>
              <a:rPr lang="en-CA" sz="1100" b="1" i="0" u="none" strike="noStrike" cap="none">
                <a:solidFill>
                  <a:srgbClr val="000000"/>
                </a:solidFill>
                <a:latin typeface="Arial"/>
                <a:ea typeface="Arial"/>
                <a:cs typeface="Arial"/>
                <a:sym typeface="Arial"/>
              </a:rPr>
              <a:t>leverage</a:t>
            </a:r>
            <a:r>
              <a:rPr lang="en-CA" sz="1100" b="0" i="0" u="none" strike="noStrike" cap="none">
                <a:solidFill>
                  <a:srgbClr val="000000"/>
                </a:solidFill>
                <a:latin typeface="Arial"/>
                <a:ea typeface="Arial"/>
                <a:cs typeface="Arial"/>
                <a:sym typeface="Arial"/>
              </a:rPr>
              <a:t> AI to do your job better than anyone else. </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In the future, the most valuable employees will be the ones who can effectively use technology to solve problems. Technological change isn't a future you should fear; it is a future you can lead if you are prepared to be a lifelong learner (more on this in a couple slides).</a:t>
            </a:r>
            <a:endParaRPr/>
          </a:p>
          <a:p>
            <a:pPr marL="15875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7" name="Google Shape;157;p2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b="0"/>
              <a:t>Our next factor, </a:t>
            </a:r>
            <a:r>
              <a:rPr lang="en-CA" b="1"/>
              <a:t>Industry Growth and Decline</a:t>
            </a:r>
            <a:r>
              <a:rPr lang="en-CA" b="0"/>
              <a:t>, is directly linked to the technological changes we just discussed. </a:t>
            </a:r>
            <a:endParaRPr/>
          </a:p>
          <a:p>
            <a:pPr marL="158750" lvl="0" indent="0" algn="l" rtl="0">
              <a:lnSpc>
                <a:spcPct val="100000"/>
              </a:lnSpc>
              <a:spcBef>
                <a:spcPts val="0"/>
              </a:spcBef>
              <a:spcAft>
                <a:spcPts val="0"/>
              </a:spcAft>
              <a:buSzPts val="1100"/>
              <a:buNone/>
            </a:pPr>
            <a:endParaRPr b="0"/>
          </a:p>
          <a:p>
            <a:pPr marL="158750" lvl="0" indent="0" algn="l" rtl="0">
              <a:lnSpc>
                <a:spcPct val="100000"/>
              </a:lnSpc>
              <a:spcBef>
                <a:spcPts val="0"/>
              </a:spcBef>
              <a:spcAft>
                <a:spcPts val="0"/>
              </a:spcAft>
              <a:buSzPts val="1100"/>
              <a:buNone/>
            </a:pPr>
            <a:r>
              <a:rPr lang="en-CA" b="0"/>
              <a:t>Just like products, entire industries have a lifecycle: they are born, they grow, they mature, and eventually, they decline.</a:t>
            </a:r>
            <a:endParaRPr/>
          </a:p>
          <a:p>
            <a:pPr marL="158750" lvl="0" indent="0" algn="l" rtl="0">
              <a:lnSpc>
                <a:spcPct val="100000"/>
              </a:lnSpc>
              <a:spcBef>
                <a:spcPts val="0"/>
              </a:spcBef>
              <a:spcAft>
                <a:spcPts val="0"/>
              </a:spcAft>
              <a:buSzPts val="1100"/>
              <a:buNone/>
            </a:pPr>
            <a:endParaRPr b="0"/>
          </a:p>
          <a:p>
            <a:pPr marL="158750" lvl="0" indent="0" algn="l" rtl="0">
              <a:lnSpc>
                <a:spcPct val="100000"/>
              </a:lnSpc>
              <a:spcBef>
                <a:spcPts val="0"/>
              </a:spcBef>
              <a:spcAft>
                <a:spcPts val="0"/>
              </a:spcAft>
              <a:buSzPts val="1100"/>
              <a:buNone/>
            </a:pPr>
            <a:r>
              <a:rPr lang="en-CA" b="0"/>
              <a:t>You've all witnessed this firsthand. </a:t>
            </a:r>
            <a:endParaRPr/>
          </a:p>
          <a:p>
            <a:pPr marL="457200" lvl="0" indent="-298450" algn="l" rtl="0">
              <a:lnSpc>
                <a:spcPct val="100000"/>
              </a:lnSpc>
              <a:spcBef>
                <a:spcPts val="0"/>
              </a:spcBef>
              <a:spcAft>
                <a:spcPts val="0"/>
              </a:spcAft>
              <a:buSzPts val="1100"/>
              <a:buChar char="●"/>
            </a:pPr>
            <a:r>
              <a:rPr lang="en-CA" b="0"/>
              <a:t>Think about Blockbuster video stores versus Netflix. It wasn't just one company that failed; the entire industry of physical movie rentals was replaced by the new, growing industry of streaming. </a:t>
            </a:r>
            <a:endParaRPr/>
          </a:p>
          <a:p>
            <a:pPr marL="457200" lvl="0" indent="-298450" algn="l" rtl="0">
              <a:lnSpc>
                <a:spcPct val="100000"/>
              </a:lnSpc>
              <a:spcBef>
                <a:spcPts val="0"/>
              </a:spcBef>
              <a:spcAft>
                <a:spcPts val="0"/>
              </a:spcAft>
              <a:buSzPts val="1100"/>
              <a:buChar char="●"/>
            </a:pPr>
            <a:r>
              <a:rPr lang="en-CA" b="0"/>
              <a:t>We're seeing it again with the rise of electric vehicles and the potential decline of traditional gasoline engine manufacturing.</a:t>
            </a:r>
            <a:endParaRPr/>
          </a:p>
          <a:p>
            <a:pPr marL="158750" lvl="0" indent="0" algn="l" rtl="0">
              <a:lnSpc>
                <a:spcPct val="100000"/>
              </a:lnSpc>
              <a:spcBef>
                <a:spcPts val="0"/>
              </a:spcBef>
              <a:spcAft>
                <a:spcPts val="0"/>
              </a:spcAft>
              <a:buSzPts val="1100"/>
              <a:buNone/>
            </a:pPr>
            <a:endParaRPr b="0"/>
          </a:p>
          <a:p>
            <a:pPr marL="158750" lvl="0" indent="0" algn="l" rtl="0">
              <a:lnSpc>
                <a:spcPct val="100000"/>
              </a:lnSpc>
              <a:spcBef>
                <a:spcPts val="0"/>
              </a:spcBef>
              <a:spcAft>
                <a:spcPts val="0"/>
              </a:spcAft>
              <a:buSzPts val="1100"/>
              <a:buNone/>
            </a:pPr>
            <a:r>
              <a:rPr lang="en-CA" b="1"/>
              <a:t>How does this impact you?</a:t>
            </a:r>
            <a:endParaRPr/>
          </a:p>
          <a:p>
            <a:pPr marL="457200" lvl="0" indent="-298450" algn="l" rtl="0">
              <a:lnSpc>
                <a:spcPct val="100000"/>
              </a:lnSpc>
              <a:spcBef>
                <a:spcPts val="0"/>
              </a:spcBef>
              <a:spcAft>
                <a:spcPts val="0"/>
              </a:spcAft>
              <a:buSzPts val="1100"/>
              <a:buChar char="●"/>
            </a:pPr>
            <a:r>
              <a:rPr lang="en-CA" b="0"/>
              <a:t>Being on the right side of this trend is like swimming with a strong current—it makes everything easier. </a:t>
            </a:r>
            <a:endParaRPr/>
          </a:p>
          <a:p>
            <a:pPr marL="457200" lvl="0" indent="-298450" algn="l" rtl="0">
              <a:lnSpc>
                <a:spcPct val="100000"/>
              </a:lnSpc>
              <a:spcBef>
                <a:spcPts val="0"/>
              </a:spcBef>
              <a:spcAft>
                <a:spcPts val="0"/>
              </a:spcAft>
              <a:buSzPts val="1100"/>
              <a:buChar char="●"/>
            </a:pPr>
            <a:r>
              <a:rPr lang="en-CA" b="0"/>
              <a:t>In a growing industry, companies are competing for talent, which means higher salaries, more promotions, and better job security. </a:t>
            </a:r>
            <a:endParaRPr/>
          </a:p>
          <a:p>
            <a:pPr marL="457200" lvl="0" indent="-298450" algn="l" rtl="0">
              <a:lnSpc>
                <a:spcPct val="100000"/>
              </a:lnSpc>
              <a:spcBef>
                <a:spcPts val="0"/>
              </a:spcBef>
              <a:spcAft>
                <a:spcPts val="0"/>
              </a:spcAft>
              <a:buSzPts val="1100"/>
              <a:buChar char="●"/>
            </a:pPr>
            <a:r>
              <a:rPr lang="en-CA" b="0"/>
              <a:t>Being on the wrong side is like swimming against that current. In a declining industry, companies are cutting costs, which means layoffs and stagnant wages.</a:t>
            </a:r>
            <a:endParaRPr/>
          </a:p>
          <a:p>
            <a:pPr marL="457200" lvl="0" indent="-228600" algn="l" rtl="0">
              <a:lnSpc>
                <a:spcPct val="100000"/>
              </a:lnSpc>
              <a:spcBef>
                <a:spcPts val="0"/>
              </a:spcBef>
              <a:spcAft>
                <a:spcPts val="0"/>
              </a:spcAft>
              <a:buSzPts val="1100"/>
              <a:buNone/>
            </a:pPr>
            <a:endParaRPr b="0"/>
          </a:p>
          <a:p>
            <a:pPr marL="158750" marR="0" lvl="0" indent="0" algn="l" rtl="0">
              <a:lnSpc>
                <a:spcPct val="100000"/>
              </a:lnSpc>
              <a:spcBef>
                <a:spcPts val="0"/>
              </a:spcBef>
              <a:spcAft>
                <a:spcPts val="0"/>
              </a:spcAft>
              <a:buClr>
                <a:srgbClr val="000000"/>
              </a:buClr>
              <a:buSzPts val="1100"/>
              <a:buFont typeface="Arial"/>
              <a:buNone/>
            </a:pPr>
            <a:r>
              <a:rPr lang="en-CA" b="0"/>
              <a:t>Your strategy…</a:t>
            </a:r>
            <a:endParaRPr/>
          </a:p>
          <a:p>
            <a:pPr marL="158750" marR="0" lvl="0" indent="0" algn="l" rtl="0">
              <a:lnSpc>
                <a:spcPct val="100000"/>
              </a:lnSpc>
              <a:spcBef>
                <a:spcPts val="0"/>
              </a:spcBef>
              <a:spcAft>
                <a:spcPts val="0"/>
              </a:spcAft>
              <a:buClr>
                <a:srgbClr val="000000"/>
              </a:buClr>
              <a:buSzPts val="1100"/>
              <a:buNone/>
            </a:pPr>
            <a:r>
              <a:rPr lang="en-CA" b="0"/>
              <a:t>Is not to try and perfectly predict the future. It's to build a career that is resilient to these shifts.</a:t>
            </a:r>
            <a:endParaRPr/>
          </a:p>
          <a:p>
            <a:pPr marL="457200" marR="0" lvl="0" indent="-298450" algn="l" rtl="0">
              <a:lnSpc>
                <a:spcPct val="100000"/>
              </a:lnSpc>
              <a:spcBef>
                <a:spcPts val="0"/>
              </a:spcBef>
              <a:spcAft>
                <a:spcPts val="0"/>
              </a:spcAft>
              <a:buClr>
                <a:srgbClr val="000000"/>
              </a:buClr>
              <a:buSzPts val="1100"/>
              <a:buChar char="●"/>
            </a:pPr>
            <a:r>
              <a:rPr lang="en-CA" b="0"/>
              <a:t>First, pay attention. Read the news. Understand where the world is heading.</a:t>
            </a:r>
            <a:endParaRPr/>
          </a:p>
          <a:p>
            <a:pPr marL="457200" marR="0" lvl="0" indent="-298450" algn="l" rtl="0">
              <a:lnSpc>
                <a:spcPct val="100000"/>
              </a:lnSpc>
              <a:spcBef>
                <a:spcPts val="0"/>
              </a:spcBef>
              <a:spcAft>
                <a:spcPts val="0"/>
              </a:spcAft>
              <a:buClr>
                <a:srgbClr val="000000"/>
              </a:buClr>
              <a:buSzPts val="1100"/>
              <a:buChar char="●"/>
            </a:pPr>
            <a:r>
              <a:rPr lang="en-CA" b="0"/>
              <a:t>Second, build transferable skills. A great project manager can manage a project at a healthcare company, a tech company, or an energy company. A great data analyst is in demand everywhere. </a:t>
            </a:r>
            <a:endParaRPr/>
          </a:p>
          <a:p>
            <a:pPr marL="457200" marR="0" lvl="0" indent="-298450" algn="l" rtl="0">
              <a:lnSpc>
                <a:spcPct val="100000"/>
              </a:lnSpc>
              <a:spcBef>
                <a:spcPts val="0"/>
              </a:spcBef>
              <a:spcAft>
                <a:spcPts val="0"/>
              </a:spcAft>
              <a:buClr>
                <a:srgbClr val="000000"/>
              </a:buClr>
              <a:buSzPts val="1100"/>
              <a:buChar char="●"/>
            </a:pPr>
            <a:r>
              <a:rPr lang="en-CA" b="0"/>
              <a:t>Focus on skills that are portable, not locked into one specific industry.</a:t>
            </a:r>
            <a:endParaRPr/>
          </a:p>
          <a:p>
            <a:pPr marL="158750" marR="0" lvl="0" indent="0" algn="l" rtl="0">
              <a:lnSpc>
                <a:spcPct val="100000"/>
              </a:lnSpc>
              <a:spcBef>
                <a:spcPts val="0"/>
              </a:spcBef>
              <a:spcAft>
                <a:spcPts val="0"/>
              </a:spcAft>
              <a:buClr>
                <a:srgbClr val="000000"/>
              </a:buClr>
              <a:buSzPts val="1100"/>
              <a:buNone/>
            </a:pPr>
            <a:endParaRPr b="0"/>
          </a:p>
          <a:p>
            <a:pPr marL="158750" marR="0" lvl="0" indent="0" algn="l" rtl="0">
              <a:lnSpc>
                <a:spcPct val="100000"/>
              </a:lnSpc>
              <a:spcBef>
                <a:spcPts val="0"/>
              </a:spcBef>
              <a:spcAft>
                <a:spcPts val="0"/>
              </a:spcAft>
              <a:buClr>
                <a:srgbClr val="000000"/>
              </a:buClr>
              <a:buSzPts val="1100"/>
              <a:buNone/>
            </a:pPr>
            <a:r>
              <a:rPr lang="en-CA" b="0"/>
              <a:t>The goal is not to pick one industry and stick with it for 40 years. The goal is to build a set of skills that allows you to ride the wave of whatever the next growing industry will be.</a:t>
            </a:r>
            <a:endParaRPr b="0"/>
          </a:p>
          <a:p>
            <a:pPr marL="158750" lvl="0" indent="0" algn="l" rtl="0">
              <a:lnSpc>
                <a:spcPct val="100000"/>
              </a:lnSpc>
              <a:spcBef>
                <a:spcPts val="0"/>
              </a:spcBef>
              <a:spcAft>
                <a:spcPts val="0"/>
              </a:spcAft>
              <a:buSzPts val="1100"/>
              <a:buNone/>
            </a:pPr>
            <a:endParaRPr b="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2"/>
        <p:cNvGrpSpPr/>
        <p:nvPr/>
      </p:nvGrpSpPr>
      <p:grpSpPr>
        <a:xfrm>
          <a:off x="0" y="0"/>
          <a:ext cx="0" cy="0"/>
          <a:chOff x="0" y="0"/>
          <a:chExt cx="0" cy="0"/>
        </a:xfrm>
      </p:grpSpPr>
      <p:sp>
        <p:nvSpPr>
          <p:cNvPr id="163" name="Google Shape;163;p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4" name="Google Shape;164;p2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a:t>We have now covered four powerful external forces—inflation, recession, technology, and industry shifts—that can negatively impact your income. </a:t>
            </a:r>
            <a:endParaRPr/>
          </a:p>
          <a:p>
            <a:pPr marL="158750" lvl="0" indent="0" algn="l" rtl="0">
              <a:lnSpc>
                <a:spcPct val="100000"/>
              </a:lnSpc>
              <a:spcBef>
                <a:spcPts val="0"/>
              </a:spcBef>
              <a:spcAft>
                <a:spcPts val="0"/>
              </a:spcAft>
              <a:buSzPts val="1100"/>
              <a:buNone/>
            </a:pPr>
            <a:endParaRPr/>
          </a:p>
          <a:p>
            <a:pPr marL="158750" lvl="0" indent="0" algn="l" rtl="0">
              <a:lnSpc>
                <a:spcPct val="100000"/>
              </a:lnSpc>
              <a:spcBef>
                <a:spcPts val="0"/>
              </a:spcBef>
              <a:spcAft>
                <a:spcPts val="0"/>
              </a:spcAft>
              <a:buSzPts val="1100"/>
              <a:buNone/>
            </a:pPr>
            <a:r>
              <a:rPr lang="en-CA"/>
              <a:t>Our final factor, </a:t>
            </a:r>
            <a:r>
              <a:rPr lang="en-CA" b="1"/>
              <a:t>Lifelong Learning, </a:t>
            </a:r>
            <a:r>
              <a:rPr lang="en-CA"/>
              <a:t>is different. It is not an outside force acting on you; it is </a:t>
            </a:r>
            <a:r>
              <a:rPr lang="en-CA" i="1"/>
              <a:t>your single most powerful internal strategy </a:t>
            </a:r>
            <a:r>
              <a:rPr lang="en-CA"/>
              <a:t>to overcome all the others.</a:t>
            </a:r>
            <a:endParaRPr/>
          </a:p>
          <a:p>
            <a:pPr marL="158750" lvl="0" indent="0" algn="l" rtl="0">
              <a:lnSpc>
                <a:spcPct val="100000"/>
              </a:lnSpc>
              <a:spcBef>
                <a:spcPts val="0"/>
              </a:spcBef>
              <a:spcAft>
                <a:spcPts val="0"/>
              </a:spcAft>
              <a:buSzPts val="1100"/>
              <a:buNone/>
            </a:pPr>
            <a:endParaRPr/>
          </a:p>
          <a:p>
            <a:pPr marL="158750" lvl="0" indent="0" algn="l" rtl="0">
              <a:lnSpc>
                <a:spcPct val="100000"/>
              </a:lnSpc>
              <a:spcBef>
                <a:spcPts val="0"/>
              </a:spcBef>
              <a:spcAft>
                <a:spcPts val="0"/>
              </a:spcAft>
              <a:buSzPts val="1100"/>
              <a:buNone/>
            </a:pPr>
            <a:r>
              <a:rPr lang="en-CA"/>
              <a:t>Think about it:</a:t>
            </a:r>
            <a:endParaRPr/>
          </a:p>
          <a:p>
            <a:pPr marL="457200" lvl="0" indent="-298450" algn="l" rtl="0">
              <a:lnSpc>
                <a:spcPct val="100000"/>
              </a:lnSpc>
              <a:spcBef>
                <a:spcPts val="0"/>
              </a:spcBef>
              <a:spcAft>
                <a:spcPts val="0"/>
              </a:spcAft>
              <a:buSzPts val="1100"/>
              <a:buChar char="●"/>
            </a:pPr>
            <a:r>
              <a:rPr lang="en-CA" b="1"/>
              <a:t>How do you beat inflation? </a:t>
            </a:r>
            <a:r>
              <a:rPr lang="en-CA"/>
              <a:t>By learning new skills that lead to raises that are higher than the inflation rate.</a:t>
            </a:r>
            <a:endParaRPr/>
          </a:p>
          <a:p>
            <a:pPr marL="457200" lvl="0" indent="-298450" algn="l" rtl="0">
              <a:lnSpc>
                <a:spcPct val="100000"/>
              </a:lnSpc>
              <a:spcBef>
                <a:spcPts val="0"/>
              </a:spcBef>
              <a:spcAft>
                <a:spcPts val="0"/>
              </a:spcAft>
              <a:buSzPts val="1100"/>
              <a:buChar char="●"/>
            </a:pPr>
            <a:r>
              <a:rPr lang="en-CA" b="1"/>
              <a:t>How do you protect yourself from recessions? </a:t>
            </a:r>
            <a:r>
              <a:rPr lang="en-CA"/>
              <a:t>By being so valuable and skilled that your company can't afford to let you go.</a:t>
            </a:r>
            <a:endParaRPr/>
          </a:p>
          <a:p>
            <a:pPr marL="457200" lvl="0" indent="-298450" algn="l" rtl="0">
              <a:lnSpc>
                <a:spcPct val="100000"/>
              </a:lnSpc>
              <a:spcBef>
                <a:spcPts val="0"/>
              </a:spcBef>
              <a:spcAft>
                <a:spcPts val="0"/>
              </a:spcAft>
              <a:buSzPts val="1100"/>
              <a:buChar char="●"/>
            </a:pPr>
            <a:r>
              <a:rPr lang="en-CA" b="1"/>
              <a:t>How do you thrive during technological change? </a:t>
            </a:r>
            <a:r>
              <a:rPr lang="en-CA"/>
              <a:t>By learning how to use the new tools instead of being replaced by them.</a:t>
            </a:r>
            <a:endParaRPr/>
          </a:p>
          <a:p>
            <a:pPr marL="457200" lvl="0" indent="-298450" algn="l" rtl="0">
              <a:lnSpc>
                <a:spcPct val="100000"/>
              </a:lnSpc>
              <a:spcBef>
                <a:spcPts val="0"/>
              </a:spcBef>
              <a:spcAft>
                <a:spcPts val="0"/>
              </a:spcAft>
              <a:buSzPts val="1100"/>
              <a:buChar char="●"/>
            </a:pPr>
            <a:r>
              <a:rPr lang="en-CA" b="1"/>
              <a:t>How do you navigate industry decline? </a:t>
            </a:r>
            <a:r>
              <a:rPr lang="en-CA"/>
              <a:t>By learning new, transferable skills that allow you to pivot into a growing industry.</a:t>
            </a:r>
            <a:endParaRPr/>
          </a:p>
          <a:p>
            <a:pPr marL="158750" lvl="0" indent="0" algn="l" rtl="0">
              <a:lnSpc>
                <a:spcPct val="100000"/>
              </a:lnSpc>
              <a:spcBef>
                <a:spcPts val="0"/>
              </a:spcBef>
              <a:spcAft>
                <a:spcPts val="0"/>
              </a:spcAft>
              <a:buSzPts val="1100"/>
              <a:buNone/>
            </a:pPr>
            <a:endParaRPr/>
          </a:p>
          <a:p>
            <a:pPr marL="158750" lvl="0" indent="0" algn="l" rtl="0">
              <a:lnSpc>
                <a:spcPct val="100000"/>
              </a:lnSpc>
              <a:spcBef>
                <a:spcPts val="0"/>
              </a:spcBef>
              <a:spcAft>
                <a:spcPts val="0"/>
              </a:spcAft>
              <a:buSzPts val="1100"/>
              <a:buNone/>
            </a:pPr>
            <a:r>
              <a:rPr lang="en-CA"/>
              <a:t>Lifelong learning is the answer to every one of those challenges. </a:t>
            </a:r>
            <a:endParaRPr/>
          </a:p>
          <a:p>
            <a:pPr marL="158750" lvl="0" indent="0" algn="l" rtl="0">
              <a:lnSpc>
                <a:spcPct val="100000"/>
              </a:lnSpc>
              <a:spcBef>
                <a:spcPts val="0"/>
              </a:spcBef>
              <a:spcAft>
                <a:spcPts val="0"/>
              </a:spcAft>
              <a:buSzPts val="1100"/>
              <a:buNone/>
            </a:pPr>
            <a:endParaRPr/>
          </a:p>
          <a:p>
            <a:pPr marL="158750" lvl="0" indent="0" algn="l" rtl="0">
              <a:lnSpc>
                <a:spcPct val="100000"/>
              </a:lnSpc>
              <a:spcBef>
                <a:spcPts val="0"/>
              </a:spcBef>
              <a:spcAft>
                <a:spcPts val="0"/>
              </a:spcAft>
              <a:buSzPts val="1100"/>
              <a:buNone/>
            </a:pPr>
            <a:r>
              <a:rPr lang="en-CA"/>
              <a:t>This isn't about being in a classroom forever. </a:t>
            </a:r>
            <a:r>
              <a:rPr lang="en-CA" i="1"/>
              <a:t>It's a mindset. </a:t>
            </a:r>
            <a:r>
              <a:rPr lang="en-CA"/>
              <a:t>It's about staying curious, reading books, watching videos, and deliberately taking a few hours each week to get better at what you do.</a:t>
            </a:r>
            <a:endParaRPr/>
          </a:p>
          <a:p>
            <a:pPr marL="158750" lvl="0" indent="0" algn="l" rtl="0">
              <a:lnSpc>
                <a:spcPct val="100000"/>
              </a:lnSpc>
              <a:spcBef>
                <a:spcPts val="0"/>
              </a:spcBef>
              <a:spcAft>
                <a:spcPts val="0"/>
              </a:spcAft>
              <a:buSzPts val="1100"/>
              <a:buNone/>
            </a:pPr>
            <a:endParaRPr/>
          </a:p>
          <a:p>
            <a:pPr marL="158750" lvl="0" indent="0" algn="l" rtl="0">
              <a:lnSpc>
                <a:spcPct val="100000"/>
              </a:lnSpc>
              <a:spcBef>
                <a:spcPts val="0"/>
              </a:spcBef>
              <a:spcAft>
                <a:spcPts val="0"/>
              </a:spcAft>
              <a:buSzPts val="1100"/>
              <a:buNone/>
            </a:pPr>
            <a:r>
              <a:rPr lang="en-CA"/>
              <a:t>In the economy of the future, your college degree is just the ticket to get into the game. Your commitment to lifelong learning is what will allow you to win it. Your most valuable asset is not what you know today; it is your ability to learn what you will need to know tomorrow.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p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1" name="Google Shape;171;p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a:t>The Key Takeaways from this lesson are…</a:t>
            </a:r>
            <a:endParaRPr/>
          </a:p>
          <a:p>
            <a:pPr marL="158750" lvl="0" indent="0" algn="l" rtl="0">
              <a:lnSpc>
                <a:spcPct val="100000"/>
              </a:lnSpc>
              <a:spcBef>
                <a:spcPts val="0"/>
              </a:spcBef>
              <a:spcAft>
                <a:spcPts val="0"/>
              </a:spcAft>
              <a:buSzPts val="1100"/>
              <a:buNone/>
            </a:pPr>
            <a:endParaRPr/>
          </a:p>
          <a:p>
            <a:pPr marL="457200" lvl="0" indent="-298450" algn="l" rtl="0">
              <a:lnSpc>
                <a:spcPct val="100000"/>
              </a:lnSpc>
              <a:spcBef>
                <a:spcPts val="0"/>
              </a:spcBef>
              <a:spcAft>
                <a:spcPts val="0"/>
              </a:spcAft>
              <a:buSzPts val="1100"/>
              <a:buChar char="●"/>
            </a:pPr>
            <a:r>
              <a:rPr lang="en-CA" sz="1100" b="1" i="0" u="none" strike="noStrike" cap="none">
                <a:solidFill>
                  <a:srgbClr val="000000"/>
                </a:solidFill>
                <a:latin typeface="Arial"/>
                <a:ea typeface="Arial"/>
                <a:cs typeface="Arial"/>
                <a:sym typeface="Arial"/>
              </a:rPr>
              <a:t>First:</a:t>
            </a:r>
            <a:r>
              <a:rPr lang="en-CA" sz="1100" b="0" i="0" u="none" strike="noStrike" cap="none">
                <a:solidFill>
                  <a:srgbClr val="000000"/>
                </a:solidFill>
                <a:latin typeface="Arial"/>
                <a:ea typeface="Arial"/>
                <a:cs typeface="Arial"/>
                <a:sym typeface="Arial"/>
              </a:rPr>
              <a:t> The world is constantly changing. Inflation, recessions, and new technology aren't rare events; they are the normal environment you'll be navigating throughout your life.</a:t>
            </a:r>
            <a:endParaRPr/>
          </a:p>
          <a:p>
            <a:pPr marL="457200" lvl="0" indent="-298450" algn="l" rtl="0">
              <a:lnSpc>
                <a:spcPct val="100000"/>
              </a:lnSpc>
              <a:spcBef>
                <a:spcPts val="0"/>
              </a:spcBef>
              <a:spcAft>
                <a:spcPts val="0"/>
              </a:spcAft>
              <a:buSzPts val="1100"/>
              <a:buChar char="●"/>
            </a:pPr>
            <a:r>
              <a:rPr lang="en-CA" sz="1100" b="1" i="0" u="none" strike="noStrike" cap="none">
                <a:solidFill>
                  <a:srgbClr val="000000"/>
                </a:solidFill>
                <a:latin typeface="Arial"/>
                <a:ea typeface="Arial"/>
                <a:cs typeface="Arial"/>
                <a:sym typeface="Arial"/>
              </a:rPr>
              <a:t>Second:</a:t>
            </a:r>
            <a:r>
              <a:rPr lang="en-CA" sz="1100" b="0" i="0" u="none" strike="noStrike" cap="none">
                <a:solidFill>
                  <a:srgbClr val="000000"/>
                </a:solidFill>
                <a:latin typeface="Arial"/>
                <a:ea typeface="Arial"/>
                <a:cs typeface="Arial"/>
                <a:sym typeface="Arial"/>
              </a:rPr>
              <a:t> Success isn't about predicting or avoiding these changes. It's about building a </a:t>
            </a:r>
            <a:r>
              <a:rPr lang="en-CA" sz="1100" b="1" i="0" u="none" strike="noStrike" cap="none">
                <a:solidFill>
                  <a:srgbClr val="000000"/>
                </a:solidFill>
                <a:latin typeface="Arial"/>
                <a:ea typeface="Arial"/>
                <a:cs typeface="Arial"/>
                <a:sym typeface="Arial"/>
              </a:rPr>
              <a:t>proactive plan to adapt</a:t>
            </a:r>
            <a:r>
              <a:rPr lang="en-CA" sz="1100" b="0" i="0" u="none" strike="noStrike" cap="none">
                <a:solidFill>
                  <a:srgbClr val="000000"/>
                </a:solidFill>
                <a:latin typeface="Arial"/>
                <a:ea typeface="Arial"/>
                <a:cs typeface="Arial"/>
                <a:sym typeface="Arial"/>
              </a:rPr>
              <a:t> to them.</a:t>
            </a:r>
            <a:endParaRPr/>
          </a:p>
          <a:p>
            <a:pPr marL="457200" lvl="0" indent="-298450" algn="l" rtl="0">
              <a:lnSpc>
                <a:spcPct val="100000"/>
              </a:lnSpc>
              <a:spcBef>
                <a:spcPts val="0"/>
              </a:spcBef>
              <a:spcAft>
                <a:spcPts val="0"/>
              </a:spcAft>
              <a:buSzPts val="1100"/>
              <a:buChar char="●"/>
            </a:pPr>
            <a:r>
              <a:rPr lang="en-CA" sz="1100" b="1" i="0" u="none" strike="noStrike" cap="none">
                <a:solidFill>
                  <a:srgbClr val="000000"/>
                </a:solidFill>
                <a:latin typeface="Arial"/>
                <a:ea typeface="Arial"/>
                <a:cs typeface="Arial"/>
                <a:sym typeface="Arial"/>
              </a:rPr>
              <a:t>Third:</a:t>
            </a:r>
            <a:r>
              <a:rPr lang="en-CA" sz="1100" b="0" i="0" u="none" strike="noStrike" cap="none">
                <a:solidFill>
                  <a:srgbClr val="000000"/>
                </a:solidFill>
                <a:latin typeface="Arial"/>
                <a:ea typeface="Arial"/>
                <a:cs typeface="Arial"/>
                <a:sym typeface="Arial"/>
              </a:rPr>
              <a:t> Your best defense is diversifying your</a:t>
            </a:r>
            <a:r>
              <a:rPr lang="en-CA" sz="1100" b="1" i="0" u="none" strike="noStrike" cap="none">
                <a:solidFill>
                  <a:srgbClr val="000000"/>
                </a:solidFill>
                <a:latin typeface="Arial"/>
                <a:ea typeface="Arial"/>
                <a:cs typeface="Arial"/>
                <a:sym typeface="Arial"/>
              </a:rPr>
              <a:t> income streams</a:t>
            </a:r>
            <a:r>
              <a:rPr lang="en-CA" sz="1100" b="0" i="0" u="none" strike="noStrike" cap="none">
                <a:solidFill>
                  <a:srgbClr val="000000"/>
                </a:solidFill>
                <a:latin typeface="Arial"/>
                <a:ea typeface="Arial"/>
                <a:cs typeface="Arial"/>
                <a:sym typeface="Arial"/>
              </a:rPr>
              <a:t> to create financial resilience. So, a downturn in one area doesn't derail your entire financial life.</a:t>
            </a:r>
            <a:endParaRPr/>
          </a:p>
          <a:p>
            <a:pPr marL="457200" lvl="0" indent="-298450" algn="l" rtl="0">
              <a:lnSpc>
                <a:spcPct val="100000"/>
              </a:lnSpc>
              <a:spcBef>
                <a:spcPts val="0"/>
              </a:spcBef>
              <a:spcAft>
                <a:spcPts val="0"/>
              </a:spcAft>
              <a:buSzPts val="1100"/>
              <a:buChar char="●"/>
            </a:pPr>
            <a:r>
              <a:rPr lang="en-CA" sz="1100" b="1" i="0" u="none" strike="noStrike" cap="none">
                <a:solidFill>
                  <a:srgbClr val="000000"/>
                </a:solidFill>
                <a:latin typeface="Arial"/>
                <a:ea typeface="Arial"/>
                <a:cs typeface="Arial"/>
                <a:sym typeface="Arial"/>
              </a:rPr>
              <a:t>And finally: </a:t>
            </a:r>
            <a:r>
              <a:rPr lang="en-CA" sz="1100" b="0" i="0" u="none" strike="noStrike" cap="none">
                <a:solidFill>
                  <a:srgbClr val="000000"/>
                </a:solidFill>
                <a:latin typeface="Arial"/>
                <a:ea typeface="Arial"/>
                <a:cs typeface="Arial"/>
                <a:sym typeface="Arial"/>
              </a:rPr>
              <a:t>Your most valuable asset isn't your paycheck or your investments. It's your </a:t>
            </a:r>
            <a:r>
              <a:rPr lang="en-CA" sz="1100" b="1" i="0" u="none" strike="noStrike" cap="none">
                <a:solidFill>
                  <a:srgbClr val="000000"/>
                </a:solidFill>
                <a:latin typeface="Arial"/>
                <a:ea typeface="Arial"/>
                <a:cs typeface="Arial"/>
                <a:sym typeface="Arial"/>
              </a:rPr>
              <a:t>ability to adapt and learn new skills.</a:t>
            </a:r>
            <a:r>
              <a:rPr lang="en-CA" sz="1100" b="0" i="0" u="none" strike="noStrike" cap="none">
                <a:solidFill>
                  <a:srgbClr val="000000"/>
                </a:solidFill>
                <a:latin typeface="Arial"/>
                <a:ea typeface="Arial"/>
                <a:cs typeface="Arial"/>
                <a:sym typeface="Arial"/>
              </a:rPr>
              <a:t> </a:t>
            </a:r>
            <a:r>
              <a:rPr lang="en-CA"/>
              <a:t>This is the #1 strategy to develop lifelong financial security.</a:t>
            </a:r>
            <a:endParaRPr/>
          </a:p>
          <a:p>
            <a:pPr marL="15875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a:t>Financial success comes from understanding two key areas:</a:t>
            </a:r>
            <a:endParaRPr/>
          </a:p>
          <a:p>
            <a:pPr marL="158750" lvl="0" indent="0" algn="l" rtl="0">
              <a:lnSpc>
                <a:spcPct val="100000"/>
              </a:lnSpc>
              <a:spcBef>
                <a:spcPts val="0"/>
              </a:spcBef>
              <a:spcAft>
                <a:spcPts val="0"/>
              </a:spcAft>
              <a:buSzPts val="1100"/>
              <a:buNone/>
            </a:pPr>
            <a:endParaRPr/>
          </a:p>
          <a:p>
            <a:pPr marL="457200" lvl="0" indent="-298450" algn="l" rtl="0">
              <a:lnSpc>
                <a:spcPct val="100000"/>
              </a:lnSpc>
              <a:spcBef>
                <a:spcPts val="0"/>
              </a:spcBef>
              <a:spcAft>
                <a:spcPts val="0"/>
              </a:spcAft>
              <a:buSzPts val="1100"/>
              <a:buChar char="●"/>
            </a:pPr>
            <a:r>
              <a:rPr lang="en-CA" sz="1100" b="1" i="0" u="none" strike="noStrike" cap="none">
                <a:solidFill>
                  <a:srgbClr val="000000"/>
                </a:solidFill>
                <a:latin typeface="Arial"/>
                <a:ea typeface="Arial"/>
                <a:cs typeface="Arial"/>
                <a:sym typeface="Arial"/>
              </a:rPr>
              <a:t>First, on the left, are the Sources of Income.</a:t>
            </a:r>
            <a:r>
              <a:rPr lang="en-CA" sz="1100" b="0" i="0" u="none" strike="noStrike" cap="none">
                <a:solidFill>
                  <a:srgbClr val="000000"/>
                </a:solidFill>
                <a:latin typeface="Arial"/>
                <a:ea typeface="Arial"/>
                <a:cs typeface="Arial"/>
                <a:sym typeface="Arial"/>
              </a:rPr>
              <a:t> This is your 'offense'—the five main ways you can actively earn and build your income, moving beyond just a paycheck.</a:t>
            </a:r>
            <a:endParaRPr/>
          </a:p>
          <a:p>
            <a:pPr marL="457200" lvl="0" indent="-298450" algn="l" rtl="0">
              <a:lnSpc>
                <a:spcPct val="100000"/>
              </a:lnSpc>
              <a:spcBef>
                <a:spcPts val="0"/>
              </a:spcBef>
              <a:spcAft>
                <a:spcPts val="0"/>
              </a:spcAft>
              <a:buSzPts val="1100"/>
              <a:buChar char="●"/>
            </a:pPr>
            <a:r>
              <a:rPr lang="en-CA" sz="1100" b="1" i="0" u="none" strike="noStrike" cap="none">
                <a:solidFill>
                  <a:srgbClr val="000000"/>
                </a:solidFill>
                <a:latin typeface="Arial"/>
                <a:ea typeface="Arial"/>
                <a:cs typeface="Arial"/>
                <a:sym typeface="Arial"/>
              </a:rPr>
              <a:t>Second, on the right, are the Factors Impacting Your Income.</a:t>
            </a:r>
            <a:r>
              <a:rPr lang="en-CA" sz="1100" b="0" i="0" u="none" strike="noStrike" cap="none">
                <a:solidFill>
                  <a:srgbClr val="000000"/>
                </a:solidFill>
                <a:latin typeface="Arial"/>
                <a:ea typeface="Arial"/>
                <a:cs typeface="Arial"/>
                <a:sym typeface="Arial"/>
              </a:rPr>
              <a:t> This is your 'defense'—understanding the major economic forces that can affect your money so you can build a strategy to protect it.</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By the end of this lesson, you'll understand both how to make money and how to navigate the world in which you'll be making it.</a:t>
            </a:r>
            <a:endParaRPr/>
          </a:p>
          <a:p>
            <a:pPr marL="15875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p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1" name="Google Shape;91;p1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Let's break down the five main ways people earn money.</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6" name="Google Shape;96;p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Let's begin with the source of income everyone is most familiar with: </a:t>
            </a:r>
            <a:r>
              <a:rPr lang="en-CA" sz="1100" b="1" i="0" u="none" strike="noStrike" cap="none">
                <a:solidFill>
                  <a:srgbClr val="000000"/>
                </a:solidFill>
                <a:latin typeface="Arial"/>
                <a:ea typeface="Arial"/>
                <a:cs typeface="Arial"/>
                <a:sym typeface="Arial"/>
              </a:rPr>
              <a:t>Earned Income</a:t>
            </a:r>
            <a:r>
              <a:rPr lang="en-CA" sz="1100" b="0" i="0" u="none" strike="noStrike" cap="none">
                <a:solidFill>
                  <a:srgbClr val="000000"/>
                </a:solidFill>
                <a:latin typeface="Arial"/>
                <a:ea typeface="Arial"/>
                <a:cs typeface="Arial"/>
                <a:sym typeface="Arial"/>
              </a:rPr>
              <a:t>. </a:t>
            </a:r>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This is the money you make from your first job, your summer internship, or your future career.</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1" i="0" u="none" strike="noStrike" cap="none">
                <a:solidFill>
                  <a:srgbClr val="000000"/>
                </a:solidFill>
                <a:latin typeface="Arial"/>
                <a:ea typeface="Arial"/>
                <a:cs typeface="Arial"/>
                <a:sym typeface="Arial"/>
              </a:rPr>
              <a:t>Pros</a:t>
            </a:r>
            <a:endParaRPr sz="1100" b="0" i="0" u="none" strike="noStrike" cap="none">
              <a:solidFill>
                <a:srgbClr val="000000"/>
              </a:solidFill>
              <a:latin typeface="Arial"/>
              <a:ea typeface="Arial"/>
              <a:cs typeface="Arial"/>
              <a:sym typeface="Arial"/>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It's the foundation of your entire financial life. The steady, predictable paycheck you get from a job is the engine that will power everything else.</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It allows you to budget, save, and gives you the capital you need to start building other income streams. </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Many jobs also provide access to benefits like health insurance and retirement plans, which are a huge part of your total compensation.</a:t>
            </a:r>
            <a:endParaRPr/>
          </a:p>
          <a:p>
            <a:pPr marL="457200" lvl="0" indent="-22860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1" i="0" u="none" strike="noStrike" cap="none">
                <a:solidFill>
                  <a:srgbClr val="000000"/>
                </a:solidFill>
                <a:latin typeface="Arial"/>
                <a:ea typeface="Arial"/>
                <a:cs typeface="Arial"/>
                <a:sym typeface="Arial"/>
              </a:rPr>
              <a:t>Cons</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However, it is </a:t>
            </a:r>
            <a:r>
              <a:rPr lang="en-CA" sz="1100" b="1" i="0" u="none" strike="noStrike" cap="none">
                <a:solidFill>
                  <a:srgbClr val="000000"/>
                </a:solidFill>
                <a:latin typeface="Arial"/>
                <a:ea typeface="Arial"/>
                <a:cs typeface="Arial"/>
                <a:sym typeface="Arial"/>
              </a:rPr>
              <a:t>directly tied to your time and effort.</a:t>
            </a:r>
            <a:r>
              <a:rPr lang="en-CA" sz="1100" b="0" i="0" u="none" strike="noStrike" cap="none">
                <a:solidFill>
                  <a:srgbClr val="000000"/>
                </a:solidFill>
                <a:latin typeface="Arial"/>
                <a:ea typeface="Arial"/>
                <a:cs typeface="Arial"/>
                <a:sym typeface="Arial"/>
              </a:rPr>
              <a:t> If you don't show up for work, you don't get paid. </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This means it isn't scalable—you can't earn money while you sleep or while you're on vacation.</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You use the money from your job to acquire assets that generate other, more passive types of income.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3" name="Google Shape;103;p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Our next income source is </a:t>
            </a:r>
            <a:r>
              <a:rPr lang="en-CA" sz="1100" b="1" i="0" u="none" strike="noStrike" cap="none">
                <a:solidFill>
                  <a:srgbClr val="000000"/>
                </a:solidFill>
                <a:latin typeface="Arial"/>
                <a:ea typeface="Arial"/>
                <a:cs typeface="Arial"/>
                <a:sym typeface="Arial"/>
              </a:rPr>
              <a:t>Rental Income</a:t>
            </a:r>
            <a:r>
              <a:rPr lang="en-CA" sz="1100" b="0" i="0" u="none" strike="noStrike" cap="none">
                <a:solidFill>
                  <a:srgbClr val="000000"/>
                </a:solidFill>
                <a:latin typeface="Arial"/>
                <a:ea typeface="Arial"/>
                <a:cs typeface="Arial"/>
                <a:sym typeface="Arial"/>
              </a:rPr>
              <a:t>. Unlike earned income where you trade your time for money, rental income is our first example of </a:t>
            </a:r>
            <a:r>
              <a:rPr lang="en-CA" sz="1100" b="1" i="0" u="none" strike="noStrike" cap="none">
                <a:solidFill>
                  <a:srgbClr val="000000"/>
                </a:solidFill>
                <a:latin typeface="Arial"/>
                <a:ea typeface="Arial"/>
                <a:cs typeface="Arial"/>
                <a:sym typeface="Arial"/>
              </a:rPr>
              <a:t>passive income</a:t>
            </a:r>
            <a:r>
              <a:rPr lang="en-CA" sz="1100" b="0" i="0" u="none" strike="noStrike" cap="none">
                <a:solidFill>
                  <a:srgbClr val="000000"/>
                </a:solidFill>
                <a:latin typeface="Arial"/>
                <a:ea typeface="Arial"/>
                <a:cs typeface="Arial"/>
                <a:sym typeface="Arial"/>
              </a:rPr>
              <a:t>, where you use your money to buy an asset that then works to earn money for you.</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The most common example is buying a house or an apartment and renting it out to tenants. The rent they pay you each month is your rental income. </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1" i="0" u="none" strike="noStrike" cap="none">
                <a:solidFill>
                  <a:srgbClr val="000000"/>
                </a:solidFill>
                <a:latin typeface="Arial"/>
                <a:ea typeface="Arial"/>
                <a:cs typeface="Arial"/>
                <a:sym typeface="Arial"/>
              </a:rPr>
              <a:t>Pros</a:t>
            </a:r>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This is a great way to build wealth for two reasons:</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First, you get the steady cash flow from the rent,</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Second, the property itself will hopefully increase in value over the long term—this is called appreciation. </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Plus, there are significant tax advantages, as many of the costs of owning the property can be deducted.</a:t>
            </a:r>
            <a:endParaRPr/>
          </a:p>
          <a:p>
            <a:pPr marL="457200" lvl="0" indent="-22860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1" i="0" u="none" strike="noStrike" cap="none">
                <a:solidFill>
                  <a:srgbClr val="000000"/>
                </a:solidFill>
                <a:latin typeface="Arial"/>
                <a:ea typeface="Arial"/>
                <a:cs typeface="Arial"/>
                <a:sym typeface="Arial"/>
              </a:rPr>
              <a:t>Cons</a:t>
            </a:r>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However, it’s crucial to understand that 'passive income' doesn't mean 'zero work.' Being a good landlord is a responsibility. </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You have to find reliable tenants, handle repairs when things break, and manage the property. </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It also takes a lot of money to get started,</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And your investment isn't liquid—you can't just sell a house in an afternoon if you need cash.</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For most people, owning a rental property is a long-term goal. You use the foundation of your </a:t>
            </a:r>
            <a:r>
              <a:rPr lang="en-CA" sz="1100" b="1" i="0" u="none" strike="noStrike" cap="none">
                <a:solidFill>
                  <a:srgbClr val="000000"/>
                </a:solidFill>
                <a:latin typeface="Arial"/>
                <a:ea typeface="Arial"/>
                <a:cs typeface="Arial"/>
                <a:sym typeface="Arial"/>
              </a:rPr>
              <a:t>earned income</a:t>
            </a:r>
            <a:r>
              <a:rPr lang="en-CA" sz="1100" b="0" i="0" u="none" strike="noStrike" cap="none">
                <a:solidFill>
                  <a:srgbClr val="000000"/>
                </a:solidFill>
                <a:latin typeface="Arial"/>
                <a:ea typeface="Arial"/>
                <a:cs typeface="Arial"/>
                <a:sym typeface="Arial"/>
              </a:rPr>
              <a:t> to save up for that first down payment, turning the money from your job into an asset that can earn for you 24/7.</a:t>
            </a:r>
            <a:endParaRPr/>
          </a:p>
          <a:p>
            <a:pPr marL="15875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0" name="Google Shape;110;p1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Our next source of income is </a:t>
            </a:r>
            <a:r>
              <a:rPr lang="en-CA" sz="1100" b="1" i="0" u="none" strike="noStrike" cap="none">
                <a:solidFill>
                  <a:srgbClr val="000000"/>
                </a:solidFill>
                <a:latin typeface="Arial"/>
                <a:ea typeface="Arial"/>
                <a:cs typeface="Arial"/>
                <a:sym typeface="Arial"/>
              </a:rPr>
              <a:t>Dividend Income</a:t>
            </a:r>
            <a:r>
              <a:rPr lang="en-CA" sz="1100" b="0" i="0" u="none" strike="noStrike" cap="none">
                <a:solidFill>
                  <a:srgbClr val="000000"/>
                </a:solidFill>
                <a:latin typeface="Arial"/>
                <a:ea typeface="Arial"/>
                <a:cs typeface="Arial"/>
                <a:sym typeface="Arial"/>
              </a:rPr>
              <a:t>. </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If rental income is about owning assets like property, dividend income is about owning assets like businesses. </a:t>
            </a:r>
            <a:r>
              <a:rPr lang="en-CA" sz="1100" b="1" i="0" u="none" strike="noStrike" cap="none">
                <a:solidFill>
                  <a:srgbClr val="000000"/>
                </a:solidFill>
                <a:latin typeface="Arial"/>
                <a:ea typeface="Arial"/>
                <a:cs typeface="Arial"/>
                <a:sym typeface="Arial"/>
              </a:rPr>
              <a:t>Here's how it works: </a:t>
            </a:r>
            <a:r>
              <a:rPr lang="en-CA" sz="1100" b="0" i="0" u="none" strike="noStrike" cap="none">
                <a:solidFill>
                  <a:srgbClr val="000000"/>
                </a:solidFill>
                <a:latin typeface="Arial"/>
                <a:ea typeface="Arial"/>
                <a:cs typeface="Arial"/>
                <a:sym typeface="Arial"/>
              </a:rPr>
              <a:t>when you buy a share of a company like Apple, you become a part-owner of that company. And as an owner, when Apple makes a profit, you are entitled to a small piece of it. That payment is your dividend.</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1" i="0" u="none" strike="noStrike" cap="none">
                <a:solidFill>
                  <a:srgbClr val="000000"/>
                </a:solidFill>
                <a:latin typeface="Arial"/>
                <a:ea typeface="Arial"/>
                <a:cs typeface="Arial"/>
                <a:sym typeface="Arial"/>
              </a:rPr>
              <a:t>Pros</a:t>
            </a:r>
            <a:endParaRPr/>
          </a:p>
          <a:p>
            <a:pPr marL="457200" marR="0" lvl="0" indent="-298450" algn="l" rtl="0">
              <a:lnSpc>
                <a:spcPct val="100000"/>
              </a:lnSpc>
              <a:spcBef>
                <a:spcPts val="0"/>
              </a:spcBef>
              <a:spcAft>
                <a:spcPts val="0"/>
              </a:spcAft>
              <a:buClr>
                <a:srgbClr val="000000"/>
              </a:buClr>
              <a:buSzPts val="1100"/>
              <a:buChar char="●"/>
            </a:pPr>
            <a:r>
              <a:rPr lang="en-CA" sz="1100" b="0" i="0" u="none" strike="noStrike" cap="none">
                <a:solidFill>
                  <a:srgbClr val="000000"/>
                </a:solidFill>
                <a:latin typeface="Arial"/>
                <a:ea typeface="Arial"/>
                <a:cs typeface="Arial"/>
                <a:sym typeface="Arial"/>
              </a:rPr>
              <a:t>This is one of the purest forms of passive income.</a:t>
            </a:r>
            <a:endParaRPr/>
          </a:p>
          <a:p>
            <a:pPr marL="457200" marR="0" lvl="0" indent="-298450" algn="l" rtl="0">
              <a:lnSpc>
                <a:spcPct val="100000"/>
              </a:lnSpc>
              <a:spcBef>
                <a:spcPts val="0"/>
              </a:spcBef>
              <a:spcAft>
                <a:spcPts val="0"/>
              </a:spcAft>
              <a:buClr>
                <a:srgbClr val="000000"/>
              </a:buClr>
              <a:buSzPts val="1100"/>
              <a:buChar char="●"/>
            </a:pPr>
            <a:r>
              <a:rPr lang="en-CA" sz="1100" b="0" i="0" u="none" strike="noStrike" cap="none">
                <a:solidFill>
                  <a:srgbClr val="000000"/>
                </a:solidFill>
                <a:latin typeface="Arial"/>
                <a:ea typeface="Arial"/>
                <a:cs typeface="Arial"/>
                <a:sym typeface="Arial"/>
              </a:rPr>
              <a:t>The real magic of dividend income comes from </a:t>
            </a:r>
            <a:r>
              <a:rPr lang="en-CA" sz="1100" b="1" i="0" u="none" strike="noStrike" cap="none">
                <a:solidFill>
                  <a:srgbClr val="000000"/>
                </a:solidFill>
                <a:latin typeface="Arial"/>
                <a:ea typeface="Arial"/>
                <a:cs typeface="Arial"/>
                <a:sym typeface="Arial"/>
              </a:rPr>
              <a:t>compounding</a:t>
            </a:r>
            <a:r>
              <a:rPr lang="en-CA" sz="1100" b="0" i="0" u="none" strike="noStrike" cap="none">
                <a:solidFill>
                  <a:srgbClr val="000000"/>
                </a:solidFill>
                <a:latin typeface="Arial"/>
                <a:ea typeface="Arial"/>
                <a:cs typeface="Arial"/>
                <a:sym typeface="Arial"/>
              </a:rPr>
              <a:t>. Most brokerage accounts allow you to </a:t>
            </a:r>
            <a:r>
              <a:rPr lang="en-CA" sz="1100" b="0" i="1" u="none" strike="noStrike" cap="none">
                <a:solidFill>
                  <a:srgbClr val="000000"/>
                </a:solidFill>
                <a:latin typeface="Arial"/>
                <a:ea typeface="Arial"/>
                <a:cs typeface="Arial"/>
                <a:sym typeface="Arial"/>
              </a:rPr>
              <a:t>automatically reinvest </a:t>
            </a:r>
            <a:r>
              <a:rPr lang="en-CA" sz="1100" b="0" i="0" u="none" strike="noStrike" cap="none">
                <a:solidFill>
                  <a:srgbClr val="000000"/>
                </a:solidFill>
                <a:latin typeface="Arial"/>
                <a:ea typeface="Arial"/>
                <a:cs typeface="Arial"/>
                <a:sym typeface="Arial"/>
              </a:rPr>
              <a:t>your dividends to buy more shares—even fractional shares. Those new shares then earn their own dividends, which buy even more shares, and so on. This creates a snowball of wealth over the long term without you having to lift a finger. </a:t>
            </a:r>
            <a:endParaRPr/>
          </a:p>
          <a:p>
            <a:pPr marL="457200" marR="0" lvl="0" indent="-298450" algn="l" rtl="0">
              <a:lnSpc>
                <a:spcPct val="100000"/>
              </a:lnSpc>
              <a:spcBef>
                <a:spcPts val="0"/>
              </a:spcBef>
              <a:spcAft>
                <a:spcPts val="0"/>
              </a:spcAft>
              <a:buClr>
                <a:srgbClr val="000000"/>
              </a:buClr>
              <a:buSzPts val="1100"/>
              <a:buChar char="●"/>
            </a:pPr>
            <a:r>
              <a:rPr lang="en-CA" sz="1100" b="0" i="0" u="none" strike="noStrike" cap="none">
                <a:solidFill>
                  <a:srgbClr val="000000"/>
                </a:solidFill>
                <a:latin typeface="Arial"/>
                <a:ea typeface="Arial"/>
                <a:cs typeface="Arial"/>
                <a:sym typeface="Arial"/>
              </a:rPr>
              <a:t>On top of that, dividends are often taxed at a lower rate than the salary from your job.</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1" i="0" u="none" strike="noStrike" cap="none">
                <a:solidFill>
                  <a:srgbClr val="000000"/>
                </a:solidFill>
                <a:latin typeface="Arial"/>
                <a:ea typeface="Arial"/>
                <a:cs typeface="Arial"/>
                <a:sym typeface="Arial"/>
              </a:rPr>
              <a:t>Cons</a:t>
            </a:r>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But what's the catch? </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The biggest one is that </a:t>
            </a:r>
            <a:r>
              <a:rPr lang="en-CA" sz="1100" b="1" i="0" u="none" strike="noStrike" cap="none">
                <a:solidFill>
                  <a:srgbClr val="000000"/>
                </a:solidFill>
                <a:latin typeface="Arial"/>
                <a:ea typeface="Arial"/>
                <a:cs typeface="Arial"/>
                <a:sym typeface="Arial"/>
              </a:rPr>
              <a:t>dividends are not guaranteed.</a:t>
            </a:r>
            <a:r>
              <a:rPr lang="en-CA" sz="1100" b="0" i="0" u="none" strike="noStrike" cap="none">
                <a:solidFill>
                  <a:srgbClr val="000000"/>
                </a:solidFill>
                <a:latin typeface="Arial"/>
                <a:ea typeface="Arial"/>
                <a:cs typeface="Arial"/>
                <a:sym typeface="Arial"/>
              </a:rPr>
              <a:t> Unlike the interest on a savings account, a company has no obligation to pay a dividend. If they face financial trouble, it's often the first thing they cut. </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You also face the risk that the stock's price itself could fall.</a:t>
            </a:r>
            <a:endParaRPr/>
          </a:p>
          <a:p>
            <a:pPr marL="457200" lvl="0" indent="-22860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457200" lvl="0" indent="-22860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You use your </a:t>
            </a:r>
            <a:r>
              <a:rPr lang="en-CA" sz="1100" b="1" i="0" u="none" strike="noStrike" cap="none">
                <a:solidFill>
                  <a:srgbClr val="000000"/>
                </a:solidFill>
                <a:latin typeface="Arial"/>
                <a:ea typeface="Arial"/>
                <a:cs typeface="Arial"/>
                <a:sym typeface="Arial"/>
              </a:rPr>
              <a:t>earned income</a:t>
            </a:r>
            <a:r>
              <a:rPr lang="en-CA" sz="1100" b="0" i="0" u="none" strike="noStrike" cap="none">
                <a:solidFill>
                  <a:srgbClr val="000000"/>
                </a:solidFill>
                <a:latin typeface="Arial"/>
                <a:ea typeface="Arial"/>
                <a:cs typeface="Arial"/>
                <a:sym typeface="Arial"/>
              </a:rPr>
              <a:t> to consistently buy these dividend-producing assets. Over time, the goal is for this passive income stream to grow, giving you more financial flexibility and freedom.</a:t>
            </a:r>
            <a:endParaRPr/>
          </a:p>
          <a:p>
            <a:pPr marL="15875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7" name="Google Shape;117;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Our next income stream is often the first one people earn beyond their paycheck: </a:t>
            </a:r>
            <a:r>
              <a:rPr lang="en-CA" sz="1100" b="1" i="0" u="none" strike="noStrike" cap="none">
                <a:solidFill>
                  <a:srgbClr val="000000"/>
                </a:solidFill>
                <a:latin typeface="Arial"/>
                <a:ea typeface="Arial"/>
                <a:cs typeface="Arial"/>
                <a:sym typeface="Arial"/>
              </a:rPr>
              <a:t>Interest Income</a:t>
            </a:r>
            <a:r>
              <a:rPr lang="en-CA" sz="1100" b="0" i="0" u="none" strike="noStrike" cap="none">
                <a:solidFill>
                  <a:srgbClr val="000000"/>
                </a:solidFill>
                <a:latin typeface="Arial"/>
                <a:ea typeface="Arial"/>
                <a:cs typeface="Arial"/>
                <a:sym typeface="Arial"/>
              </a:rPr>
              <a:t>. </a:t>
            </a:r>
            <a:endParaRPr/>
          </a:p>
          <a:p>
            <a:pPr marL="158750" lvl="0" indent="0" algn="l" rtl="0">
              <a:lnSpc>
                <a:spcPct val="100000"/>
              </a:lnSpc>
              <a:spcBef>
                <a:spcPts val="0"/>
              </a:spcBef>
              <a:spcAft>
                <a:spcPts val="0"/>
              </a:spcAft>
              <a:buSzPts val="1100"/>
              <a:buNone/>
            </a:pPr>
            <a:r>
              <a:rPr lang="en-CA" sz="1100" b="1" i="0" u="none" strike="noStrike" cap="none">
                <a:solidFill>
                  <a:srgbClr val="000000"/>
                </a:solidFill>
                <a:latin typeface="Arial"/>
                <a:ea typeface="Arial"/>
                <a:cs typeface="Arial"/>
                <a:sym typeface="Arial"/>
              </a:rPr>
              <a:t>The concept is simple: </a:t>
            </a:r>
            <a:r>
              <a:rPr lang="en-CA" sz="1100" b="0" i="0" u="none" strike="noStrike" cap="none">
                <a:solidFill>
                  <a:srgbClr val="000000"/>
                </a:solidFill>
                <a:latin typeface="Arial"/>
                <a:ea typeface="Arial"/>
                <a:cs typeface="Arial"/>
                <a:sym typeface="Arial"/>
              </a:rPr>
              <a:t>you are renting out your money. When you put cash in a high-yield savings account, you're lending it to the bank. The interest they pay you is the 'rent' for them to use your capital. The same is true when you buy a bond—you're lending money to the government or a corporation.</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1" i="0" u="none" strike="noStrike" cap="none">
                <a:solidFill>
                  <a:srgbClr val="000000"/>
                </a:solidFill>
                <a:latin typeface="Arial"/>
                <a:ea typeface="Arial"/>
                <a:cs typeface="Arial"/>
                <a:sym typeface="Arial"/>
              </a:rPr>
              <a:t>Pros</a:t>
            </a:r>
            <a:endParaRPr/>
          </a:p>
          <a:p>
            <a:pPr marL="457200" marR="0" lvl="0" indent="-298450" algn="l" rtl="0">
              <a:lnSpc>
                <a:spcPct val="100000"/>
              </a:lnSpc>
              <a:spcBef>
                <a:spcPts val="0"/>
              </a:spcBef>
              <a:spcAft>
                <a:spcPts val="0"/>
              </a:spcAft>
              <a:buClr>
                <a:srgbClr val="000000"/>
              </a:buClr>
              <a:buSzPts val="1100"/>
              <a:buFont typeface="Arial"/>
              <a:buChar char="●"/>
            </a:pPr>
            <a:r>
              <a:rPr lang="en-CA" sz="1100" b="0" i="0" u="none" strike="noStrike" cap="none">
                <a:solidFill>
                  <a:srgbClr val="000000"/>
                </a:solidFill>
                <a:latin typeface="Arial"/>
                <a:ea typeface="Arial"/>
                <a:cs typeface="Arial"/>
                <a:sym typeface="Arial"/>
              </a:rPr>
              <a:t>It's one of the simplest and most passive ways to have your money make money.</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Unlike a company's dividend, which can be cut, the interest on a bond or a CD is a contractual obligation. </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And money in a savings account is FDIC insured. This makes it incredibly low-risk.</a:t>
            </a:r>
            <a:endParaRPr/>
          </a:p>
          <a:p>
            <a:pPr marL="457200" lvl="0" indent="-22860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1" i="0" u="none" strike="noStrike" cap="none">
                <a:solidFill>
                  <a:srgbClr val="000000"/>
                </a:solidFill>
                <a:latin typeface="Arial"/>
                <a:ea typeface="Arial"/>
                <a:cs typeface="Arial"/>
                <a:sym typeface="Arial"/>
              </a:rPr>
              <a:t>Cons</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But the trade-off for that safety is low returns.</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If your savings account is paying you 4% interest, but inflation—the rate at which prices are rising—is 5%, then your 'safe' money is actually </a:t>
            </a:r>
            <a:r>
              <a:rPr lang="en-CA" sz="1100" b="1" i="0" u="none" strike="noStrike" cap="none">
                <a:solidFill>
                  <a:srgbClr val="000000"/>
                </a:solidFill>
                <a:latin typeface="Arial"/>
                <a:ea typeface="Arial"/>
                <a:cs typeface="Arial"/>
                <a:sym typeface="Arial"/>
              </a:rPr>
              <a:t>losing 1% of its purchasing power</a:t>
            </a:r>
            <a:r>
              <a:rPr lang="en-CA" sz="1100" b="0" i="0" u="none" strike="noStrike" cap="none">
                <a:solidFill>
                  <a:srgbClr val="000000"/>
                </a:solidFill>
                <a:latin typeface="Arial"/>
                <a:ea typeface="Arial"/>
                <a:cs typeface="Arial"/>
                <a:sym typeface="Arial"/>
              </a:rPr>
              <a:t> every year.</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Interest Income is also taxed as regular income, so there are no tax advantages.</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So, the goal of interest-bearing assets isn't to make you wealthy. It's to provide a </a:t>
            </a:r>
            <a:r>
              <a:rPr lang="en-CA" sz="1100" b="1" i="0" u="none" strike="noStrike" cap="none">
                <a:solidFill>
                  <a:srgbClr val="000000"/>
                </a:solidFill>
                <a:latin typeface="Arial"/>
                <a:ea typeface="Arial"/>
                <a:cs typeface="Arial"/>
                <a:sym typeface="Arial"/>
              </a:rPr>
              <a:t>safe and predictable foundation</a:t>
            </a:r>
            <a:r>
              <a:rPr lang="en-CA" sz="1100" b="0" i="0" u="none" strike="noStrike" cap="none">
                <a:solidFill>
                  <a:srgbClr val="000000"/>
                </a:solidFill>
                <a:latin typeface="Arial"/>
                <a:ea typeface="Arial"/>
                <a:cs typeface="Arial"/>
                <a:sym typeface="Arial"/>
              </a:rPr>
              <a:t> for your finances. You use this for stability, while you use other assets, like stocks, for long-term growth.</a:t>
            </a:r>
            <a:endParaRPr/>
          </a:p>
          <a:p>
            <a:pPr marL="15875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4" name="Google Shape;124;p1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Our final source of income is </a:t>
            </a:r>
            <a:r>
              <a:rPr lang="en-CA" sz="1100" b="1" i="0" u="none" strike="noStrike" cap="none">
                <a:solidFill>
                  <a:srgbClr val="000000"/>
                </a:solidFill>
                <a:latin typeface="Arial"/>
                <a:ea typeface="Arial"/>
                <a:cs typeface="Arial"/>
                <a:sym typeface="Arial"/>
              </a:rPr>
              <a:t>Capital Gains</a:t>
            </a:r>
            <a:r>
              <a:rPr lang="en-CA" sz="1100" b="0" i="0" u="none" strike="noStrike" cap="none">
                <a:solidFill>
                  <a:srgbClr val="000000"/>
                </a:solidFill>
                <a:latin typeface="Arial"/>
                <a:ea typeface="Arial"/>
                <a:cs typeface="Arial"/>
                <a:sym typeface="Arial"/>
              </a:rPr>
              <a:t>. This isn't a steady stream like interest or dividends; instead, it's the profit you realize when you sell an asset.</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1" i="0" u="none" strike="noStrike" cap="none">
                <a:solidFill>
                  <a:srgbClr val="000000"/>
                </a:solidFill>
                <a:latin typeface="Arial"/>
                <a:ea typeface="Arial"/>
                <a:cs typeface="Arial"/>
                <a:sym typeface="Arial"/>
              </a:rPr>
              <a:t>The concept is simple</a:t>
            </a:r>
            <a:r>
              <a:rPr lang="en-CA" sz="1100" b="0" i="0" u="none" strike="noStrike" cap="none">
                <a:solidFill>
                  <a:srgbClr val="000000"/>
                </a:solidFill>
                <a:latin typeface="Arial"/>
                <a:ea typeface="Arial"/>
                <a:cs typeface="Arial"/>
                <a:sym typeface="Arial"/>
              </a:rPr>
              <a:t>: you buy an asset—like a stock or a house—for one price, and later, you sell it for a higher price. That difference is your capital gain. This is where a significant portion of long-term wealth is built.</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1" i="0" u="none" strike="noStrike" cap="none">
                <a:solidFill>
                  <a:srgbClr val="000000"/>
                </a:solidFill>
                <a:latin typeface="Arial"/>
                <a:ea typeface="Arial"/>
                <a:cs typeface="Arial"/>
                <a:sym typeface="Arial"/>
              </a:rPr>
              <a:t>Pros</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The government heavily incentivizes this type of income. As we learned in our lesson on taxes, (Advanced Tax Strategies).</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If you are patient and hold your asset for </a:t>
            </a:r>
            <a:r>
              <a:rPr lang="en-CA" sz="1100" b="1" i="0" u="none" strike="noStrike" cap="none">
                <a:solidFill>
                  <a:srgbClr val="000000"/>
                </a:solidFill>
                <a:latin typeface="Arial"/>
                <a:ea typeface="Arial"/>
                <a:cs typeface="Arial"/>
                <a:sym typeface="Arial"/>
              </a:rPr>
              <a:t>more than one year</a:t>
            </a:r>
            <a:r>
              <a:rPr lang="en-CA" sz="1100" b="0" i="0" u="none" strike="noStrike" cap="none">
                <a:solidFill>
                  <a:srgbClr val="000000"/>
                </a:solidFill>
                <a:latin typeface="Arial"/>
                <a:ea typeface="Arial"/>
                <a:cs typeface="Arial"/>
                <a:sym typeface="Arial"/>
              </a:rPr>
              <a:t>, your profit is taxed at the much lower long-term capital gains rate. </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This is an advantage compared to the high tax rate on your salary. </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You also have total control over when you receive this income, since you're the one who decides when to sell.</a:t>
            </a:r>
            <a:endParaRPr/>
          </a:p>
          <a:p>
            <a:pPr marL="457200" lvl="0" indent="-22860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1" i="0" u="none" strike="noStrike" cap="none">
                <a:solidFill>
                  <a:srgbClr val="000000"/>
                </a:solidFill>
                <a:latin typeface="Arial"/>
                <a:ea typeface="Arial"/>
                <a:cs typeface="Arial"/>
                <a:sym typeface="Arial"/>
              </a:rPr>
              <a:t>Cons</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But with the potential for high reward comes high risk. There is absolutely </a:t>
            </a:r>
            <a:r>
              <a:rPr lang="en-CA" sz="1100" b="1" i="0" u="none" strike="noStrike" cap="none">
                <a:solidFill>
                  <a:srgbClr val="000000"/>
                </a:solidFill>
                <a:latin typeface="Arial"/>
                <a:ea typeface="Arial"/>
                <a:cs typeface="Arial"/>
                <a:sym typeface="Arial"/>
              </a:rPr>
              <a:t>no guarantee</a:t>
            </a:r>
            <a:r>
              <a:rPr lang="en-CA" sz="1100" b="0" i="0" u="none" strike="noStrike" cap="none">
                <a:solidFill>
                  <a:srgbClr val="000000"/>
                </a:solidFill>
                <a:latin typeface="Arial"/>
                <a:ea typeface="Arial"/>
                <a:cs typeface="Arial"/>
                <a:sym typeface="Arial"/>
              </a:rPr>
              <a:t> an investment will go up in value. It can, and often does, go down. </a:t>
            </a:r>
            <a:endParaRPr/>
          </a:p>
          <a:p>
            <a:pPr marL="457200" lvl="0" indent="-298450" algn="l" rtl="0">
              <a:lnSpc>
                <a:spcPct val="100000"/>
              </a:lnSpc>
              <a:spcBef>
                <a:spcPts val="0"/>
              </a:spcBef>
              <a:spcAft>
                <a:spcPts val="0"/>
              </a:spcAft>
              <a:buSzPts val="1100"/>
              <a:buChar char="●"/>
            </a:pPr>
            <a:r>
              <a:rPr lang="en-CA" sz="1100" b="0" i="0" u="none" strike="noStrike" cap="none">
                <a:solidFill>
                  <a:srgbClr val="000000"/>
                </a:solidFill>
                <a:latin typeface="Arial"/>
                <a:ea typeface="Arial"/>
                <a:cs typeface="Arial"/>
                <a:sym typeface="Arial"/>
              </a:rPr>
              <a:t>This requires a long-term time horizon. You need to be self-disciplined in how you manage your finances so you can afford to wait for your investments to grow.</a:t>
            </a:r>
            <a:endParaRPr/>
          </a:p>
          <a:p>
            <a:pPr marL="158750" lvl="0" indent="0" algn="l" rtl="0">
              <a:lnSpc>
                <a:spcPct val="100000"/>
              </a:lnSpc>
              <a:spcBef>
                <a:spcPts val="0"/>
              </a:spcBef>
              <a:spcAft>
                <a:spcPts val="0"/>
              </a:spcAft>
              <a:buSzPts val="1100"/>
              <a:buNone/>
            </a:pPr>
            <a:endParaRPr sz="1100" b="0" i="0" u="none" strike="noStrike" cap="none">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So, you use your </a:t>
            </a:r>
            <a:r>
              <a:rPr lang="en-CA" sz="1100" b="1" i="0" u="none" strike="noStrike" cap="none">
                <a:solidFill>
                  <a:srgbClr val="000000"/>
                </a:solidFill>
                <a:latin typeface="Arial"/>
                <a:ea typeface="Arial"/>
                <a:cs typeface="Arial"/>
                <a:sym typeface="Arial"/>
              </a:rPr>
              <a:t>earned income</a:t>
            </a:r>
            <a:r>
              <a:rPr lang="en-CA" sz="1100" b="0" i="0" u="none" strike="noStrike" cap="none">
                <a:solidFill>
                  <a:srgbClr val="000000"/>
                </a:solidFill>
                <a:latin typeface="Arial"/>
                <a:ea typeface="Arial"/>
                <a:cs typeface="Arial"/>
                <a:sym typeface="Arial"/>
              </a:rPr>
              <a:t> to buy assets that pay you </a:t>
            </a:r>
            <a:r>
              <a:rPr lang="en-CA" sz="1100" b="1" i="0" u="none" strike="noStrike" cap="none">
                <a:solidFill>
                  <a:srgbClr val="000000"/>
                </a:solidFill>
                <a:latin typeface="Arial"/>
                <a:ea typeface="Arial"/>
                <a:cs typeface="Arial"/>
                <a:sym typeface="Arial"/>
              </a:rPr>
              <a:t>dividends</a:t>
            </a:r>
            <a:r>
              <a:rPr lang="en-CA" sz="1100" b="0" i="0" u="none" strike="noStrike" cap="none">
                <a:solidFill>
                  <a:srgbClr val="000000"/>
                </a:solidFill>
                <a:latin typeface="Arial"/>
                <a:ea typeface="Arial"/>
                <a:cs typeface="Arial"/>
                <a:sym typeface="Arial"/>
              </a:rPr>
              <a:t> and </a:t>
            </a:r>
            <a:r>
              <a:rPr lang="en-CA" sz="1100" b="1" i="0" u="none" strike="noStrike" cap="none">
                <a:solidFill>
                  <a:srgbClr val="000000"/>
                </a:solidFill>
                <a:latin typeface="Arial"/>
                <a:ea typeface="Arial"/>
                <a:cs typeface="Arial"/>
                <a:sym typeface="Arial"/>
              </a:rPr>
              <a:t>interest</a:t>
            </a:r>
            <a:r>
              <a:rPr lang="en-CA" sz="1100" b="0" i="0" u="none" strike="noStrike" cap="none">
                <a:solidFill>
                  <a:srgbClr val="000000"/>
                </a:solidFill>
                <a:latin typeface="Arial"/>
                <a:ea typeface="Arial"/>
                <a:cs typeface="Arial"/>
                <a:sym typeface="Arial"/>
              </a:rPr>
              <a:t> along the way. If you've chosen well and been patient, the </a:t>
            </a:r>
            <a:r>
              <a:rPr lang="en-CA" sz="1100" b="1" i="0" u="none" strike="noStrike" cap="none">
                <a:solidFill>
                  <a:srgbClr val="000000"/>
                </a:solidFill>
                <a:latin typeface="Arial"/>
                <a:ea typeface="Arial"/>
                <a:cs typeface="Arial"/>
                <a:sym typeface="Arial"/>
              </a:rPr>
              <a:t>capital gain</a:t>
            </a:r>
            <a:r>
              <a:rPr lang="en-CA" sz="1100" b="0" i="0" u="none" strike="noStrike" cap="none">
                <a:solidFill>
                  <a:srgbClr val="000000"/>
                </a:solidFill>
                <a:latin typeface="Arial"/>
                <a:ea typeface="Arial"/>
                <a:cs typeface="Arial"/>
                <a:sym typeface="Arial"/>
              </a:rPr>
              <a:t> is the ultimate reward you receive when you eventually sell that asset.</a:t>
            </a:r>
            <a:endParaRPr/>
          </a:p>
          <a:p>
            <a:pPr marL="15875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1" name="Google Shape;131;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158750" lvl="0" indent="0" algn="l" rtl="0">
              <a:lnSpc>
                <a:spcPct val="100000"/>
              </a:lnSpc>
              <a:spcBef>
                <a:spcPts val="0"/>
              </a:spcBef>
              <a:spcAft>
                <a:spcPts val="0"/>
              </a:spcAft>
              <a:buSzPts val="1100"/>
              <a:buNone/>
            </a:pPr>
            <a:r>
              <a:rPr lang="en-CA" sz="1100" b="0" i="0" u="none" strike="noStrike" cap="none">
                <a:solidFill>
                  <a:srgbClr val="000000"/>
                </a:solidFill>
                <a:latin typeface="Arial"/>
                <a:ea typeface="Arial"/>
                <a:cs typeface="Arial"/>
                <a:sym typeface="Arial"/>
              </a:rPr>
              <a:t>Now we're going to shift gears. We’ve reviewed the five ways you can earn money. Now let's talk about the five major outside forces that can impact that money, whether you want them to or not. </a:t>
            </a: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2"/>
        <p:cNvGrpSpPr/>
        <p:nvPr/>
      </p:nvGrpSpPr>
      <p:grpSpPr>
        <a:xfrm>
          <a:off x="0" y="0"/>
          <a:ext cx="0" cy="0"/>
          <a:chOff x="0" y="0"/>
          <a:chExt cx="0" cy="0"/>
        </a:xfrm>
      </p:grpSpPr>
      <p:pic>
        <p:nvPicPr>
          <p:cNvPr id="13" name="Google Shape;13;p3" descr="A white and black rectangle&#10;&#10;Description automatically generated"/>
          <p:cNvPicPr preferRelativeResize="0"/>
          <p:nvPr/>
        </p:nvPicPr>
        <p:blipFill rotWithShape="1">
          <a:blip r:embed="rId2">
            <a:alphaModFix/>
          </a:blip>
          <a:srcRect/>
          <a:stretch/>
        </p:blipFill>
        <p:spPr>
          <a:xfrm>
            <a:off x="454025" y="693762"/>
            <a:ext cx="9528175" cy="5086350"/>
          </a:xfrm>
          <a:prstGeom prst="rect">
            <a:avLst/>
          </a:prstGeom>
          <a:noFill/>
          <a:ln>
            <a:noFill/>
          </a:ln>
        </p:spPr>
      </p:pic>
      <p:sp>
        <p:nvSpPr>
          <p:cNvPr id="14" name="Google Shape;14;p3"/>
          <p:cNvSpPr txBox="1">
            <a:spLocks noGrp="1"/>
          </p:cNvSpPr>
          <p:nvPr>
            <p:ph type="ctrTitle"/>
          </p:nvPr>
        </p:nvSpPr>
        <p:spPr>
          <a:xfrm>
            <a:off x="1524000" y="1122363"/>
            <a:ext cx="6000750" cy="2387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6468F4"/>
              </a:buClr>
              <a:buSzPts val="6000"/>
              <a:buFont typeface="Barlow Condensed"/>
              <a:buNone/>
              <a:defRPr sz="6000" b="1">
                <a:solidFill>
                  <a:srgbClr val="6468F4"/>
                </a:solidFill>
                <a:latin typeface="Barlow Condensed"/>
                <a:ea typeface="Barlow Condensed"/>
                <a:cs typeface="Barlow Condensed"/>
                <a:sym typeface="Barlow Condensed"/>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
          <p:cNvSpPr txBox="1">
            <a:spLocks noGrp="1"/>
          </p:cNvSpPr>
          <p:nvPr>
            <p:ph type="subTitle" idx="1"/>
          </p:nvPr>
        </p:nvSpPr>
        <p:spPr>
          <a:xfrm>
            <a:off x="1524000" y="3668713"/>
            <a:ext cx="6457950" cy="1398587"/>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rgbClr val="464669"/>
              </a:buClr>
              <a:buSzPts val="3600"/>
              <a:buFont typeface="Arial"/>
              <a:buNone/>
              <a:defRPr sz="2400">
                <a:solidFill>
                  <a:srgbClr val="464669"/>
                </a:solidFill>
                <a:latin typeface="Work Sans Medium"/>
                <a:ea typeface="Work Sans Medium"/>
                <a:cs typeface="Work Sans Medium"/>
                <a:sym typeface="Work Sans Medium"/>
              </a:defRPr>
            </a:lvl1pPr>
            <a:lvl2pPr lvl="1" algn="ctr">
              <a:lnSpc>
                <a:spcPct val="100000"/>
              </a:lnSpc>
              <a:spcBef>
                <a:spcPts val="500"/>
              </a:spcBef>
              <a:spcAft>
                <a:spcPts val="0"/>
              </a:spcAft>
              <a:buClr>
                <a:srgbClr val="464669"/>
              </a:buClr>
              <a:buSzPts val="3000"/>
              <a:buFont typeface="Work Sans Medium"/>
              <a:buNone/>
              <a:defRPr sz="2000"/>
            </a:lvl2pPr>
            <a:lvl3pPr lvl="2" algn="ctr">
              <a:lnSpc>
                <a:spcPct val="100000"/>
              </a:lnSpc>
              <a:spcBef>
                <a:spcPts val="500"/>
              </a:spcBef>
              <a:spcAft>
                <a:spcPts val="0"/>
              </a:spcAft>
              <a:buClr>
                <a:srgbClr val="464669"/>
              </a:buClr>
              <a:buSzPts val="2700"/>
              <a:buFont typeface="Work Sans Medium"/>
              <a:buNone/>
              <a:defRPr sz="1800"/>
            </a:lvl3pPr>
            <a:lvl4pPr lvl="3" algn="ctr">
              <a:lnSpc>
                <a:spcPct val="100000"/>
              </a:lnSpc>
              <a:spcBef>
                <a:spcPts val="500"/>
              </a:spcBef>
              <a:spcAft>
                <a:spcPts val="0"/>
              </a:spcAft>
              <a:buClr>
                <a:srgbClr val="464669"/>
              </a:buClr>
              <a:buSzPts val="2400"/>
              <a:buFont typeface="Work Sans Medium"/>
              <a:buNone/>
              <a:defRPr sz="1600"/>
            </a:lvl4pPr>
            <a:lvl5pPr lvl="4" algn="ctr">
              <a:lnSpc>
                <a:spcPct val="100000"/>
              </a:lnSpc>
              <a:spcBef>
                <a:spcPts val="500"/>
              </a:spcBef>
              <a:spcAft>
                <a:spcPts val="0"/>
              </a:spcAft>
              <a:buClr>
                <a:srgbClr val="464669"/>
              </a:buClr>
              <a:buSzPts val="2400"/>
              <a:buFont typeface="Work Sans Medium"/>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6" name="Google Shape;16;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
        <p:nvSpPr>
          <p:cNvPr id="18" name="Google Shape;18;p3"/>
          <p:cNvSpPr>
            <a:spLocks noGrp="1"/>
          </p:cNvSpPr>
          <p:nvPr>
            <p:ph type="pic" idx="2"/>
          </p:nvPr>
        </p:nvSpPr>
        <p:spPr>
          <a:xfrm>
            <a:off x="7613650" y="1122363"/>
            <a:ext cx="3740150" cy="4459288"/>
          </a:xfrm>
          <a:prstGeom prst="rect">
            <a:avLst/>
          </a:prstGeom>
          <a:noFill/>
          <a:ln>
            <a:noFill/>
          </a:ln>
        </p:spPr>
        <p:txBody>
          <a:bodyPr/>
          <a:lstStyle/>
          <a:p>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19"/>
        <p:cNvGrpSpPr/>
        <p:nvPr/>
      </p:nvGrpSpPr>
      <p:grpSpPr>
        <a:xfrm>
          <a:off x="0" y="0"/>
          <a:ext cx="0" cy="0"/>
          <a:chOff x="0" y="0"/>
          <a:chExt cx="0" cy="0"/>
        </a:xfrm>
      </p:grpSpPr>
      <p:sp>
        <p:nvSpPr>
          <p:cNvPr id="20" name="Google Shape;20;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6468F4"/>
              </a:buClr>
              <a:buSzPts val="4400"/>
              <a:buFont typeface="Barlow Condensed"/>
              <a:buNone/>
              <a:defRPr sz="4400" b="1">
                <a:solidFill>
                  <a:srgbClr val="6468F4"/>
                </a:solidFill>
                <a:latin typeface="Barlow Condensed"/>
                <a:ea typeface="Barlow Condensed"/>
                <a:cs typeface="Barlow Condensed"/>
                <a:sym typeface="Barlow Condensed"/>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1000"/>
              </a:spcBef>
              <a:spcAft>
                <a:spcPts val="0"/>
              </a:spcAft>
              <a:buClr>
                <a:srgbClr val="464669"/>
              </a:buClr>
              <a:buSzPts val="4200"/>
              <a:buFont typeface="Barlow Condensed"/>
              <a:buNone/>
              <a:defRPr sz="2800" b="1">
                <a:solidFill>
                  <a:srgbClr val="464669"/>
                </a:solidFill>
                <a:latin typeface="Barlow Condensed"/>
                <a:ea typeface="Barlow Condensed"/>
                <a:cs typeface="Barlow Condensed"/>
                <a:sym typeface="Barlow Condensed"/>
              </a:defRPr>
            </a:lvl1pPr>
            <a:lvl2pPr marL="914400" lvl="1" indent="-228600" algn="l">
              <a:lnSpc>
                <a:spcPct val="100000"/>
              </a:lnSpc>
              <a:spcBef>
                <a:spcPts val="500"/>
              </a:spcBef>
              <a:spcAft>
                <a:spcPts val="0"/>
              </a:spcAft>
              <a:buClr>
                <a:srgbClr val="464669"/>
              </a:buClr>
              <a:buSzPts val="3000"/>
              <a:buFont typeface="Work Sans Medium"/>
              <a:buNone/>
              <a:defRPr sz="2000" b="1"/>
            </a:lvl2pPr>
            <a:lvl3pPr marL="1371600" lvl="2" indent="-228600" algn="l">
              <a:lnSpc>
                <a:spcPct val="100000"/>
              </a:lnSpc>
              <a:spcBef>
                <a:spcPts val="500"/>
              </a:spcBef>
              <a:spcAft>
                <a:spcPts val="0"/>
              </a:spcAft>
              <a:buClr>
                <a:srgbClr val="464669"/>
              </a:buClr>
              <a:buSzPts val="2700"/>
              <a:buFont typeface="Work Sans Medium"/>
              <a:buNone/>
              <a:defRPr sz="1800" b="1"/>
            </a:lvl3pPr>
            <a:lvl4pPr marL="1828800" lvl="3" indent="-228600" algn="l">
              <a:lnSpc>
                <a:spcPct val="100000"/>
              </a:lnSpc>
              <a:spcBef>
                <a:spcPts val="500"/>
              </a:spcBef>
              <a:spcAft>
                <a:spcPts val="0"/>
              </a:spcAft>
              <a:buClr>
                <a:srgbClr val="464669"/>
              </a:buClr>
              <a:buSzPts val="2400"/>
              <a:buFont typeface="Work Sans Medium"/>
              <a:buNone/>
              <a:defRPr sz="1600" b="1"/>
            </a:lvl4pPr>
            <a:lvl5pPr marL="2286000" lvl="4" indent="-228600" algn="l">
              <a:lnSpc>
                <a:spcPct val="100000"/>
              </a:lnSpc>
              <a:spcBef>
                <a:spcPts val="500"/>
              </a:spcBef>
              <a:spcAft>
                <a:spcPts val="0"/>
              </a:spcAft>
              <a:buClr>
                <a:srgbClr val="464669"/>
              </a:buClr>
              <a:buSzPts val="2400"/>
              <a:buFont typeface="Work Sans Medium"/>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2" name="Google Shape;22;p7"/>
          <p:cNvSpPr txBox="1">
            <a:spLocks noGrp="1"/>
          </p:cNvSpPr>
          <p:nvPr>
            <p:ph type="body" idx="2"/>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100000"/>
              </a:lnSpc>
              <a:spcBef>
                <a:spcPts val="1000"/>
              </a:spcBef>
              <a:spcAft>
                <a:spcPts val="0"/>
              </a:spcAft>
              <a:buClr>
                <a:srgbClr val="464669"/>
              </a:buClr>
              <a:buSzPts val="4200"/>
              <a:buFont typeface="Barlow Condensed"/>
              <a:buNone/>
              <a:defRPr sz="2800" b="1">
                <a:solidFill>
                  <a:srgbClr val="464669"/>
                </a:solidFill>
                <a:latin typeface="Barlow Condensed"/>
                <a:ea typeface="Barlow Condensed"/>
                <a:cs typeface="Barlow Condensed"/>
                <a:sym typeface="Barlow Condensed"/>
              </a:defRPr>
            </a:lvl1pPr>
            <a:lvl2pPr marL="914400" lvl="1" indent="-228600" algn="l">
              <a:lnSpc>
                <a:spcPct val="100000"/>
              </a:lnSpc>
              <a:spcBef>
                <a:spcPts val="500"/>
              </a:spcBef>
              <a:spcAft>
                <a:spcPts val="0"/>
              </a:spcAft>
              <a:buClr>
                <a:srgbClr val="464669"/>
              </a:buClr>
              <a:buSzPts val="3000"/>
              <a:buFont typeface="Work Sans Medium"/>
              <a:buNone/>
              <a:defRPr sz="2000" b="1"/>
            </a:lvl2pPr>
            <a:lvl3pPr marL="1371600" lvl="2" indent="-228600" algn="l">
              <a:lnSpc>
                <a:spcPct val="100000"/>
              </a:lnSpc>
              <a:spcBef>
                <a:spcPts val="500"/>
              </a:spcBef>
              <a:spcAft>
                <a:spcPts val="0"/>
              </a:spcAft>
              <a:buClr>
                <a:srgbClr val="464669"/>
              </a:buClr>
              <a:buSzPts val="2700"/>
              <a:buFont typeface="Work Sans Medium"/>
              <a:buNone/>
              <a:defRPr sz="1800" b="1"/>
            </a:lvl3pPr>
            <a:lvl4pPr marL="1828800" lvl="3" indent="-228600" algn="l">
              <a:lnSpc>
                <a:spcPct val="100000"/>
              </a:lnSpc>
              <a:spcBef>
                <a:spcPts val="500"/>
              </a:spcBef>
              <a:spcAft>
                <a:spcPts val="0"/>
              </a:spcAft>
              <a:buClr>
                <a:srgbClr val="464669"/>
              </a:buClr>
              <a:buSzPts val="2400"/>
              <a:buFont typeface="Work Sans Medium"/>
              <a:buNone/>
              <a:defRPr sz="1600" b="1"/>
            </a:lvl4pPr>
            <a:lvl5pPr marL="2286000" lvl="4" indent="-228600" algn="l">
              <a:lnSpc>
                <a:spcPct val="100000"/>
              </a:lnSpc>
              <a:spcBef>
                <a:spcPts val="500"/>
              </a:spcBef>
              <a:spcAft>
                <a:spcPts val="0"/>
              </a:spcAft>
              <a:buClr>
                <a:srgbClr val="464669"/>
              </a:buClr>
              <a:buSzPts val="2400"/>
              <a:buFont typeface="Work Sans Medium"/>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3" name="Google Shape;23;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
        <p:nvSpPr>
          <p:cNvPr id="26" name="Google Shape;26;p7"/>
          <p:cNvSpPr/>
          <p:nvPr/>
        </p:nvSpPr>
        <p:spPr>
          <a:xfrm>
            <a:off x="836612" y="2596444"/>
            <a:ext cx="5183188" cy="3580519"/>
          </a:xfrm>
          <a:prstGeom prst="roundRect">
            <a:avLst>
              <a:gd name="adj" fmla="val 16667"/>
            </a:avLst>
          </a:prstGeom>
          <a:solidFill>
            <a:srgbClr val="F2F2F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7" name="Google Shape;27;p7"/>
          <p:cNvSpPr/>
          <p:nvPr/>
        </p:nvSpPr>
        <p:spPr>
          <a:xfrm>
            <a:off x="6170612" y="2596443"/>
            <a:ext cx="5183188" cy="3580519"/>
          </a:xfrm>
          <a:prstGeom prst="roundRect">
            <a:avLst>
              <a:gd name="adj" fmla="val 16667"/>
            </a:avLst>
          </a:prstGeom>
          <a:solidFill>
            <a:srgbClr val="F2F2F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8" name="Google Shape;28;p7"/>
          <p:cNvSpPr txBox="1">
            <a:spLocks noGrp="1"/>
          </p:cNvSpPr>
          <p:nvPr>
            <p:ph type="body" idx="3"/>
          </p:nvPr>
        </p:nvSpPr>
        <p:spPr>
          <a:xfrm>
            <a:off x="1046992" y="2792944"/>
            <a:ext cx="4779486" cy="3167589"/>
          </a:xfrm>
          <a:prstGeom prst="rect">
            <a:avLst/>
          </a:prstGeom>
          <a:noFill/>
          <a:ln>
            <a:noFill/>
          </a:ln>
        </p:spPr>
        <p:txBody>
          <a:bodyPr spcFirstLastPara="1" wrap="square" lIns="91425" tIns="45700" rIns="91425" bIns="45700" anchor="t" anchorCtr="0">
            <a:normAutofit/>
          </a:bodyPr>
          <a:lstStyle>
            <a:lvl1pPr marL="457200" lvl="0" indent="-419100" algn="l">
              <a:lnSpc>
                <a:spcPct val="100000"/>
              </a:lnSpc>
              <a:spcBef>
                <a:spcPts val="1000"/>
              </a:spcBef>
              <a:spcAft>
                <a:spcPts val="0"/>
              </a:spcAft>
              <a:buClr>
                <a:srgbClr val="464669"/>
              </a:buClr>
              <a:buSzPts val="3000"/>
              <a:buFont typeface="Work Sans Medium"/>
              <a:buChar char="•"/>
              <a:defRPr sz="2000">
                <a:solidFill>
                  <a:srgbClr val="464669"/>
                </a:solidFill>
                <a:latin typeface="Work Sans Medium"/>
                <a:ea typeface="Work Sans Medium"/>
                <a:cs typeface="Work Sans Medium"/>
                <a:sym typeface="Work Sans Medium"/>
              </a:defRPr>
            </a:lvl1pPr>
            <a:lvl2pPr marL="914400" lvl="1" indent="-457200" algn="l">
              <a:lnSpc>
                <a:spcPct val="100000"/>
              </a:lnSpc>
              <a:spcBef>
                <a:spcPts val="500"/>
              </a:spcBef>
              <a:spcAft>
                <a:spcPts val="0"/>
              </a:spcAft>
              <a:buClr>
                <a:srgbClr val="464669"/>
              </a:buClr>
              <a:buSzPts val="3600"/>
              <a:buFont typeface="Work Sans Medium"/>
              <a:buChar char="•"/>
              <a:defRPr>
                <a:solidFill>
                  <a:srgbClr val="464669"/>
                </a:solidFill>
                <a:latin typeface="Work Sans Medium"/>
                <a:ea typeface="Work Sans Medium"/>
                <a:cs typeface="Work Sans Medium"/>
                <a:sym typeface="Work Sans Medium"/>
              </a:defRPr>
            </a:lvl2pPr>
            <a:lvl3pPr marL="1371600" lvl="2" indent="-419100" algn="l">
              <a:lnSpc>
                <a:spcPct val="100000"/>
              </a:lnSpc>
              <a:spcBef>
                <a:spcPts val="500"/>
              </a:spcBef>
              <a:spcAft>
                <a:spcPts val="0"/>
              </a:spcAft>
              <a:buClr>
                <a:srgbClr val="464669"/>
              </a:buClr>
              <a:buSzPts val="3000"/>
              <a:buFont typeface="Work Sans Medium"/>
              <a:buChar char="•"/>
              <a:defRPr>
                <a:solidFill>
                  <a:srgbClr val="464669"/>
                </a:solidFill>
                <a:latin typeface="Work Sans Medium"/>
                <a:ea typeface="Work Sans Medium"/>
                <a:cs typeface="Work Sans Medium"/>
                <a:sym typeface="Work Sans Medium"/>
              </a:defRPr>
            </a:lvl3pPr>
            <a:lvl4pPr marL="1828800" lvl="3" indent="-400050" algn="l">
              <a:lnSpc>
                <a:spcPct val="100000"/>
              </a:lnSpc>
              <a:spcBef>
                <a:spcPts val="500"/>
              </a:spcBef>
              <a:spcAft>
                <a:spcPts val="0"/>
              </a:spcAft>
              <a:buClr>
                <a:srgbClr val="464669"/>
              </a:buClr>
              <a:buSzPts val="2700"/>
              <a:buFont typeface="Work Sans Medium"/>
              <a:buChar char="•"/>
              <a:defRPr>
                <a:solidFill>
                  <a:srgbClr val="464669"/>
                </a:solidFill>
                <a:latin typeface="Work Sans Medium"/>
                <a:ea typeface="Work Sans Medium"/>
                <a:cs typeface="Work Sans Medium"/>
                <a:sym typeface="Work Sans Medium"/>
              </a:defRPr>
            </a:lvl4pPr>
            <a:lvl5pPr marL="2286000" lvl="4" indent="-400050" algn="l">
              <a:lnSpc>
                <a:spcPct val="100000"/>
              </a:lnSpc>
              <a:spcBef>
                <a:spcPts val="500"/>
              </a:spcBef>
              <a:spcAft>
                <a:spcPts val="0"/>
              </a:spcAft>
              <a:buClr>
                <a:srgbClr val="464669"/>
              </a:buClr>
              <a:buSzPts val="2700"/>
              <a:buFont typeface="Work Sans Medium"/>
              <a:buChar char="•"/>
              <a:defRPr>
                <a:solidFill>
                  <a:srgbClr val="464669"/>
                </a:solidFill>
                <a:latin typeface="Work Sans Medium"/>
                <a:ea typeface="Work Sans Medium"/>
                <a:cs typeface="Work Sans Medium"/>
                <a:sym typeface="Work Sans Medium"/>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7"/>
          <p:cNvSpPr txBox="1">
            <a:spLocks noGrp="1"/>
          </p:cNvSpPr>
          <p:nvPr>
            <p:ph type="body" idx="4"/>
          </p:nvPr>
        </p:nvSpPr>
        <p:spPr>
          <a:xfrm>
            <a:off x="6380992" y="2792944"/>
            <a:ext cx="4779486" cy="3167589"/>
          </a:xfrm>
          <a:prstGeom prst="rect">
            <a:avLst/>
          </a:prstGeom>
          <a:noFill/>
          <a:ln>
            <a:noFill/>
          </a:ln>
        </p:spPr>
        <p:txBody>
          <a:bodyPr spcFirstLastPara="1" wrap="square" lIns="91425" tIns="45700" rIns="91425" bIns="45700" anchor="t" anchorCtr="0">
            <a:normAutofit/>
          </a:bodyPr>
          <a:lstStyle>
            <a:lvl1pPr marL="457200" lvl="0" indent="-419100" algn="l">
              <a:lnSpc>
                <a:spcPct val="100000"/>
              </a:lnSpc>
              <a:spcBef>
                <a:spcPts val="1000"/>
              </a:spcBef>
              <a:spcAft>
                <a:spcPts val="0"/>
              </a:spcAft>
              <a:buClr>
                <a:srgbClr val="464669"/>
              </a:buClr>
              <a:buSzPts val="3000"/>
              <a:buFont typeface="Work Sans Medium"/>
              <a:buChar char="•"/>
              <a:defRPr sz="2000">
                <a:solidFill>
                  <a:srgbClr val="464669"/>
                </a:solidFill>
                <a:latin typeface="Work Sans Medium"/>
                <a:ea typeface="Work Sans Medium"/>
                <a:cs typeface="Work Sans Medium"/>
                <a:sym typeface="Work Sans Medium"/>
              </a:defRPr>
            </a:lvl1pPr>
            <a:lvl2pPr marL="914400" lvl="1" indent="-457200" algn="l">
              <a:lnSpc>
                <a:spcPct val="100000"/>
              </a:lnSpc>
              <a:spcBef>
                <a:spcPts val="500"/>
              </a:spcBef>
              <a:spcAft>
                <a:spcPts val="0"/>
              </a:spcAft>
              <a:buClr>
                <a:srgbClr val="464669"/>
              </a:buClr>
              <a:buSzPts val="3600"/>
              <a:buFont typeface="Work Sans Medium"/>
              <a:buChar char="•"/>
              <a:defRPr>
                <a:solidFill>
                  <a:srgbClr val="464669"/>
                </a:solidFill>
                <a:latin typeface="Work Sans Medium"/>
                <a:ea typeface="Work Sans Medium"/>
                <a:cs typeface="Work Sans Medium"/>
                <a:sym typeface="Work Sans Medium"/>
              </a:defRPr>
            </a:lvl2pPr>
            <a:lvl3pPr marL="1371600" lvl="2" indent="-419100" algn="l">
              <a:lnSpc>
                <a:spcPct val="100000"/>
              </a:lnSpc>
              <a:spcBef>
                <a:spcPts val="500"/>
              </a:spcBef>
              <a:spcAft>
                <a:spcPts val="0"/>
              </a:spcAft>
              <a:buClr>
                <a:srgbClr val="464669"/>
              </a:buClr>
              <a:buSzPts val="3000"/>
              <a:buFont typeface="Work Sans Medium"/>
              <a:buChar char="•"/>
              <a:defRPr>
                <a:solidFill>
                  <a:srgbClr val="464669"/>
                </a:solidFill>
                <a:latin typeface="Work Sans Medium"/>
                <a:ea typeface="Work Sans Medium"/>
                <a:cs typeface="Work Sans Medium"/>
                <a:sym typeface="Work Sans Medium"/>
              </a:defRPr>
            </a:lvl3pPr>
            <a:lvl4pPr marL="1828800" lvl="3" indent="-400050" algn="l">
              <a:lnSpc>
                <a:spcPct val="100000"/>
              </a:lnSpc>
              <a:spcBef>
                <a:spcPts val="500"/>
              </a:spcBef>
              <a:spcAft>
                <a:spcPts val="0"/>
              </a:spcAft>
              <a:buClr>
                <a:srgbClr val="464669"/>
              </a:buClr>
              <a:buSzPts val="2700"/>
              <a:buFont typeface="Work Sans Medium"/>
              <a:buChar char="•"/>
              <a:defRPr>
                <a:solidFill>
                  <a:srgbClr val="464669"/>
                </a:solidFill>
                <a:latin typeface="Work Sans Medium"/>
                <a:ea typeface="Work Sans Medium"/>
                <a:cs typeface="Work Sans Medium"/>
                <a:sym typeface="Work Sans Medium"/>
              </a:defRPr>
            </a:lvl4pPr>
            <a:lvl5pPr marL="2286000" lvl="4" indent="-400050" algn="l">
              <a:lnSpc>
                <a:spcPct val="100000"/>
              </a:lnSpc>
              <a:spcBef>
                <a:spcPts val="500"/>
              </a:spcBef>
              <a:spcAft>
                <a:spcPts val="0"/>
              </a:spcAft>
              <a:buClr>
                <a:srgbClr val="464669"/>
              </a:buClr>
              <a:buSzPts val="2700"/>
              <a:buFont typeface="Work Sans Medium"/>
              <a:buChar char="•"/>
              <a:defRPr>
                <a:solidFill>
                  <a:srgbClr val="464669"/>
                </a:solidFill>
                <a:latin typeface="Work Sans Medium"/>
                <a:ea typeface="Work Sans Medium"/>
                <a:cs typeface="Work Sans Medium"/>
                <a:sym typeface="Work Sans Medium"/>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0" name="Google Shape;30;p7"/>
          <p:cNvPicPr preferRelativeResize="0"/>
          <p:nvPr/>
        </p:nvPicPr>
        <p:blipFill rotWithShape="1">
          <a:blip r:embed="rId2">
            <a:alphaModFix/>
          </a:blip>
          <a:srcRect/>
          <a:stretch/>
        </p:blipFill>
        <p:spPr>
          <a:xfrm>
            <a:off x="836612" y="1385528"/>
            <a:ext cx="9190463" cy="79205"/>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pic>
        <p:nvPicPr>
          <p:cNvPr id="32" name="Google Shape;32;p25"/>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4672530" y="0"/>
            <a:ext cx="7237419" cy="6858000"/>
          </a:xfrm>
          <a:prstGeom prst="rect">
            <a:avLst/>
          </a:prstGeom>
          <a:noFill/>
          <a:ln>
            <a:noFill/>
          </a:ln>
        </p:spPr>
      </p:pic>
      <p:sp>
        <p:nvSpPr>
          <p:cNvPr id="33" name="Google Shape;33;p25"/>
          <p:cNvSpPr txBox="1">
            <a:spLocks noGrp="1"/>
          </p:cNvSpPr>
          <p:nvPr>
            <p:ph type="title"/>
          </p:nvPr>
        </p:nvSpPr>
        <p:spPr>
          <a:xfrm>
            <a:off x="587375" y="-424655"/>
            <a:ext cx="598805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6468F4"/>
              </a:buClr>
              <a:buSzPts val="6000"/>
              <a:buFont typeface="Barlow Condensed"/>
              <a:buNone/>
              <a:defRPr sz="6000" b="1">
                <a:solidFill>
                  <a:srgbClr val="6468F4"/>
                </a:solidFill>
                <a:latin typeface="Barlow Condensed"/>
                <a:ea typeface="Barlow Condensed"/>
                <a:cs typeface="Barlow Condensed"/>
                <a:sym typeface="Barlow Condensed"/>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4" name="Google Shape;34;p25"/>
          <p:cNvSpPr txBox="1">
            <a:spLocks noGrp="1"/>
          </p:cNvSpPr>
          <p:nvPr>
            <p:ph type="body" idx="1"/>
          </p:nvPr>
        </p:nvSpPr>
        <p:spPr>
          <a:xfrm>
            <a:off x="587375" y="2428082"/>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Clr>
                <a:srgbClr val="464669"/>
              </a:buClr>
              <a:buSzPts val="3600"/>
              <a:buFont typeface="Work Sans Medium"/>
              <a:buNone/>
              <a:defRPr sz="2400">
                <a:solidFill>
                  <a:srgbClr val="464669"/>
                </a:solidFill>
                <a:latin typeface="Work Sans Medium"/>
                <a:ea typeface="Work Sans Medium"/>
                <a:cs typeface="Work Sans Medium"/>
                <a:sym typeface="Work Sans Medium"/>
              </a:defRPr>
            </a:lvl1pPr>
            <a:lvl2pPr marL="914400" lvl="1" indent="-228600" algn="l">
              <a:lnSpc>
                <a:spcPct val="100000"/>
              </a:lnSpc>
              <a:spcBef>
                <a:spcPts val="500"/>
              </a:spcBef>
              <a:spcAft>
                <a:spcPts val="0"/>
              </a:spcAft>
              <a:buClr>
                <a:srgbClr val="888888"/>
              </a:buClr>
              <a:buSzPts val="3000"/>
              <a:buFont typeface="Work Sans Medium"/>
              <a:buNone/>
              <a:defRPr sz="2000">
                <a:solidFill>
                  <a:srgbClr val="888888"/>
                </a:solidFill>
              </a:defRPr>
            </a:lvl2pPr>
            <a:lvl3pPr marL="1371600" lvl="2" indent="-228600" algn="l">
              <a:lnSpc>
                <a:spcPct val="100000"/>
              </a:lnSpc>
              <a:spcBef>
                <a:spcPts val="500"/>
              </a:spcBef>
              <a:spcAft>
                <a:spcPts val="0"/>
              </a:spcAft>
              <a:buClr>
                <a:srgbClr val="888888"/>
              </a:buClr>
              <a:buSzPts val="2700"/>
              <a:buFont typeface="Work Sans Medium"/>
              <a:buNone/>
              <a:defRPr sz="1800">
                <a:solidFill>
                  <a:srgbClr val="888888"/>
                </a:solidFill>
              </a:defRPr>
            </a:lvl3pPr>
            <a:lvl4pPr marL="1828800" lvl="3" indent="-228600" algn="l">
              <a:lnSpc>
                <a:spcPct val="100000"/>
              </a:lnSpc>
              <a:spcBef>
                <a:spcPts val="500"/>
              </a:spcBef>
              <a:spcAft>
                <a:spcPts val="0"/>
              </a:spcAft>
              <a:buClr>
                <a:srgbClr val="888888"/>
              </a:buClr>
              <a:buSzPts val="2400"/>
              <a:buFont typeface="Work Sans Medium"/>
              <a:buNone/>
              <a:defRPr sz="1600">
                <a:solidFill>
                  <a:srgbClr val="888888"/>
                </a:solidFill>
              </a:defRPr>
            </a:lvl4pPr>
            <a:lvl5pPr marL="2286000" lvl="4" indent="-228600" algn="l">
              <a:lnSpc>
                <a:spcPct val="100000"/>
              </a:lnSpc>
              <a:spcBef>
                <a:spcPts val="500"/>
              </a:spcBef>
              <a:spcAft>
                <a:spcPts val="0"/>
              </a:spcAft>
              <a:buClr>
                <a:srgbClr val="888888"/>
              </a:buClr>
              <a:buSzPts val="2400"/>
              <a:buFont typeface="Work Sans Medium"/>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5" name="Google Shape;35;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8"/>
        <p:cNvGrpSpPr/>
        <p:nvPr/>
      </p:nvGrpSpPr>
      <p:grpSpPr>
        <a:xfrm>
          <a:off x="0" y="0"/>
          <a:ext cx="0" cy="0"/>
          <a:chOff x="0" y="0"/>
          <a:chExt cx="0" cy="0"/>
        </a:xfrm>
      </p:grpSpPr>
      <p:sp>
        <p:nvSpPr>
          <p:cNvPr id="39" name="Google Shape;39;p6"/>
          <p:cNvSpPr/>
          <p:nvPr/>
        </p:nvSpPr>
        <p:spPr>
          <a:xfrm>
            <a:off x="838200" y="1825626"/>
            <a:ext cx="5181600" cy="4351338"/>
          </a:xfrm>
          <a:prstGeom prst="roundRect">
            <a:avLst>
              <a:gd name="adj" fmla="val 16667"/>
            </a:avLst>
          </a:prstGeom>
          <a:solidFill>
            <a:srgbClr val="F2F2F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40" name="Google Shape;40;p6"/>
          <p:cNvSpPr/>
          <p:nvPr/>
        </p:nvSpPr>
        <p:spPr>
          <a:xfrm>
            <a:off x="6172200" y="1825625"/>
            <a:ext cx="5181600" cy="4351338"/>
          </a:xfrm>
          <a:prstGeom prst="roundRect">
            <a:avLst>
              <a:gd name="adj" fmla="val 16667"/>
            </a:avLst>
          </a:prstGeom>
          <a:solidFill>
            <a:srgbClr val="F2F2F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41" name="Google Shape;41;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6468F4"/>
              </a:buClr>
              <a:buSzPts val="5400"/>
              <a:buFont typeface="Barlow Condensed"/>
              <a:buNone/>
              <a:defRPr sz="5400" b="1">
                <a:solidFill>
                  <a:srgbClr val="6468F4"/>
                </a:solidFill>
                <a:latin typeface="Barlow Condensed"/>
                <a:ea typeface="Barlow Condensed"/>
                <a:cs typeface="Barlow Condensed"/>
                <a:sym typeface="Barlow Condensed"/>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6"/>
          <p:cNvSpPr txBox="1">
            <a:spLocks noGrp="1"/>
          </p:cNvSpPr>
          <p:nvPr>
            <p:ph type="body" idx="1"/>
          </p:nvPr>
        </p:nvSpPr>
        <p:spPr>
          <a:xfrm>
            <a:off x="1048456" y="2111022"/>
            <a:ext cx="4778022" cy="3849512"/>
          </a:xfrm>
          <a:prstGeom prst="rect">
            <a:avLst/>
          </a:prstGeom>
          <a:noFill/>
          <a:ln>
            <a:noFill/>
          </a:ln>
        </p:spPr>
        <p:txBody>
          <a:bodyPr spcFirstLastPara="1" wrap="square" lIns="91425" tIns="45700" rIns="91425" bIns="45700" anchor="t" anchorCtr="0">
            <a:normAutofit/>
          </a:bodyPr>
          <a:lstStyle>
            <a:lvl1pPr marL="457200" lvl="0" indent="-419100" algn="l">
              <a:lnSpc>
                <a:spcPct val="100000"/>
              </a:lnSpc>
              <a:spcBef>
                <a:spcPts val="1000"/>
              </a:spcBef>
              <a:spcAft>
                <a:spcPts val="0"/>
              </a:spcAft>
              <a:buClr>
                <a:srgbClr val="464669"/>
              </a:buClr>
              <a:buSzPts val="3000"/>
              <a:buFont typeface="Work Sans Medium"/>
              <a:buChar char="•"/>
              <a:defRPr sz="2000">
                <a:solidFill>
                  <a:srgbClr val="464669"/>
                </a:solidFill>
                <a:latin typeface="Work Sans Medium"/>
                <a:ea typeface="Work Sans Medium"/>
                <a:cs typeface="Work Sans Medium"/>
                <a:sym typeface="Work Sans Medium"/>
              </a:defRPr>
            </a:lvl1pPr>
            <a:lvl2pPr marL="914400" lvl="1" indent="-457200" algn="l">
              <a:lnSpc>
                <a:spcPct val="100000"/>
              </a:lnSpc>
              <a:spcBef>
                <a:spcPts val="500"/>
              </a:spcBef>
              <a:spcAft>
                <a:spcPts val="0"/>
              </a:spcAft>
              <a:buClr>
                <a:srgbClr val="464669"/>
              </a:buClr>
              <a:buSzPts val="3600"/>
              <a:buFont typeface="Work Sans Medium"/>
              <a:buChar char="•"/>
              <a:defRPr>
                <a:solidFill>
                  <a:srgbClr val="464669"/>
                </a:solidFill>
                <a:latin typeface="Work Sans Medium"/>
                <a:ea typeface="Work Sans Medium"/>
                <a:cs typeface="Work Sans Medium"/>
                <a:sym typeface="Work Sans Medium"/>
              </a:defRPr>
            </a:lvl2pPr>
            <a:lvl3pPr marL="1371600" lvl="2" indent="-419100" algn="l">
              <a:lnSpc>
                <a:spcPct val="100000"/>
              </a:lnSpc>
              <a:spcBef>
                <a:spcPts val="500"/>
              </a:spcBef>
              <a:spcAft>
                <a:spcPts val="0"/>
              </a:spcAft>
              <a:buClr>
                <a:srgbClr val="464669"/>
              </a:buClr>
              <a:buSzPts val="3000"/>
              <a:buFont typeface="Work Sans Medium"/>
              <a:buChar char="•"/>
              <a:defRPr>
                <a:solidFill>
                  <a:srgbClr val="464669"/>
                </a:solidFill>
                <a:latin typeface="Work Sans Medium"/>
                <a:ea typeface="Work Sans Medium"/>
                <a:cs typeface="Work Sans Medium"/>
                <a:sym typeface="Work Sans Medium"/>
              </a:defRPr>
            </a:lvl3pPr>
            <a:lvl4pPr marL="1828800" lvl="3" indent="-400050" algn="l">
              <a:lnSpc>
                <a:spcPct val="100000"/>
              </a:lnSpc>
              <a:spcBef>
                <a:spcPts val="500"/>
              </a:spcBef>
              <a:spcAft>
                <a:spcPts val="0"/>
              </a:spcAft>
              <a:buClr>
                <a:srgbClr val="464669"/>
              </a:buClr>
              <a:buSzPts val="2700"/>
              <a:buFont typeface="Work Sans Medium"/>
              <a:buChar char="•"/>
              <a:defRPr>
                <a:solidFill>
                  <a:srgbClr val="464669"/>
                </a:solidFill>
                <a:latin typeface="Work Sans Medium"/>
                <a:ea typeface="Work Sans Medium"/>
                <a:cs typeface="Work Sans Medium"/>
                <a:sym typeface="Work Sans Medium"/>
              </a:defRPr>
            </a:lvl4pPr>
            <a:lvl5pPr marL="2286000" lvl="4" indent="-400050" algn="l">
              <a:lnSpc>
                <a:spcPct val="100000"/>
              </a:lnSpc>
              <a:spcBef>
                <a:spcPts val="500"/>
              </a:spcBef>
              <a:spcAft>
                <a:spcPts val="0"/>
              </a:spcAft>
              <a:buClr>
                <a:srgbClr val="464669"/>
              </a:buClr>
              <a:buSzPts val="2700"/>
              <a:buFont typeface="Work Sans Medium"/>
              <a:buChar char="•"/>
              <a:defRPr>
                <a:solidFill>
                  <a:srgbClr val="464669"/>
                </a:solidFill>
                <a:latin typeface="Work Sans Medium"/>
                <a:ea typeface="Work Sans Medium"/>
                <a:cs typeface="Work Sans Medium"/>
                <a:sym typeface="Work Sans Medium"/>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3" name="Google Shape;43;p6"/>
          <p:cNvSpPr txBox="1">
            <a:spLocks noGrp="1"/>
          </p:cNvSpPr>
          <p:nvPr>
            <p:ph type="body" idx="2"/>
          </p:nvPr>
        </p:nvSpPr>
        <p:spPr>
          <a:xfrm>
            <a:off x="6382456" y="2111022"/>
            <a:ext cx="4778022" cy="3849512"/>
          </a:xfrm>
          <a:prstGeom prst="rect">
            <a:avLst/>
          </a:prstGeom>
          <a:noFill/>
          <a:ln>
            <a:noFill/>
          </a:ln>
        </p:spPr>
        <p:txBody>
          <a:bodyPr spcFirstLastPara="1" wrap="square" lIns="91425" tIns="45700" rIns="91425" bIns="45700" anchor="t" anchorCtr="0">
            <a:normAutofit/>
          </a:bodyPr>
          <a:lstStyle>
            <a:lvl1pPr marL="457200" lvl="0" indent="-419100" algn="l">
              <a:lnSpc>
                <a:spcPct val="100000"/>
              </a:lnSpc>
              <a:spcBef>
                <a:spcPts val="1000"/>
              </a:spcBef>
              <a:spcAft>
                <a:spcPts val="0"/>
              </a:spcAft>
              <a:buClr>
                <a:srgbClr val="464669"/>
              </a:buClr>
              <a:buSzPts val="3000"/>
              <a:buFont typeface="Work Sans Medium"/>
              <a:buChar char="•"/>
              <a:defRPr sz="2000">
                <a:solidFill>
                  <a:srgbClr val="464669"/>
                </a:solidFill>
                <a:latin typeface="Work Sans Medium"/>
                <a:ea typeface="Work Sans Medium"/>
                <a:cs typeface="Work Sans Medium"/>
                <a:sym typeface="Work Sans Medium"/>
              </a:defRPr>
            </a:lvl1pPr>
            <a:lvl2pPr marL="914400" lvl="1" indent="-457200" algn="l">
              <a:lnSpc>
                <a:spcPct val="100000"/>
              </a:lnSpc>
              <a:spcBef>
                <a:spcPts val="500"/>
              </a:spcBef>
              <a:spcAft>
                <a:spcPts val="0"/>
              </a:spcAft>
              <a:buClr>
                <a:srgbClr val="464669"/>
              </a:buClr>
              <a:buSzPts val="3600"/>
              <a:buFont typeface="Work Sans Medium"/>
              <a:buChar char="•"/>
              <a:defRPr>
                <a:solidFill>
                  <a:srgbClr val="464669"/>
                </a:solidFill>
                <a:latin typeface="Work Sans Medium"/>
                <a:ea typeface="Work Sans Medium"/>
                <a:cs typeface="Work Sans Medium"/>
                <a:sym typeface="Work Sans Medium"/>
              </a:defRPr>
            </a:lvl2pPr>
            <a:lvl3pPr marL="1371600" lvl="2" indent="-419100" algn="l">
              <a:lnSpc>
                <a:spcPct val="100000"/>
              </a:lnSpc>
              <a:spcBef>
                <a:spcPts val="500"/>
              </a:spcBef>
              <a:spcAft>
                <a:spcPts val="0"/>
              </a:spcAft>
              <a:buClr>
                <a:srgbClr val="464669"/>
              </a:buClr>
              <a:buSzPts val="3000"/>
              <a:buFont typeface="Work Sans Medium"/>
              <a:buChar char="•"/>
              <a:defRPr>
                <a:solidFill>
                  <a:srgbClr val="464669"/>
                </a:solidFill>
                <a:latin typeface="Work Sans Medium"/>
                <a:ea typeface="Work Sans Medium"/>
                <a:cs typeface="Work Sans Medium"/>
                <a:sym typeface="Work Sans Medium"/>
              </a:defRPr>
            </a:lvl3pPr>
            <a:lvl4pPr marL="1828800" lvl="3" indent="-400050" algn="l">
              <a:lnSpc>
                <a:spcPct val="100000"/>
              </a:lnSpc>
              <a:spcBef>
                <a:spcPts val="500"/>
              </a:spcBef>
              <a:spcAft>
                <a:spcPts val="0"/>
              </a:spcAft>
              <a:buClr>
                <a:srgbClr val="464669"/>
              </a:buClr>
              <a:buSzPts val="2700"/>
              <a:buFont typeface="Work Sans Medium"/>
              <a:buChar char="•"/>
              <a:defRPr>
                <a:solidFill>
                  <a:srgbClr val="464669"/>
                </a:solidFill>
                <a:latin typeface="Work Sans Medium"/>
                <a:ea typeface="Work Sans Medium"/>
                <a:cs typeface="Work Sans Medium"/>
                <a:sym typeface="Work Sans Medium"/>
              </a:defRPr>
            </a:lvl4pPr>
            <a:lvl5pPr marL="2286000" lvl="4" indent="-400050" algn="l">
              <a:lnSpc>
                <a:spcPct val="100000"/>
              </a:lnSpc>
              <a:spcBef>
                <a:spcPts val="500"/>
              </a:spcBef>
              <a:spcAft>
                <a:spcPts val="0"/>
              </a:spcAft>
              <a:buClr>
                <a:srgbClr val="464669"/>
              </a:buClr>
              <a:buSzPts val="2700"/>
              <a:buFont typeface="Work Sans Medium"/>
              <a:buChar char="•"/>
              <a:defRPr>
                <a:solidFill>
                  <a:srgbClr val="464669"/>
                </a:solidFill>
                <a:latin typeface="Work Sans Medium"/>
                <a:ea typeface="Work Sans Medium"/>
                <a:cs typeface="Work Sans Medium"/>
                <a:sym typeface="Work Sans Medium"/>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pic>
        <p:nvPicPr>
          <p:cNvPr id="47" name="Google Shape;47;p6"/>
          <p:cNvPicPr preferRelativeResize="0"/>
          <p:nvPr/>
        </p:nvPicPr>
        <p:blipFill rotWithShape="1">
          <a:blip r:embed="rId2">
            <a:alphaModFix/>
          </a:blip>
          <a:srcRect/>
          <a:stretch/>
        </p:blipFill>
        <p:spPr>
          <a:xfrm>
            <a:off x="1500768" y="1395509"/>
            <a:ext cx="9190463" cy="79205"/>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bg>
      <p:bgPr>
        <a:solidFill>
          <a:schemeClr val="lt1"/>
        </a:solidFill>
        <a:effectLst/>
      </p:bgPr>
    </p:bg>
    <p:spTree>
      <p:nvGrpSpPr>
        <p:cNvPr id="1" name="Shape 48"/>
        <p:cNvGrpSpPr/>
        <p:nvPr/>
      </p:nvGrpSpPr>
      <p:grpSpPr>
        <a:xfrm>
          <a:off x="0" y="0"/>
          <a:ext cx="0" cy="0"/>
          <a:chOff x="0" y="0"/>
          <a:chExt cx="0" cy="0"/>
        </a:xfrm>
      </p:grpSpPr>
      <p:sp>
        <p:nvSpPr>
          <p:cNvPr id="49" name="Google Shape;49;p9"/>
          <p:cNvSpPr/>
          <p:nvPr/>
        </p:nvSpPr>
        <p:spPr>
          <a:xfrm>
            <a:off x="648494" y="676593"/>
            <a:ext cx="10895012" cy="5504815"/>
          </a:xfrm>
          <a:prstGeom prst="roundRect">
            <a:avLst>
              <a:gd name="adj" fmla="val 16667"/>
            </a:avLst>
          </a:prstGeom>
          <a:solidFill>
            <a:srgbClr val="D0D3F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800"/>
              <a:buFont typeface="Arial"/>
              <a:buNone/>
            </a:pPr>
            <a:endParaRPr sz="800" b="0" i="0" u="none" strike="noStrike" cap="none">
              <a:solidFill>
                <a:schemeClr val="lt1"/>
              </a:solidFill>
              <a:latin typeface="Calibri"/>
              <a:ea typeface="Calibri"/>
              <a:cs typeface="Calibri"/>
              <a:sym typeface="Calibri"/>
            </a:endParaRPr>
          </a:p>
        </p:txBody>
      </p:sp>
      <p:sp>
        <p:nvSpPr>
          <p:cNvPr id="50" name="Google Shape;50;p9"/>
          <p:cNvSpPr txBox="1">
            <a:spLocks noGrp="1"/>
          </p:cNvSpPr>
          <p:nvPr>
            <p:ph type="body" idx="1"/>
          </p:nvPr>
        </p:nvSpPr>
        <p:spPr>
          <a:xfrm>
            <a:off x="5323840" y="987425"/>
            <a:ext cx="5804852" cy="4873625"/>
          </a:xfrm>
          <a:prstGeom prst="rect">
            <a:avLst/>
          </a:prstGeom>
          <a:noFill/>
          <a:ln>
            <a:noFill/>
          </a:ln>
        </p:spPr>
        <p:txBody>
          <a:bodyPr spcFirstLastPara="1" wrap="square" lIns="91425" tIns="45700" rIns="91425" bIns="45700" anchor="t" anchorCtr="0">
            <a:normAutofit/>
          </a:bodyPr>
          <a:lstStyle>
            <a:lvl1pPr marL="457200" lvl="0" indent="-457200" algn="l">
              <a:lnSpc>
                <a:spcPct val="100000"/>
              </a:lnSpc>
              <a:spcBef>
                <a:spcPts val="1000"/>
              </a:spcBef>
              <a:spcAft>
                <a:spcPts val="0"/>
              </a:spcAft>
              <a:buClr>
                <a:srgbClr val="464669"/>
              </a:buClr>
              <a:buSzPts val="3600"/>
              <a:buFont typeface="Work Sans Medium"/>
              <a:buChar char="•"/>
              <a:defRPr sz="2400"/>
            </a:lvl1pPr>
            <a:lvl2pPr marL="914400" lvl="1" indent="-495300" algn="l">
              <a:lnSpc>
                <a:spcPct val="100000"/>
              </a:lnSpc>
              <a:spcBef>
                <a:spcPts val="500"/>
              </a:spcBef>
              <a:spcAft>
                <a:spcPts val="0"/>
              </a:spcAft>
              <a:buClr>
                <a:srgbClr val="464669"/>
              </a:buClr>
              <a:buSzPts val="4200"/>
              <a:buFont typeface="Work Sans Medium"/>
              <a:buChar char="•"/>
              <a:defRPr sz="2800"/>
            </a:lvl2pPr>
            <a:lvl3pPr marL="1371600" lvl="2" indent="-457200" algn="l">
              <a:lnSpc>
                <a:spcPct val="100000"/>
              </a:lnSpc>
              <a:spcBef>
                <a:spcPts val="500"/>
              </a:spcBef>
              <a:spcAft>
                <a:spcPts val="0"/>
              </a:spcAft>
              <a:buClr>
                <a:srgbClr val="464669"/>
              </a:buClr>
              <a:buSzPts val="3600"/>
              <a:buFont typeface="Work Sans Medium"/>
              <a:buChar char="•"/>
              <a:defRPr sz="2400"/>
            </a:lvl3pPr>
            <a:lvl4pPr marL="1828800" lvl="3" indent="-419100" algn="l">
              <a:lnSpc>
                <a:spcPct val="100000"/>
              </a:lnSpc>
              <a:spcBef>
                <a:spcPts val="500"/>
              </a:spcBef>
              <a:spcAft>
                <a:spcPts val="0"/>
              </a:spcAft>
              <a:buClr>
                <a:srgbClr val="464669"/>
              </a:buClr>
              <a:buSzPts val="3000"/>
              <a:buFont typeface="Work Sans Medium"/>
              <a:buChar char="•"/>
              <a:defRPr sz="2000"/>
            </a:lvl4pPr>
            <a:lvl5pPr marL="2286000" lvl="4" indent="-419100" algn="l">
              <a:lnSpc>
                <a:spcPct val="100000"/>
              </a:lnSpc>
              <a:spcBef>
                <a:spcPts val="500"/>
              </a:spcBef>
              <a:spcAft>
                <a:spcPts val="0"/>
              </a:spcAft>
              <a:buClr>
                <a:srgbClr val="464669"/>
              </a:buClr>
              <a:buSzPts val="3000"/>
              <a:buFont typeface="Work Sans Medium"/>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1" name="Google Shape;51;p9"/>
          <p:cNvSpPr txBox="1">
            <a:spLocks noGrp="1"/>
          </p:cNvSpPr>
          <p:nvPr>
            <p:ph type="body" idx="2"/>
          </p:nvPr>
        </p:nvSpPr>
        <p:spPr>
          <a:xfrm>
            <a:off x="1063308" y="2669582"/>
            <a:ext cx="3932237" cy="3199406"/>
          </a:xfrm>
          <a:prstGeom prst="rect">
            <a:avLst/>
          </a:prstGeom>
          <a:noFill/>
          <a:ln>
            <a:noFill/>
          </a:ln>
        </p:spPr>
        <p:txBody>
          <a:bodyPr spcFirstLastPara="1" wrap="square" lIns="91425" tIns="45700" rIns="91425" bIns="45700" anchor="t" anchorCtr="0">
            <a:normAutofit/>
          </a:bodyPr>
          <a:lstStyle>
            <a:lvl1pPr marL="457200" lvl="0" indent="-228600" algn="l">
              <a:lnSpc>
                <a:spcPct val="100000"/>
              </a:lnSpc>
              <a:spcBef>
                <a:spcPts val="1000"/>
              </a:spcBef>
              <a:spcAft>
                <a:spcPts val="0"/>
              </a:spcAft>
              <a:buClr>
                <a:srgbClr val="464669"/>
              </a:buClr>
              <a:buSzPts val="2400"/>
              <a:buFont typeface="Work Sans Medium"/>
              <a:buNone/>
              <a:defRPr sz="1600"/>
            </a:lvl1pPr>
            <a:lvl2pPr marL="914400" lvl="1" indent="-228600" algn="l">
              <a:lnSpc>
                <a:spcPct val="100000"/>
              </a:lnSpc>
              <a:spcBef>
                <a:spcPts val="500"/>
              </a:spcBef>
              <a:spcAft>
                <a:spcPts val="0"/>
              </a:spcAft>
              <a:buClr>
                <a:srgbClr val="464669"/>
              </a:buClr>
              <a:buSzPts val="2100"/>
              <a:buFont typeface="Work Sans Medium"/>
              <a:buNone/>
              <a:defRPr sz="1400"/>
            </a:lvl2pPr>
            <a:lvl3pPr marL="1371600" lvl="2" indent="-228600" algn="l">
              <a:lnSpc>
                <a:spcPct val="100000"/>
              </a:lnSpc>
              <a:spcBef>
                <a:spcPts val="500"/>
              </a:spcBef>
              <a:spcAft>
                <a:spcPts val="0"/>
              </a:spcAft>
              <a:buClr>
                <a:srgbClr val="464669"/>
              </a:buClr>
              <a:buSzPts val="1800"/>
              <a:buFont typeface="Work Sans Medium"/>
              <a:buNone/>
              <a:defRPr sz="1200"/>
            </a:lvl3pPr>
            <a:lvl4pPr marL="1828800" lvl="3" indent="-228600" algn="l">
              <a:lnSpc>
                <a:spcPct val="100000"/>
              </a:lnSpc>
              <a:spcBef>
                <a:spcPts val="500"/>
              </a:spcBef>
              <a:spcAft>
                <a:spcPts val="0"/>
              </a:spcAft>
              <a:buClr>
                <a:srgbClr val="464669"/>
              </a:buClr>
              <a:buSzPts val="1500"/>
              <a:buFont typeface="Work Sans Medium"/>
              <a:buNone/>
              <a:defRPr sz="1000"/>
            </a:lvl4pPr>
            <a:lvl5pPr marL="2286000" lvl="4" indent="-228600" algn="l">
              <a:lnSpc>
                <a:spcPct val="100000"/>
              </a:lnSpc>
              <a:spcBef>
                <a:spcPts val="500"/>
              </a:spcBef>
              <a:spcAft>
                <a:spcPts val="0"/>
              </a:spcAft>
              <a:buClr>
                <a:srgbClr val="464669"/>
              </a:buClr>
              <a:buSzPts val="1500"/>
              <a:buFont typeface="Work Sans Medium"/>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2" name="Google Shape;52;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4" name="Google Shape;54;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pic>
        <p:nvPicPr>
          <p:cNvPr id="55" name="Google Shape;55;p9"/>
          <p:cNvPicPr preferRelativeResize="0"/>
          <p:nvPr/>
        </p:nvPicPr>
        <p:blipFill rotWithShape="1">
          <a:blip r:embed="rId2">
            <a:alphaModFix/>
          </a:blip>
          <a:srcRect/>
          <a:stretch/>
        </p:blipFill>
        <p:spPr>
          <a:xfrm>
            <a:off x="1060132" y="2404893"/>
            <a:ext cx="3932237" cy="81986"/>
          </a:xfrm>
          <a:prstGeom prst="rect">
            <a:avLst/>
          </a:prstGeom>
          <a:noFill/>
          <a:ln>
            <a:noFill/>
          </a:ln>
        </p:spPr>
      </p:pic>
      <p:sp>
        <p:nvSpPr>
          <p:cNvPr id="56" name="Google Shape;56;p9"/>
          <p:cNvSpPr txBox="1">
            <a:spLocks noGrp="1"/>
          </p:cNvSpPr>
          <p:nvPr>
            <p:ph type="title"/>
          </p:nvPr>
        </p:nvSpPr>
        <p:spPr>
          <a:xfrm>
            <a:off x="1224951" y="987425"/>
            <a:ext cx="3767418" cy="144065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rgbClr val="6468F4"/>
              </a:buClr>
              <a:buSzPts val="3600"/>
              <a:buFont typeface="Barlow Condensed"/>
              <a:buNone/>
              <a:defRPr sz="3600" b="1">
                <a:solidFill>
                  <a:srgbClr val="6468F4"/>
                </a:solidFill>
                <a:latin typeface="Barlow Condensed"/>
                <a:ea typeface="Barlow Condensed"/>
                <a:cs typeface="Barlow Condensed"/>
                <a:sym typeface="Barlow Condensed"/>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Picture with Caption">
  <p:cSld name="Picture with Caption">
    <p:bg>
      <p:bgPr>
        <a:solidFill>
          <a:srgbClr val="FFFFFF"/>
        </a:solidFill>
        <a:effectLst/>
      </p:bgPr>
    </p:bg>
    <p:spTree>
      <p:nvGrpSpPr>
        <p:cNvPr id="1" name="Shape 57"/>
        <p:cNvGrpSpPr/>
        <p:nvPr/>
      </p:nvGrpSpPr>
      <p:grpSpPr>
        <a:xfrm>
          <a:off x="0" y="0"/>
          <a:ext cx="0" cy="0"/>
          <a:chOff x="0" y="0"/>
          <a:chExt cx="0" cy="0"/>
        </a:xfrm>
      </p:grpSpPr>
      <p:sp>
        <p:nvSpPr>
          <p:cNvPr id="58" name="Google Shape;58;p10"/>
          <p:cNvSpPr/>
          <p:nvPr/>
        </p:nvSpPr>
        <p:spPr>
          <a:xfrm>
            <a:off x="648494" y="676593"/>
            <a:ext cx="10895012" cy="5504815"/>
          </a:xfrm>
          <a:prstGeom prst="roundRect">
            <a:avLst>
              <a:gd name="adj" fmla="val 16667"/>
            </a:avLst>
          </a:prstGeom>
          <a:solidFill>
            <a:srgbClr val="D0D3F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800"/>
              <a:buFont typeface="Arial"/>
              <a:buNone/>
            </a:pPr>
            <a:endParaRPr sz="800" b="0" i="0" u="none" strike="noStrike" cap="none">
              <a:solidFill>
                <a:schemeClr val="lt1"/>
              </a:solidFill>
              <a:latin typeface="Calibri"/>
              <a:ea typeface="Calibri"/>
              <a:cs typeface="Calibri"/>
              <a:sym typeface="Calibri"/>
            </a:endParaRPr>
          </a:p>
        </p:txBody>
      </p:sp>
      <p:sp>
        <p:nvSpPr>
          <p:cNvPr id="59" name="Google Shape;5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sp>
        <p:nvSpPr>
          <p:cNvPr id="62" name="Google Shape;62;p10"/>
          <p:cNvSpPr>
            <a:spLocks noGrp="1"/>
          </p:cNvSpPr>
          <p:nvPr>
            <p:ph type="pic" idx="2"/>
          </p:nvPr>
        </p:nvSpPr>
        <p:spPr>
          <a:xfrm>
            <a:off x="1229361" y="2724785"/>
            <a:ext cx="3677919" cy="2883535"/>
          </a:xfrm>
          <a:prstGeom prst="rect">
            <a:avLst/>
          </a:prstGeom>
          <a:noFill/>
          <a:ln>
            <a:noFill/>
          </a:ln>
        </p:spPr>
      </p:sp>
      <p:pic>
        <p:nvPicPr>
          <p:cNvPr id="63" name="Google Shape;63;p10" descr="A group of gold coins&#10;&#10;Description automatically generated"/>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rot="-640136">
            <a:off x="10322262" y="626811"/>
            <a:ext cx="1548211" cy="2100262"/>
          </a:xfrm>
          <a:prstGeom prst="rect">
            <a:avLst/>
          </a:prstGeom>
          <a:noFill/>
          <a:ln>
            <a:noFill/>
          </a:ln>
        </p:spPr>
      </p:pic>
      <p:sp>
        <p:nvSpPr>
          <p:cNvPr id="64" name="Google Shape;64;p10"/>
          <p:cNvSpPr txBox="1">
            <a:spLocks noGrp="1"/>
          </p:cNvSpPr>
          <p:nvPr>
            <p:ph type="body" idx="1"/>
          </p:nvPr>
        </p:nvSpPr>
        <p:spPr>
          <a:xfrm>
            <a:off x="5255339" y="992187"/>
            <a:ext cx="5804852" cy="4873625"/>
          </a:xfrm>
          <a:prstGeom prst="rect">
            <a:avLst/>
          </a:prstGeom>
          <a:noFill/>
          <a:ln>
            <a:noFill/>
          </a:ln>
        </p:spPr>
        <p:txBody>
          <a:bodyPr spcFirstLastPara="1" wrap="square" lIns="91425" tIns="45700" rIns="91425" bIns="45700" anchor="t" anchorCtr="0">
            <a:normAutofit/>
          </a:bodyPr>
          <a:lstStyle>
            <a:lvl1pPr marL="457200" lvl="0" indent="-457200" algn="l">
              <a:lnSpc>
                <a:spcPct val="100000"/>
              </a:lnSpc>
              <a:spcBef>
                <a:spcPts val="1000"/>
              </a:spcBef>
              <a:spcAft>
                <a:spcPts val="0"/>
              </a:spcAft>
              <a:buClr>
                <a:srgbClr val="464669"/>
              </a:buClr>
              <a:buSzPts val="3600"/>
              <a:buFont typeface="Work Sans Medium"/>
              <a:buChar char="•"/>
              <a:defRPr sz="2400"/>
            </a:lvl1pPr>
            <a:lvl2pPr marL="914400" lvl="1" indent="-495300" algn="l">
              <a:lnSpc>
                <a:spcPct val="100000"/>
              </a:lnSpc>
              <a:spcBef>
                <a:spcPts val="500"/>
              </a:spcBef>
              <a:spcAft>
                <a:spcPts val="0"/>
              </a:spcAft>
              <a:buClr>
                <a:srgbClr val="464669"/>
              </a:buClr>
              <a:buSzPts val="4200"/>
              <a:buFont typeface="Work Sans Medium"/>
              <a:buChar char="•"/>
              <a:defRPr sz="2800"/>
            </a:lvl2pPr>
            <a:lvl3pPr marL="1371600" lvl="2" indent="-457200" algn="l">
              <a:lnSpc>
                <a:spcPct val="100000"/>
              </a:lnSpc>
              <a:spcBef>
                <a:spcPts val="500"/>
              </a:spcBef>
              <a:spcAft>
                <a:spcPts val="0"/>
              </a:spcAft>
              <a:buClr>
                <a:srgbClr val="464669"/>
              </a:buClr>
              <a:buSzPts val="3600"/>
              <a:buFont typeface="Work Sans Medium"/>
              <a:buChar char="•"/>
              <a:defRPr sz="2400"/>
            </a:lvl3pPr>
            <a:lvl4pPr marL="1828800" lvl="3" indent="-419100" algn="l">
              <a:lnSpc>
                <a:spcPct val="100000"/>
              </a:lnSpc>
              <a:spcBef>
                <a:spcPts val="500"/>
              </a:spcBef>
              <a:spcAft>
                <a:spcPts val="0"/>
              </a:spcAft>
              <a:buClr>
                <a:srgbClr val="464669"/>
              </a:buClr>
              <a:buSzPts val="3000"/>
              <a:buFont typeface="Work Sans Medium"/>
              <a:buChar char="•"/>
              <a:defRPr sz="2000"/>
            </a:lvl4pPr>
            <a:lvl5pPr marL="2286000" lvl="4" indent="-419100" algn="l">
              <a:lnSpc>
                <a:spcPct val="100000"/>
              </a:lnSpc>
              <a:spcBef>
                <a:spcPts val="500"/>
              </a:spcBef>
              <a:spcAft>
                <a:spcPts val="0"/>
              </a:spcAft>
              <a:buClr>
                <a:srgbClr val="464669"/>
              </a:buClr>
              <a:buSzPts val="3000"/>
              <a:buFont typeface="Work Sans Medium"/>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5" name="Google Shape;65;p10"/>
          <p:cNvSpPr txBox="1">
            <a:spLocks noGrp="1"/>
          </p:cNvSpPr>
          <p:nvPr>
            <p:ph type="title"/>
          </p:nvPr>
        </p:nvSpPr>
        <p:spPr>
          <a:xfrm>
            <a:off x="1224951" y="987425"/>
            <a:ext cx="3767418" cy="144065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rgbClr val="6468F4"/>
              </a:buClr>
              <a:buSzPts val="3600"/>
              <a:buFont typeface="Barlow Condensed"/>
              <a:buNone/>
              <a:defRPr sz="3600" b="1">
                <a:solidFill>
                  <a:srgbClr val="6468F4"/>
                </a:solidFill>
                <a:latin typeface="Barlow Condensed"/>
                <a:ea typeface="Barlow Condensed"/>
                <a:cs typeface="Barlow Condensed"/>
                <a:sym typeface="Barlow Condensed"/>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D0D3FB"/>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ctr" rtl="0">
              <a:lnSpc>
                <a:spcPct val="90000"/>
              </a:lnSpc>
              <a:spcBef>
                <a:spcPts val="0"/>
              </a:spcBef>
              <a:spcAft>
                <a:spcPts val="0"/>
              </a:spcAft>
              <a:buClr>
                <a:srgbClr val="6468F4"/>
              </a:buClr>
              <a:buSzPts val="6000"/>
              <a:buFont typeface="Barlow Condensed"/>
              <a:buNone/>
              <a:defRPr sz="6000" b="1" i="0" u="none" strike="noStrike" cap="none">
                <a:solidFill>
                  <a:srgbClr val="6468F4"/>
                </a:solidFill>
                <a:latin typeface="Barlow Condensed"/>
                <a:ea typeface="Barlow Condensed"/>
                <a:cs typeface="Barlow Condensed"/>
                <a:sym typeface="Barlow Condensed"/>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95300" algn="l" rtl="0">
              <a:lnSpc>
                <a:spcPct val="100000"/>
              </a:lnSpc>
              <a:spcBef>
                <a:spcPts val="1000"/>
              </a:spcBef>
              <a:spcAft>
                <a:spcPts val="0"/>
              </a:spcAft>
              <a:buClr>
                <a:srgbClr val="464669"/>
              </a:buClr>
              <a:buSzPts val="4200"/>
              <a:buFont typeface="Work Sans Medium"/>
              <a:buChar char="•"/>
              <a:defRPr sz="2800" b="0" i="0" u="none" strike="noStrike" cap="none">
                <a:solidFill>
                  <a:srgbClr val="464669"/>
                </a:solidFill>
                <a:latin typeface="Work Sans Medium"/>
                <a:ea typeface="Work Sans Medium"/>
                <a:cs typeface="Work Sans Medium"/>
                <a:sym typeface="Work Sans Medium"/>
              </a:defRPr>
            </a:lvl1pPr>
            <a:lvl2pPr marL="914400" marR="0" lvl="1" indent="-457200" algn="l" rtl="0">
              <a:lnSpc>
                <a:spcPct val="100000"/>
              </a:lnSpc>
              <a:spcBef>
                <a:spcPts val="500"/>
              </a:spcBef>
              <a:spcAft>
                <a:spcPts val="0"/>
              </a:spcAft>
              <a:buClr>
                <a:srgbClr val="464669"/>
              </a:buClr>
              <a:buSzPts val="3600"/>
              <a:buFont typeface="Work Sans Medium"/>
              <a:buChar char="•"/>
              <a:defRPr sz="2400" b="0" i="0" u="none" strike="noStrike" cap="none">
                <a:solidFill>
                  <a:srgbClr val="464669"/>
                </a:solidFill>
                <a:latin typeface="Work Sans Medium"/>
                <a:ea typeface="Work Sans Medium"/>
                <a:cs typeface="Work Sans Medium"/>
                <a:sym typeface="Work Sans Medium"/>
              </a:defRPr>
            </a:lvl2pPr>
            <a:lvl3pPr marL="1371600" marR="0" lvl="2" indent="-419100" algn="l" rtl="0">
              <a:lnSpc>
                <a:spcPct val="100000"/>
              </a:lnSpc>
              <a:spcBef>
                <a:spcPts val="500"/>
              </a:spcBef>
              <a:spcAft>
                <a:spcPts val="0"/>
              </a:spcAft>
              <a:buClr>
                <a:srgbClr val="464669"/>
              </a:buClr>
              <a:buSzPts val="3000"/>
              <a:buFont typeface="Work Sans Medium"/>
              <a:buChar char="•"/>
              <a:defRPr sz="2000" b="0" i="0" u="none" strike="noStrike" cap="none">
                <a:solidFill>
                  <a:srgbClr val="464669"/>
                </a:solidFill>
                <a:latin typeface="Work Sans Medium"/>
                <a:ea typeface="Work Sans Medium"/>
                <a:cs typeface="Work Sans Medium"/>
                <a:sym typeface="Work Sans Medium"/>
              </a:defRPr>
            </a:lvl3pPr>
            <a:lvl4pPr marL="1828800" marR="0" lvl="3" indent="-400050" algn="l" rtl="0">
              <a:lnSpc>
                <a:spcPct val="100000"/>
              </a:lnSpc>
              <a:spcBef>
                <a:spcPts val="500"/>
              </a:spcBef>
              <a:spcAft>
                <a:spcPts val="0"/>
              </a:spcAft>
              <a:buClr>
                <a:srgbClr val="464669"/>
              </a:buClr>
              <a:buSzPts val="2700"/>
              <a:buFont typeface="Work Sans Medium"/>
              <a:buChar char="•"/>
              <a:defRPr sz="1800" b="0" i="0" u="none" strike="noStrike" cap="none">
                <a:solidFill>
                  <a:srgbClr val="464669"/>
                </a:solidFill>
                <a:latin typeface="Work Sans Medium"/>
                <a:ea typeface="Work Sans Medium"/>
                <a:cs typeface="Work Sans Medium"/>
                <a:sym typeface="Work Sans Medium"/>
              </a:defRPr>
            </a:lvl4pPr>
            <a:lvl5pPr marL="2286000" marR="0" lvl="4" indent="-400050" algn="l" rtl="0">
              <a:lnSpc>
                <a:spcPct val="100000"/>
              </a:lnSpc>
              <a:spcBef>
                <a:spcPts val="500"/>
              </a:spcBef>
              <a:spcAft>
                <a:spcPts val="0"/>
              </a:spcAft>
              <a:buClr>
                <a:srgbClr val="464669"/>
              </a:buClr>
              <a:buSzPts val="2700"/>
              <a:buFont typeface="Work Sans Medium"/>
              <a:buChar char="•"/>
              <a:defRPr sz="1800" b="0" i="0" u="none" strike="noStrike" cap="none">
                <a:solidFill>
                  <a:srgbClr val="464669"/>
                </a:solidFill>
                <a:latin typeface="Work Sans Medium"/>
                <a:ea typeface="Work Sans Medium"/>
                <a:cs typeface="Work Sans Medium"/>
                <a:sym typeface="Work Sans Medium"/>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CA"/>
              <a:t>‹#›</a:t>
            </a:fld>
            <a:endParaRPr/>
          </a:p>
        </p:txBody>
      </p:sp>
      <p:pic>
        <p:nvPicPr>
          <p:cNvPr id="11" name="Google Shape;11;p2"/>
          <p:cNvPicPr preferRelativeResize="0"/>
          <p:nvPr/>
        </p:nvPicPr>
        <p:blipFill rotWithShape="1">
          <a:blip r:embed="rId8" cstate="screen">
            <a:alphaModFix/>
            <a:extLst>
              <a:ext uri="{28A0092B-C50C-407E-A947-70E740481C1C}">
                <a14:useLocalDpi xmlns:a14="http://schemas.microsoft.com/office/drawing/2010/main"/>
              </a:ext>
            </a:extLst>
          </a:blip>
          <a:srcRect/>
          <a:stretch/>
        </p:blipFill>
        <p:spPr>
          <a:xfrm>
            <a:off x="4996127" y="6356350"/>
            <a:ext cx="2199745" cy="322543"/>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
          <p:cNvSpPr txBox="1">
            <a:spLocks noGrp="1"/>
          </p:cNvSpPr>
          <p:nvPr>
            <p:ph type="ctrTitle"/>
          </p:nvPr>
        </p:nvSpPr>
        <p:spPr>
          <a:xfrm>
            <a:off x="1524000" y="788798"/>
            <a:ext cx="6139992" cy="3198877"/>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SzPts val="6000"/>
              <a:buNone/>
            </a:pPr>
            <a:r>
              <a:rPr lang="en-CA"/>
              <a:t>Sources of Income </a:t>
            </a:r>
            <a:br>
              <a:rPr lang="en-CA"/>
            </a:br>
            <a:r>
              <a:rPr lang="en-CA"/>
              <a:t>&amp; Factors Impacting Your Income</a:t>
            </a:r>
            <a:endParaRPr/>
          </a:p>
        </p:txBody>
      </p:sp>
      <p:sp>
        <p:nvSpPr>
          <p:cNvPr id="71" name="Google Shape;71;p1"/>
          <p:cNvSpPr txBox="1">
            <a:spLocks noGrp="1"/>
          </p:cNvSpPr>
          <p:nvPr>
            <p:ph type="subTitle" idx="1"/>
          </p:nvPr>
        </p:nvSpPr>
        <p:spPr>
          <a:xfrm>
            <a:off x="1524000" y="3987675"/>
            <a:ext cx="6457950" cy="1398587"/>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464669"/>
              </a:buClr>
              <a:buSzPts val="3600"/>
              <a:buFont typeface="Arial"/>
              <a:buNone/>
            </a:pPr>
            <a:r>
              <a:rPr lang="en-CA"/>
              <a:t>Understanding different income streams and how economic forces impact your earning potential</a:t>
            </a:r>
            <a:endParaRPr/>
          </a:p>
          <a:p>
            <a:pPr marL="0" lvl="0" indent="0" algn="l" rtl="0">
              <a:lnSpc>
                <a:spcPct val="90000"/>
              </a:lnSpc>
              <a:spcBef>
                <a:spcPts val="0"/>
              </a:spcBef>
              <a:spcAft>
                <a:spcPts val="0"/>
              </a:spcAft>
              <a:buClr>
                <a:srgbClr val="464669"/>
              </a:buClr>
              <a:buSzPts val="3600"/>
              <a:buFont typeface="Arial"/>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pic>
        <p:nvPicPr>
          <p:cNvPr id="138" name="Google Shape;138;p19"/>
          <p:cNvPicPr preferRelativeResize="0"/>
          <p:nvPr/>
        </p:nvPicPr>
        <p:blipFill rotWithShape="1">
          <a:blip r:embed="rId3">
            <a:alphaModFix/>
          </a:blip>
          <a:srcRect/>
          <a:stretch/>
        </p:blipFill>
        <p:spPr>
          <a:xfrm>
            <a:off x="176971" y="404249"/>
            <a:ext cx="3049764" cy="1198470"/>
          </a:xfrm>
          <a:prstGeom prst="rect">
            <a:avLst/>
          </a:prstGeom>
          <a:noFill/>
          <a:ln>
            <a:noFill/>
          </a:ln>
        </p:spPr>
      </p:pic>
      <p:sp>
        <p:nvSpPr>
          <p:cNvPr id="139" name="Google Shape;139;p19"/>
          <p:cNvSpPr txBox="1">
            <a:spLocks noGrp="1"/>
          </p:cNvSpPr>
          <p:nvPr>
            <p:ph type="body" idx="1"/>
          </p:nvPr>
        </p:nvSpPr>
        <p:spPr>
          <a:xfrm>
            <a:off x="1048456" y="2005004"/>
            <a:ext cx="4778022" cy="3849512"/>
          </a:xfrm>
          <a:prstGeom prst="rect">
            <a:avLst/>
          </a:prstGeom>
          <a:noFill/>
          <a:ln>
            <a:noFill/>
          </a:ln>
        </p:spPr>
        <p:txBody>
          <a:bodyPr spcFirstLastPara="1" wrap="square" lIns="91425" tIns="45700" rIns="91425" bIns="45700" anchor="t" anchorCtr="0">
            <a:normAutofit lnSpcReduction="10000"/>
          </a:bodyPr>
          <a:lstStyle/>
          <a:p>
            <a:pPr marL="38100" lvl="0" indent="0" algn="l" rtl="0">
              <a:lnSpc>
                <a:spcPct val="100000"/>
              </a:lnSpc>
              <a:spcBef>
                <a:spcPts val="1000"/>
              </a:spcBef>
              <a:spcAft>
                <a:spcPts val="0"/>
              </a:spcAft>
              <a:buSzPts val="3000"/>
              <a:buNone/>
            </a:pPr>
            <a:r>
              <a:rPr lang="en-CA">
                <a:solidFill>
                  <a:srgbClr val="6468F4"/>
                </a:solidFill>
              </a:rPr>
              <a:t>What it is</a:t>
            </a:r>
            <a:r>
              <a:rPr lang="en-CA"/>
              <a:t>: The rate at which the cost of goods and services rises over time, which </a:t>
            </a:r>
            <a:r>
              <a:rPr lang="en-CA" b="1"/>
              <a:t>reduces the purchasing power</a:t>
            </a:r>
            <a:r>
              <a:rPr lang="en-CA"/>
              <a:t> of your money.</a:t>
            </a:r>
            <a:endParaRPr/>
          </a:p>
          <a:p>
            <a:pPr marL="38100" lvl="0" indent="0" algn="l" rtl="0">
              <a:lnSpc>
                <a:spcPct val="100000"/>
              </a:lnSpc>
              <a:spcBef>
                <a:spcPts val="1000"/>
              </a:spcBef>
              <a:spcAft>
                <a:spcPts val="0"/>
              </a:spcAft>
              <a:buSzPts val="3000"/>
              <a:buNone/>
            </a:pPr>
            <a:r>
              <a:rPr lang="en-CA">
                <a:solidFill>
                  <a:srgbClr val="6468F4"/>
                </a:solidFill>
              </a:rPr>
              <a:t>How You See It</a:t>
            </a:r>
            <a:r>
              <a:rPr lang="en-CA"/>
              <a:t>:</a:t>
            </a:r>
            <a:endParaRPr/>
          </a:p>
          <a:p>
            <a:pPr marL="457200" lvl="0" indent="-419100" algn="l" rtl="0">
              <a:lnSpc>
                <a:spcPct val="100000"/>
              </a:lnSpc>
              <a:spcBef>
                <a:spcPts val="1000"/>
              </a:spcBef>
              <a:spcAft>
                <a:spcPts val="0"/>
              </a:spcAft>
              <a:buClr>
                <a:srgbClr val="464669"/>
              </a:buClr>
              <a:buSzPts val="3000"/>
              <a:buFont typeface="Work Sans Medium"/>
              <a:buChar char="•"/>
            </a:pPr>
            <a:r>
              <a:rPr lang="en-CA"/>
              <a:t>Everyday items (gas, groceries, movie tickets) costing more than they did last year.</a:t>
            </a:r>
            <a:endParaRPr/>
          </a:p>
          <a:p>
            <a:pPr marL="457200" lvl="0" indent="-419100" algn="l" rtl="0">
              <a:lnSpc>
                <a:spcPct val="100000"/>
              </a:lnSpc>
              <a:spcBef>
                <a:spcPts val="1000"/>
              </a:spcBef>
              <a:spcAft>
                <a:spcPts val="0"/>
              </a:spcAft>
              <a:buClr>
                <a:srgbClr val="464669"/>
              </a:buClr>
              <a:buSzPts val="3000"/>
              <a:buFont typeface="Work Sans Medium"/>
              <a:buChar char="•"/>
            </a:pPr>
            <a:r>
              <a:rPr lang="en-CA"/>
              <a:t>"Shrinkflation": The price of a product stays the same, but the size or quantity gets smaller.</a:t>
            </a:r>
            <a:endParaRPr/>
          </a:p>
        </p:txBody>
      </p:sp>
      <p:sp>
        <p:nvSpPr>
          <p:cNvPr id="140" name="Google Shape;140;p19"/>
          <p:cNvSpPr txBox="1">
            <a:spLocks noGrp="1"/>
          </p:cNvSpPr>
          <p:nvPr>
            <p:ph type="body" idx="2"/>
          </p:nvPr>
        </p:nvSpPr>
        <p:spPr>
          <a:xfrm>
            <a:off x="6365524" y="2005004"/>
            <a:ext cx="4778022" cy="3849512"/>
          </a:xfrm>
          <a:prstGeom prst="rect">
            <a:avLst/>
          </a:prstGeom>
          <a:noFill/>
          <a:ln>
            <a:noFill/>
          </a:ln>
        </p:spPr>
        <p:txBody>
          <a:bodyPr spcFirstLastPara="1" wrap="square" lIns="91425" tIns="45700" rIns="91425" bIns="45700" anchor="t" anchorCtr="0">
            <a:normAutofit/>
          </a:bodyPr>
          <a:lstStyle/>
          <a:p>
            <a:pPr marL="38100" lvl="0" indent="0" algn="l" rtl="0">
              <a:lnSpc>
                <a:spcPct val="100000"/>
              </a:lnSpc>
              <a:spcBef>
                <a:spcPts val="1000"/>
              </a:spcBef>
              <a:spcAft>
                <a:spcPts val="0"/>
              </a:spcAft>
              <a:buSzPts val="3000"/>
              <a:buNone/>
            </a:pPr>
            <a:r>
              <a:rPr lang="en-CA">
                <a:solidFill>
                  <a:srgbClr val="6468F4"/>
                </a:solidFill>
              </a:rPr>
              <a:t>Impact on You</a:t>
            </a:r>
            <a:endParaRPr/>
          </a:p>
          <a:p>
            <a:pPr marL="457200" lvl="0" indent="-419100" algn="l" rtl="0">
              <a:lnSpc>
                <a:spcPct val="100000"/>
              </a:lnSpc>
              <a:spcBef>
                <a:spcPts val="0"/>
              </a:spcBef>
              <a:spcAft>
                <a:spcPts val="0"/>
              </a:spcAft>
              <a:buClr>
                <a:srgbClr val="464669"/>
              </a:buClr>
              <a:buSzPts val="3000"/>
              <a:buFont typeface="Work Sans Medium"/>
              <a:buChar char="•"/>
            </a:pPr>
            <a:r>
              <a:rPr lang="en-CA"/>
              <a:t>Erodes Savings</a:t>
            </a:r>
            <a:endParaRPr/>
          </a:p>
          <a:p>
            <a:pPr marL="457200" lvl="0" indent="-419100" algn="l" rtl="0">
              <a:lnSpc>
                <a:spcPct val="100000"/>
              </a:lnSpc>
              <a:spcBef>
                <a:spcPts val="0"/>
              </a:spcBef>
              <a:spcAft>
                <a:spcPts val="0"/>
              </a:spcAft>
              <a:buClr>
                <a:srgbClr val="464669"/>
              </a:buClr>
              <a:buSzPts val="3000"/>
              <a:buFont typeface="Work Sans Medium"/>
              <a:buChar char="•"/>
            </a:pPr>
            <a:r>
              <a:rPr lang="en-CA"/>
              <a:t>Reduces “Real” Wages</a:t>
            </a:r>
            <a:endParaRPr/>
          </a:p>
          <a:p>
            <a:pPr marL="38100" lvl="0" indent="0" algn="l" rtl="0">
              <a:lnSpc>
                <a:spcPct val="100000"/>
              </a:lnSpc>
              <a:spcBef>
                <a:spcPts val="1000"/>
              </a:spcBef>
              <a:spcAft>
                <a:spcPts val="0"/>
              </a:spcAft>
              <a:buSzPts val="3000"/>
              <a:buNone/>
            </a:pPr>
            <a:r>
              <a:rPr lang="en-CA">
                <a:solidFill>
                  <a:srgbClr val="6468F4"/>
                </a:solidFill>
              </a:rPr>
              <a:t>Your Strategy</a:t>
            </a:r>
            <a:endParaRPr/>
          </a:p>
          <a:p>
            <a:pPr marL="457200" lvl="0" indent="-419100" algn="l" rtl="0">
              <a:lnSpc>
                <a:spcPct val="100000"/>
              </a:lnSpc>
              <a:spcBef>
                <a:spcPts val="0"/>
              </a:spcBef>
              <a:spcAft>
                <a:spcPts val="0"/>
              </a:spcAft>
              <a:buClr>
                <a:srgbClr val="464669"/>
              </a:buClr>
              <a:buSzPts val="3000"/>
              <a:buFont typeface="Work Sans Medium"/>
              <a:buChar char="•"/>
            </a:pPr>
            <a:r>
              <a:rPr lang="en-CA"/>
              <a:t>Grow Your Earned Income</a:t>
            </a:r>
            <a:endParaRPr/>
          </a:p>
          <a:p>
            <a:pPr marL="457200" lvl="0" indent="-419100" algn="l" rtl="0">
              <a:lnSpc>
                <a:spcPct val="100000"/>
              </a:lnSpc>
              <a:spcBef>
                <a:spcPts val="0"/>
              </a:spcBef>
              <a:spcAft>
                <a:spcPts val="0"/>
              </a:spcAft>
              <a:buClr>
                <a:srgbClr val="464669"/>
              </a:buClr>
              <a:buSzPts val="3000"/>
              <a:buFont typeface="Work Sans Medium"/>
              <a:buChar char="•"/>
            </a:pPr>
            <a:r>
              <a:rPr lang="en-CA"/>
              <a:t>Invest Your Money</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pic>
        <p:nvPicPr>
          <p:cNvPr id="145" name="Google Shape;145;p20" descr="A logo with a yellow circle&#10;&#10;AI-generated content may be incorrect."/>
          <p:cNvPicPr preferRelativeResize="0"/>
          <p:nvPr/>
        </p:nvPicPr>
        <p:blipFill rotWithShape="1">
          <a:blip r:embed="rId3">
            <a:alphaModFix/>
          </a:blip>
          <a:srcRect/>
          <a:stretch/>
        </p:blipFill>
        <p:spPr>
          <a:xfrm>
            <a:off x="191756" y="404250"/>
            <a:ext cx="3312841" cy="1198469"/>
          </a:xfrm>
          <a:prstGeom prst="rect">
            <a:avLst/>
          </a:prstGeom>
          <a:noFill/>
          <a:ln>
            <a:noFill/>
          </a:ln>
        </p:spPr>
      </p:pic>
      <p:sp>
        <p:nvSpPr>
          <p:cNvPr id="146" name="Google Shape;146;p20"/>
          <p:cNvSpPr txBox="1">
            <a:spLocks noGrp="1"/>
          </p:cNvSpPr>
          <p:nvPr>
            <p:ph type="body" idx="1"/>
          </p:nvPr>
        </p:nvSpPr>
        <p:spPr>
          <a:xfrm>
            <a:off x="1048456" y="2005004"/>
            <a:ext cx="4778022" cy="3849512"/>
          </a:xfrm>
          <a:prstGeom prst="rect">
            <a:avLst/>
          </a:prstGeom>
          <a:noFill/>
          <a:ln>
            <a:noFill/>
          </a:ln>
        </p:spPr>
        <p:txBody>
          <a:bodyPr spcFirstLastPara="1" wrap="square" lIns="91425" tIns="45700" rIns="91425" bIns="45700" anchor="t" anchorCtr="0">
            <a:normAutofit/>
          </a:bodyPr>
          <a:lstStyle/>
          <a:p>
            <a:pPr marL="38100" lvl="0" indent="0" algn="l" rtl="0">
              <a:lnSpc>
                <a:spcPct val="100000"/>
              </a:lnSpc>
              <a:spcBef>
                <a:spcPts val="1000"/>
              </a:spcBef>
              <a:spcAft>
                <a:spcPts val="0"/>
              </a:spcAft>
              <a:buSzPts val="3000"/>
              <a:buNone/>
            </a:pPr>
            <a:r>
              <a:rPr lang="en-CA">
                <a:solidFill>
                  <a:srgbClr val="6468F4"/>
                </a:solidFill>
              </a:rPr>
              <a:t>What it is</a:t>
            </a:r>
            <a:r>
              <a:rPr lang="en-CA"/>
              <a:t>: A prolonged downturn in economic activity, where the entire economy stops growing and begins to shrink.</a:t>
            </a:r>
            <a:endParaRPr/>
          </a:p>
          <a:p>
            <a:pPr marL="38100" lvl="0" indent="0" algn="l" rtl="0">
              <a:lnSpc>
                <a:spcPct val="100000"/>
              </a:lnSpc>
              <a:spcBef>
                <a:spcPts val="1000"/>
              </a:spcBef>
              <a:spcAft>
                <a:spcPts val="0"/>
              </a:spcAft>
              <a:buSzPts val="3000"/>
              <a:buNone/>
            </a:pPr>
            <a:r>
              <a:rPr lang="en-CA">
                <a:solidFill>
                  <a:srgbClr val="6468F4"/>
                </a:solidFill>
              </a:rPr>
              <a:t>How You See It</a:t>
            </a:r>
            <a:r>
              <a:rPr lang="en-CA"/>
              <a:t>:</a:t>
            </a:r>
            <a:endParaRPr/>
          </a:p>
          <a:p>
            <a:pPr marL="457200" lvl="0" indent="-419100" algn="l" rtl="0">
              <a:lnSpc>
                <a:spcPct val="100000"/>
              </a:lnSpc>
              <a:spcBef>
                <a:spcPts val="0"/>
              </a:spcBef>
              <a:spcAft>
                <a:spcPts val="0"/>
              </a:spcAft>
              <a:buClr>
                <a:srgbClr val="464669"/>
              </a:buClr>
              <a:buSzPts val="3000"/>
              <a:buFont typeface="Work Sans Medium"/>
              <a:buChar char="•"/>
            </a:pPr>
            <a:r>
              <a:rPr lang="en-CA"/>
              <a:t>Wages or salary from an employer.</a:t>
            </a:r>
            <a:endParaRPr/>
          </a:p>
          <a:p>
            <a:pPr marL="457200" lvl="0" indent="-419100" algn="l" rtl="0">
              <a:lnSpc>
                <a:spcPct val="100000"/>
              </a:lnSpc>
              <a:spcBef>
                <a:spcPts val="0"/>
              </a:spcBef>
              <a:spcAft>
                <a:spcPts val="0"/>
              </a:spcAft>
              <a:buClr>
                <a:srgbClr val="464669"/>
              </a:buClr>
              <a:buSzPts val="3000"/>
              <a:buFont typeface="Work Sans Medium"/>
              <a:buChar char="•"/>
            </a:pPr>
            <a:r>
              <a:rPr lang="en-CA"/>
              <a:t>Tips and commissions.</a:t>
            </a:r>
            <a:endParaRPr/>
          </a:p>
          <a:p>
            <a:pPr marL="457200" lvl="0" indent="-419100" algn="l" rtl="0">
              <a:lnSpc>
                <a:spcPct val="100000"/>
              </a:lnSpc>
              <a:spcBef>
                <a:spcPts val="0"/>
              </a:spcBef>
              <a:spcAft>
                <a:spcPts val="0"/>
              </a:spcAft>
              <a:buClr>
                <a:srgbClr val="464669"/>
              </a:buClr>
              <a:buSzPts val="3000"/>
              <a:buFont typeface="Work Sans Medium"/>
              <a:buChar char="•"/>
            </a:pPr>
            <a:r>
              <a:rPr lang="en-CA"/>
              <a:t>Income from self-employment or a side hustle.</a:t>
            </a:r>
            <a:endParaRPr/>
          </a:p>
        </p:txBody>
      </p:sp>
      <p:sp>
        <p:nvSpPr>
          <p:cNvPr id="147" name="Google Shape;147;p20"/>
          <p:cNvSpPr txBox="1">
            <a:spLocks noGrp="1"/>
          </p:cNvSpPr>
          <p:nvPr>
            <p:ph type="body" idx="2"/>
          </p:nvPr>
        </p:nvSpPr>
        <p:spPr>
          <a:xfrm>
            <a:off x="6365524" y="2005004"/>
            <a:ext cx="4778022" cy="3849512"/>
          </a:xfrm>
          <a:prstGeom prst="rect">
            <a:avLst/>
          </a:prstGeom>
          <a:noFill/>
          <a:ln>
            <a:noFill/>
          </a:ln>
        </p:spPr>
        <p:txBody>
          <a:bodyPr spcFirstLastPara="1" wrap="square" lIns="91425" tIns="45700" rIns="91425" bIns="45700" anchor="t" anchorCtr="0">
            <a:normAutofit/>
          </a:bodyPr>
          <a:lstStyle/>
          <a:p>
            <a:pPr marL="38100" lvl="0" indent="0" algn="l" rtl="0">
              <a:lnSpc>
                <a:spcPct val="100000"/>
              </a:lnSpc>
              <a:spcBef>
                <a:spcPts val="1000"/>
              </a:spcBef>
              <a:spcAft>
                <a:spcPts val="0"/>
              </a:spcAft>
              <a:buSzPts val="3000"/>
              <a:buNone/>
            </a:pPr>
            <a:r>
              <a:rPr lang="en-CA">
                <a:solidFill>
                  <a:srgbClr val="6468F4"/>
                </a:solidFill>
              </a:rPr>
              <a:t>Impact on You</a:t>
            </a:r>
            <a:endParaRPr/>
          </a:p>
          <a:p>
            <a:pPr marL="457200" lvl="0" indent="-419100" algn="l" rtl="0">
              <a:lnSpc>
                <a:spcPct val="100000"/>
              </a:lnSpc>
              <a:spcBef>
                <a:spcPts val="0"/>
              </a:spcBef>
              <a:spcAft>
                <a:spcPts val="0"/>
              </a:spcAft>
              <a:buClr>
                <a:srgbClr val="464669"/>
              </a:buClr>
              <a:buSzPts val="3000"/>
              <a:buFont typeface="Work Sans Medium"/>
              <a:buChar char="•"/>
            </a:pPr>
            <a:r>
              <a:rPr lang="en-CA"/>
              <a:t>Increased Risk of Job Loss</a:t>
            </a:r>
            <a:endParaRPr/>
          </a:p>
          <a:p>
            <a:pPr marL="457200" lvl="0" indent="-419100" algn="l" rtl="0">
              <a:lnSpc>
                <a:spcPct val="100000"/>
              </a:lnSpc>
              <a:spcBef>
                <a:spcPts val="0"/>
              </a:spcBef>
              <a:spcAft>
                <a:spcPts val="0"/>
              </a:spcAft>
              <a:buClr>
                <a:srgbClr val="464669"/>
              </a:buClr>
              <a:buSzPts val="3000"/>
              <a:buFont typeface="Work Sans Medium"/>
              <a:buChar char="•"/>
            </a:pPr>
            <a:r>
              <a:rPr lang="en-CA"/>
              <a:t>Fewer Opportunities</a:t>
            </a:r>
            <a:endParaRPr/>
          </a:p>
          <a:p>
            <a:pPr marL="457200" lvl="0" indent="-419100" algn="l" rtl="0">
              <a:lnSpc>
                <a:spcPct val="100000"/>
              </a:lnSpc>
              <a:spcBef>
                <a:spcPts val="0"/>
              </a:spcBef>
              <a:spcAft>
                <a:spcPts val="0"/>
              </a:spcAft>
              <a:buClr>
                <a:srgbClr val="464669"/>
              </a:buClr>
              <a:buSzPts val="3000"/>
              <a:buFont typeface="Work Sans Medium"/>
              <a:buChar char="•"/>
            </a:pPr>
            <a:r>
              <a:rPr lang="en-CA"/>
              <a:t>Investment Values Fall</a:t>
            </a:r>
            <a:endParaRPr/>
          </a:p>
          <a:p>
            <a:pPr marL="38100" lvl="0" indent="0" algn="l" rtl="0">
              <a:lnSpc>
                <a:spcPct val="100000"/>
              </a:lnSpc>
              <a:spcBef>
                <a:spcPts val="1000"/>
              </a:spcBef>
              <a:spcAft>
                <a:spcPts val="0"/>
              </a:spcAft>
              <a:buSzPts val="3000"/>
              <a:buNone/>
            </a:pPr>
            <a:r>
              <a:rPr lang="en-CA">
                <a:solidFill>
                  <a:srgbClr val="6468F4"/>
                </a:solidFill>
              </a:rPr>
              <a:t>Your Strategy</a:t>
            </a:r>
            <a:endParaRPr/>
          </a:p>
          <a:p>
            <a:pPr marL="457200" lvl="0" indent="-419100" algn="l" rtl="0">
              <a:lnSpc>
                <a:spcPct val="100000"/>
              </a:lnSpc>
              <a:spcBef>
                <a:spcPts val="0"/>
              </a:spcBef>
              <a:spcAft>
                <a:spcPts val="0"/>
              </a:spcAft>
              <a:buSzPts val="3000"/>
              <a:buChar char="•"/>
            </a:pPr>
            <a:r>
              <a:rPr lang="en-CA"/>
              <a:t>Build an Emergency Fund</a:t>
            </a:r>
            <a:endParaRPr/>
          </a:p>
          <a:p>
            <a:pPr marL="457200" lvl="0" indent="-419100" algn="l" rtl="0">
              <a:lnSpc>
                <a:spcPct val="100000"/>
              </a:lnSpc>
              <a:spcBef>
                <a:spcPts val="0"/>
              </a:spcBef>
              <a:spcAft>
                <a:spcPts val="0"/>
              </a:spcAft>
              <a:buSzPts val="3000"/>
              <a:buChar char="•"/>
            </a:pPr>
            <a:r>
              <a:rPr lang="en-CA"/>
              <a:t>Develop In-Demand Skills</a:t>
            </a:r>
            <a:endParaRPr/>
          </a:p>
          <a:p>
            <a:pPr marL="457200" lvl="0" indent="-419100" algn="l" rtl="0">
              <a:lnSpc>
                <a:spcPct val="100000"/>
              </a:lnSpc>
              <a:spcBef>
                <a:spcPts val="0"/>
              </a:spcBef>
              <a:spcAft>
                <a:spcPts val="0"/>
              </a:spcAft>
              <a:buSzPts val="3000"/>
              <a:buChar char="•"/>
            </a:pPr>
            <a:r>
              <a:rPr lang="en-CA"/>
              <a:t>Don’t Panic Sell</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pic>
        <p:nvPicPr>
          <p:cNvPr id="152" name="Google Shape;152;p21"/>
          <p:cNvPicPr preferRelativeResize="0"/>
          <p:nvPr/>
        </p:nvPicPr>
        <p:blipFill rotWithShape="1">
          <a:blip r:embed="rId3">
            <a:alphaModFix/>
          </a:blip>
          <a:srcRect/>
          <a:stretch/>
        </p:blipFill>
        <p:spPr>
          <a:xfrm>
            <a:off x="176970" y="404248"/>
            <a:ext cx="5193367" cy="1198468"/>
          </a:xfrm>
          <a:prstGeom prst="rect">
            <a:avLst/>
          </a:prstGeom>
          <a:noFill/>
          <a:ln>
            <a:noFill/>
          </a:ln>
        </p:spPr>
      </p:pic>
      <p:sp>
        <p:nvSpPr>
          <p:cNvPr id="153" name="Google Shape;153;p21"/>
          <p:cNvSpPr txBox="1">
            <a:spLocks noGrp="1"/>
          </p:cNvSpPr>
          <p:nvPr>
            <p:ph type="body" idx="1"/>
          </p:nvPr>
        </p:nvSpPr>
        <p:spPr>
          <a:xfrm>
            <a:off x="1048456" y="2005004"/>
            <a:ext cx="4778022" cy="4052896"/>
          </a:xfrm>
          <a:prstGeom prst="rect">
            <a:avLst/>
          </a:prstGeom>
          <a:noFill/>
          <a:ln>
            <a:noFill/>
          </a:ln>
        </p:spPr>
        <p:txBody>
          <a:bodyPr spcFirstLastPara="1" wrap="square" lIns="91425" tIns="45700" rIns="91425" bIns="45700" anchor="t" anchorCtr="0">
            <a:normAutofit fontScale="92500" lnSpcReduction="10000"/>
          </a:bodyPr>
          <a:lstStyle/>
          <a:p>
            <a:pPr marL="38100" lvl="0" indent="0" algn="l" rtl="0">
              <a:lnSpc>
                <a:spcPct val="100000"/>
              </a:lnSpc>
              <a:spcBef>
                <a:spcPts val="1000"/>
              </a:spcBef>
              <a:spcAft>
                <a:spcPts val="0"/>
              </a:spcAft>
              <a:buSzPct val="176470"/>
              <a:buNone/>
            </a:pPr>
            <a:r>
              <a:rPr lang="en-CA">
                <a:solidFill>
                  <a:srgbClr val="6468F4"/>
                </a:solidFill>
              </a:rPr>
              <a:t>What it is</a:t>
            </a:r>
            <a:r>
              <a:rPr lang="en-CA"/>
              <a:t>: The ongoing process where new inventions, software (like AI), and automation reshape how we live, work, and do business.</a:t>
            </a:r>
            <a:endParaRPr/>
          </a:p>
          <a:p>
            <a:pPr marL="38100" lvl="0" indent="0" algn="l" rtl="0">
              <a:lnSpc>
                <a:spcPct val="100000"/>
              </a:lnSpc>
              <a:spcBef>
                <a:spcPts val="1000"/>
              </a:spcBef>
              <a:spcAft>
                <a:spcPts val="0"/>
              </a:spcAft>
              <a:buSzPct val="176470"/>
              <a:buNone/>
            </a:pPr>
            <a:r>
              <a:rPr lang="en-CA">
                <a:solidFill>
                  <a:srgbClr val="6468F4"/>
                </a:solidFill>
              </a:rPr>
              <a:t>How You See It</a:t>
            </a:r>
            <a:r>
              <a:rPr lang="en-CA"/>
              <a:t>:</a:t>
            </a:r>
            <a:endParaRPr/>
          </a:p>
          <a:p>
            <a:pPr marL="457200" lvl="0" indent="-435908" algn="l" rtl="0">
              <a:lnSpc>
                <a:spcPct val="100000"/>
              </a:lnSpc>
              <a:spcBef>
                <a:spcPts val="0"/>
              </a:spcBef>
              <a:spcAft>
                <a:spcPts val="0"/>
              </a:spcAft>
              <a:buClr>
                <a:srgbClr val="464669"/>
              </a:buClr>
              <a:buSzPct val="176470"/>
              <a:buFont typeface="Work Sans Medium"/>
              <a:buChar char="•"/>
            </a:pPr>
            <a:r>
              <a:rPr lang="en-CA"/>
              <a:t>Self-checkout lanes replacing cashiers at the grocery store.</a:t>
            </a:r>
            <a:endParaRPr/>
          </a:p>
          <a:p>
            <a:pPr marL="457200" lvl="0" indent="-435908" algn="l" rtl="0">
              <a:lnSpc>
                <a:spcPct val="100000"/>
              </a:lnSpc>
              <a:spcBef>
                <a:spcPts val="0"/>
              </a:spcBef>
              <a:spcAft>
                <a:spcPts val="0"/>
              </a:spcAft>
              <a:buClr>
                <a:srgbClr val="464669"/>
              </a:buClr>
              <a:buSzPct val="176470"/>
              <a:buFont typeface="Work Sans Medium"/>
              <a:buChar char="•"/>
            </a:pPr>
            <a:r>
              <a:rPr lang="en-CA"/>
              <a:t>AI tools like ChatGPT writing essays or computer code.</a:t>
            </a:r>
            <a:endParaRPr/>
          </a:p>
          <a:p>
            <a:pPr marL="457200" lvl="0" indent="-435908" algn="l" rtl="0">
              <a:lnSpc>
                <a:spcPct val="100000"/>
              </a:lnSpc>
              <a:spcBef>
                <a:spcPts val="0"/>
              </a:spcBef>
              <a:spcAft>
                <a:spcPts val="0"/>
              </a:spcAft>
              <a:buClr>
                <a:srgbClr val="464669"/>
              </a:buClr>
              <a:buSzPct val="176470"/>
              <a:buFont typeface="Work Sans Medium"/>
              <a:buChar char="•"/>
            </a:pPr>
            <a:r>
              <a:rPr lang="en-CA"/>
              <a:t>Robots in manufacturing and warehouse facilities (like Amazon).</a:t>
            </a:r>
            <a:endParaRPr/>
          </a:p>
          <a:p>
            <a:pPr marL="457200" lvl="0" indent="-435908" algn="l" rtl="0">
              <a:lnSpc>
                <a:spcPct val="100000"/>
              </a:lnSpc>
              <a:spcBef>
                <a:spcPts val="0"/>
              </a:spcBef>
              <a:spcAft>
                <a:spcPts val="0"/>
              </a:spcAft>
              <a:buClr>
                <a:srgbClr val="464669"/>
              </a:buClr>
              <a:buSzPct val="176470"/>
              <a:buFont typeface="Work Sans Medium"/>
              <a:buChar char="•"/>
            </a:pPr>
            <a:r>
              <a:rPr lang="en-CA"/>
              <a:t>Customer service chatbots answering questions online.</a:t>
            </a:r>
            <a:endParaRPr/>
          </a:p>
        </p:txBody>
      </p:sp>
      <p:sp>
        <p:nvSpPr>
          <p:cNvPr id="154" name="Google Shape;154;p21"/>
          <p:cNvSpPr txBox="1">
            <a:spLocks noGrp="1"/>
          </p:cNvSpPr>
          <p:nvPr>
            <p:ph type="body" idx="2"/>
          </p:nvPr>
        </p:nvSpPr>
        <p:spPr>
          <a:xfrm>
            <a:off x="6365524" y="2005004"/>
            <a:ext cx="4778022" cy="3849512"/>
          </a:xfrm>
          <a:prstGeom prst="rect">
            <a:avLst/>
          </a:prstGeom>
          <a:noFill/>
          <a:ln>
            <a:noFill/>
          </a:ln>
        </p:spPr>
        <p:txBody>
          <a:bodyPr spcFirstLastPara="1" wrap="square" lIns="91425" tIns="45700" rIns="91425" bIns="45700" anchor="t" anchorCtr="0">
            <a:normAutofit/>
          </a:bodyPr>
          <a:lstStyle/>
          <a:p>
            <a:pPr marL="38100" lvl="0" indent="0" algn="l" rtl="0">
              <a:lnSpc>
                <a:spcPct val="100000"/>
              </a:lnSpc>
              <a:spcBef>
                <a:spcPts val="1000"/>
              </a:spcBef>
              <a:spcAft>
                <a:spcPts val="0"/>
              </a:spcAft>
              <a:buSzPts val="3000"/>
              <a:buNone/>
            </a:pPr>
            <a:r>
              <a:rPr lang="en-CA">
                <a:solidFill>
                  <a:srgbClr val="6468F4"/>
                </a:solidFill>
              </a:rPr>
              <a:t>Impact on You</a:t>
            </a:r>
            <a:endParaRPr/>
          </a:p>
          <a:p>
            <a:pPr marL="457200" lvl="0" indent="-419100" algn="l" rtl="0">
              <a:lnSpc>
                <a:spcPct val="100000"/>
              </a:lnSpc>
              <a:spcBef>
                <a:spcPts val="0"/>
              </a:spcBef>
              <a:spcAft>
                <a:spcPts val="0"/>
              </a:spcAft>
              <a:buClr>
                <a:srgbClr val="464669"/>
              </a:buClr>
              <a:buSzPts val="3000"/>
              <a:buFont typeface="Work Sans Medium"/>
              <a:buChar char="•"/>
            </a:pPr>
            <a:r>
              <a:rPr lang="en-CA"/>
              <a:t>Job Obsolescence</a:t>
            </a:r>
            <a:endParaRPr/>
          </a:p>
          <a:p>
            <a:pPr marL="457200" lvl="0" indent="-419100" algn="l" rtl="0">
              <a:lnSpc>
                <a:spcPct val="100000"/>
              </a:lnSpc>
              <a:spcBef>
                <a:spcPts val="0"/>
              </a:spcBef>
              <a:spcAft>
                <a:spcPts val="0"/>
              </a:spcAft>
              <a:buClr>
                <a:srgbClr val="464669"/>
              </a:buClr>
              <a:buSzPts val="3000"/>
              <a:buFont typeface="Work Sans Medium"/>
              <a:buChar char="•"/>
            </a:pPr>
            <a:r>
              <a:rPr lang="en-CA"/>
              <a:t>Skills Gap</a:t>
            </a:r>
            <a:endParaRPr/>
          </a:p>
          <a:p>
            <a:pPr marL="38100" lvl="0" indent="0" algn="l" rtl="0">
              <a:lnSpc>
                <a:spcPct val="100000"/>
              </a:lnSpc>
              <a:spcBef>
                <a:spcPts val="1000"/>
              </a:spcBef>
              <a:spcAft>
                <a:spcPts val="0"/>
              </a:spcAft>
              <a:buSzPts val="3000"/>
              <a:buNone/>
            </a:pPr>
            <a:r>
              <a:rPr lang="en-CA">
                <a:solidFill>
                  <a:srgbClr val="6468F4"/>
                </a:solidFill>
              </a:rPr>
              <a:t>Your Strategy</a:t>
            </a:r>
            <a:endParaRPr/>
          </a:p>
          <a:p>
            <a:pPr marL="457200" lvl="0" indent="-419100" algn="l" rtl="0">
              <a:lnSpc>
                <a:spcPct val="100000"/>
              </a:lnSpc>
              <a:spcBef>
                <a:spcPts val="0"/>
              </a:spcBef>
              <a:spcAft>
                <a:spcPts val="0"/>
              </a:spcAft>
              <a:buClr>
                <a:srgbClr val="464669"/>
              </a:buClr>
              <a:buSzPts val="3000"/>
              <a:buFont typeface="Work Sans Medium"/>
              <a:buChar char="•"/>
            </a:pPr>
            <a:r>
              <a:rPr lang="en-CA"/>
              <a:t>Commit to Lifelong Learning</a:t>
            </a:r>
            <a:endParaRPr/>
          </a:p>
          <a:p>
            <a:pPr marL="457200" lvl="0" indent="-419100" algn="l" rtl="0">
              <a:lnSpc>
                <a:spcPct val="100000"/>
              </a:lnSpc>
              <a:spcBef>
                <a:spcPts val="0"/>
              </a:spcBef>
              <a:spcAft>
                <a:spcPts val="0"/>
              </a:spcAft>
              <a:buClr>
                <a:srgbClr val="464669"/>
              </a:buClr>
              <a:buSzPts val="3000"/>
              <a:buFont typeface="Work Sans Medium"/>
              <a:buChar char="•"/>
            </a:pPr>
            <a:r>
              <a:rPr lang="en-CA"/>
              <a:t>Focus on Uniquely Human Skills</a:t>
            </a:r>
            <a:endParaRPr/>
          </a:p>
          <a:p>
            <a:pPr marL="457200" lvl="0" indent="-419100" algn="l" rtl="0">
              <a:lnSpc>
                <a:spcPct val="100000"/>
              </a:lnSpc>
              <a:spcBef>
                <a:spcPts val="0"/>
              </a:spcBef>
              <a:spcAft>
                <a:spcPts val="0"/>
              </a:spcAft>
              <a:buClr>
                <a:srgbClr val="464669"/>
              </a:buClr>
              <a:buSzPts val="3000"/>
              <a:buFont typeface="Work Sans Medium"/>
              <a:buChar char="•"/>
            </a:pPr>
            <a:r>
              <a:rPr lang="en-CA"/>
              <a:t>Become a Tech "Leverager"</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pic>
        <p:nvPicPr>
          <p:cNvPr id="159" name="Google Shape;159;p22"/>
          <p:cNvPicPr preferRelativeResize="0"/>
          <p:nvPr/>
        </p:nvPicPr>
        <p:blipFill rotWithShape="1">
          <a:blip r:embed="rId3">
            <a:alphaModFix/>
          </a:blip>
          <a:srcRect/>
          <a:stretch/>
        </p:blipFill>
        <p:spPr>
          <a:xfrm>
            <a:off x="176970" y="404248"/>
            <a:ext cx="5885157" cy="1198468"/>
          </a:xfrm>
          <a:prstGeom prst="rect">
            <a:avLst/>
          </a:prstGeom>
          <a:noFill/>
          <a:ln>
            <a:noFill/>
          </a:ln>
        </p:spPr>
      </p:pic>
      <p:sp>
        <p:nvSpPr>
          <p:cNvPr id="160" name="Google Shape;160;p22"/>
          <p:cNvSpPr txBox="1">
            <a:spLocks noGrp="1"/>
          </p:cNvSpPr>
          <p:nvPr>
            <p:ph type="body" idx="1"/>
          </p:nvPr>
        </p:nvSpPr>
        <p:spPr>
          <a:xfrm>
            <a:off x="1048456" y="2005003"/>
            <a:ext cx="4778022" cy="4013411"/>
          </a:xfrm>
          <a:prstGeom prst="rect">
            <a:avLst/>
          </a:prstGeom>
          <a:noFill/>
          <a:ln>
            <a:noFill/>
          </a:ln>
        </p:spPr>
        <p:txBody>
          <a:bodyPr spcFirstLastPara="1" wrap="square" lIns="91425" tIns="45700" rIns="91425" bIns="45700" anchor="t" anchorCtr="0">
            <a:normAutofit lnSpcReduction="10000"/>
          </a:bodyPr>
          <a:lstStyle/>
          <a:p>
            <a:pPr marL="38100" lvl="0" indent="0" algn="l" rtl="0">
              <a:lnSpc>
                <a:spcPct val="100000"/>
              </a:lnSpc>
              <a:spcBef>
                <a:spcPts val="1000"/>
              </a:spcBef>
              <a:spcAft>
                <a:spcPts val="0"/>
              </a:spcAft>
              <a:buSzPts val="3000"/>
              <a:buNone/>
            </a:pPr>
            <a:r>
              <a:rPr lang="en-CA">
                <a:solidFill>
                  <a:srgbClr val="6468F4"/>
                </a:solidFill>
              </a:rPr>
              <a:t>What it is</a:t>
            </a:r>
            <a:r>
              <a:rPr lang="en-CA"/>
              <a:t>: A natural business cycle where certain industries expand rapidly, while others shrink or become obsolete.</a:t>
            </a:r>
            <a:endParaRPr/>
          </a:p>
          <a:p>
            <a:pPr marL="38100" lvl="0" indent="0" algn="l" rtl="0">
              <a:lnSpc>
                <a:spcPct val="100000"/>
              </a:lnSpc>
              <a:spcBef>
                <a:spcPts val="1000"/>
              </a:spcBef>
              <a:spcAft>
                <a:spcPts val="0"/>
              </a:spcAft>
              <a:buSzPts val="3000"/>
              <a:buNone/>
            </a:pPr>
            <a:r>
              <a:rPr lang="en-CA">
                <a:solidFill>
                  <a:srgbClr val="6468F4"/>
                </a:solidFill>
              </a:rPr>
              <a:t>How You See It</a:t>
            </a:r>
            <a:r>
              <a:rPr lang="en-CA"/>
              <a:t>:</a:t>
            </a:r>
            <a:endParaRPr/>
          </a:p>
          <a:p>
            <a:pPr marL="457200" lvl="0" indent="-419100" algn="l" rtl="0">
              <a:lnSpc>
                <a:spcPct val="100000"/>
              </a:lnSpc>
              <a:spcBef>
                <a:spcPts val="1000"/>
              </a:spcBef>
              <a:spcAft>
                <a:spcPts val="0"/>
              </a:spcAft>
              <a:buClr>
                <a:srgbClr val="464669"/>
              </a:buClr>
              <a:buSzPts val="3000"/>
              <a:buFont typeface="Work Sans Medium"/>
              <a:buChar char="•"/>
            </a:pPr>
            <a:r>
              <a:rPr lang="en-CA"/>
              <a:t>Explosive demand for jobs in fields like Renewable Energy and Cybersecurity.</a:t>
            </a:r>
            <a:endParaRPr/>
          </a:p>
          <a:p>
            <a:pPr marL="457200" lvl="0" indent="-419100" algn="l" rtl="0">
              <a:lnSpc>
                <a:spcPct val="100000"/>
              </a:lnSpc>
              <a:spcBef>
                <a:spcPts val="1000"/>
              </a:spcBef>
              <a:spcAft>
                <a:spcPts val="0"/>
              </a:spcAft>
              <a:buClr>
                <a:srgbClr val="464669"/>
              </a:buClr>
              <a:buSzPts val="3000"/>
              <a:buFont typeface="Work Sans Medium"/>
              <a:buChar char="•"/>
            </a:pPr>
            <a:r>
              <a:rPr lang="en-CA"/>
              <a:t>The disappearance of many brick-and-mortar retail stores and the struggles of traditional print media.</a:t>
            </a:r>
            <a:endParaRPr/>
          </a:p>
        </p:txBody>
      </p:sp>
      <p:sp>
        <p:nvSpPr>
          <p:cNvPr id="161" name="Google Shape;161;p22"/>
          <p:cNvSpPr txBox="1">
            <a:spLocks noGrp="1"/>
          </p:cNvSpPr>
          <p:nvPr>
            <p:ph type="body" idx="2"/>
          </p:nvPr>
        </p:nvSpPr>
        <p:spPr>
          <a:xfrm>
            <a:off x="6365524" y="2005004"/>
            <a:ext cx="4778022" cy="3849512"/>
          </a:xfrm>
          <a:prstGeom prst="rect">
            <a:avLst/>
          </a:prstGeom>
          <a:noFill/>
          <a:ln>
            <a:noFill/>
          </a:ln>
        </p:spPr>
        <p:txBody>
          <a:bodyPr spcFirstLastPara="1" wrap="square" lIns="91425" tIns="45700" rIns="91425" bIns="45700" anchor="t" anchorCtr="0">
            <a:normAutofit/>
          </a:bodyPr>
          <a:lstStyle/>
          <a:p>
            <a:pPr marL="38100" lvl="0" indent="0" algn="l" rtl="0">
              <a:lnSpc>
                <a:spcPct val="100000"/>
              </a:lnSpc>
              <a:spcBef>
                <a:spcPts val="1000"/>
              </a:spcBef>
              <a:spcAft>
                <a:spcPts val="0"/>
              </a:spcAft>
              <a:buSzPts val="3000"/>
              <a:buNone/>
            </a:pPr>
            <a:r>
              <a:rPr lang="en-CA">
                <a:solidFill>
                  <a:srgbClr val="6468F4"/>
                </a:solidFill>
              </a:rPr>
              <a:t>Impact on You</a:t>
            </a:r>
            <a:endParaRPr/>
          </a:p>
          <a:p>
            <a:pPr marL="457200" lvl="0" indent="-419100" algn="l" rtl="0">
              <a:lnSpc>
                <a:spcPct val="100000"/>
              </a:lnSpc>
              <a:spcBef>
                <a:spcPts val="0"/>
              </a:spcBef>
              <a:spcAft>
                <a:spcPts val="0"/>
              </a:spcAft>
              <a:buClr>
                <a:srgbClr val="464669"/>
              </a:buClr>
              <a:buSzPts val="3000"/>
              <a:buFont typeface="Work Sans Medium"/>
              <a:buChar char="•"/>
            </a:pPr>
            <a:r>
              <a:rPr lang="en-CA"/>
              <a:t>Career Stagnation</a:t>
            </a:r>
            <a:endParaRPr/>
          </a:p>
          <a:p>
            <a:pPr marL="457200" lvl="0" indent="-419100" algn="l" rtl="0">
              <a:lnSpc>
                <a:spcPct val="100000"/>
              </a:lnSpc>
              <a:spcBef>
                <a:spcPts val="0"/>
              </a:spcBef>
              <a:spcAft>
                <a:spcPts val="0"/>
              </a:spcAft>
              <a:buClr>
                <a:srgbClr val="464669"/>
              </a:buClr>
              <a:buSzPts val="3000"/>
              <a:buFont typeface="Work Sans Medium"/>
              <a:buChar char="•"/>
            </a:pPr>
            <a:r>
              <a:rPr lang="en-CA"/>
              <a:t>Skills Mismatch</a:t>
            </a:r>
            <a:endParaRPr/>
          </a:p>
          <a:p>
            <a:pPr marL="38100" lvl="0" indent="0" algn="l" rtl="0">
              <a:lnSpc>
                <a:spcPct val="100000"/>
              </a:lnSpc>
              <a:spcBef>
                <a:spcPts val="1000"/>
              </a:spcBef>
              <a:spcAft>
                <a:spcPts val="0"/>
              </a:spcAft>
              <a:buSzPts val="3000"/>
              <a:buNone/>
            </a:pPr>
            <a:r>
              <a:rPr lang="en-CA">
                <a:solidFill>
                  <a:srgbClr val="6468F4"/>
                </a:solidFill>
              </a:rPr>
              <a:t>Your Strategy</a:t>
            </a:r>
            <a:endParaRPr/>
          </a:p>
          <a:p>
            <a:pPr marL="457200" lvl="0" indent="-419100" algn="l" rtl="0">
              <a:lnSpc>
                <a:spcPct val="100000"/>
              </a:lnSpc>
              <a:spcBef>
                <a:spcPts val="0"/>
              </a:spcBef>
              <a:spcAft>
                <a:spcPts val="0"/>
              </a:spcAft>
              <a:buClr>
                <a:srgbClr val="464669"/>
              </a:buClr>
              <a:buSzPts val="3000"/>
              <a:buFont typeface="Work Sans Medium"/>
              <a:buChar char="•"/>
            </a:pPr>
            <a:r>
              <a:rPr lang="en-CA"/>
              <a:t>Be a Student of Trends</a:t>
            </a:r>
            <a:endParaRPr/>
          </a:p>
          <a:p>
            <a:pPr marL="457200" lvl="0" indent="-419100" algn="l" rtl="0">
              <a:lnSpc>
                <a:spcPct val="100000"/>
              </a:lnSpc>
              <a:spcBef>
                <a:spcPts val="0"/>
              </a:spcBef>
              <a:spcAft>
                <a:spcPts val="0"/>
              </a:spcAft>
              <a:buClr>
                <a:srgbClr val="464669"/>
              </a:buClr>
              <a:buSzPts val="3000"/>
              <a:buFont typeface="Work Sans Medium"/>
              <a:buChar char="•"/>
            </a:pPr>
            <a:r>
              <a:rPr lang="en-CA"/>
              <a:t>Build Transferable Skills</a:t>
            </a:r>
            <a:endParaRPr/>
          </a:p>
          <a:p>
            <a:pPr marL="457200" lvl="0" indent="-419100" algn="l" rtl="0">
              <a:lnSpc>
                <a:spcPct val="100000"/>
              </a:lnSpc>
              <a:spcBef>
                <a:spcPts val="0"/>
              </a:spcBef>
              <a:spcAft>
                <a:spcPts val="0"/>
              </a:spcAft>
              <a:buClr>
                <a:srgbClr val="464669"/>
              </a:buClr>
              <a:buSzPts val="3000"/>
              <a:buFont typeface="Work Sans Medium"/>
              <a:buChar char="•"/>
            </a:pPr>
            <a:r>
              <a:rPr lang="en-CA"/>
              <a:t>Be Willing to Pivot</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5"/>
        <p:cNvGrpSpPr/>
        <p:nvPr/>
      </p:nvGrpSpPr>
      <p:grpSpPr>
        <a:xfrm>
          <a:off x="0" y="0"/>
          <a:ext cx="0" cy="0"/>
          <a:chOff x="0" y="0"/>
          <a:chExt cx="0" cy="0"/>
        </a:xfrm>
      </p:grpSpPr>
      <p:pic>
        <p:nvPicPr>
          <p:cNvPr id="166" name="Google Shape;166;p23" descr="A black background with blue text&#10;&#10;AI-generated content may be incorrect."/>
          <p:cNvPicPr preferRelativeResize="0"/>
          <p:nvPr/>
        </p:nvPicPr>
        <p:blipFill rotWithShape="1">
          <a:blip r:embed="rId3">
            <a:alphaModFix/>
          </a:blip>
          <a:srcRect/>
          <a:stretch/>
        </p:blipFill>
        <p:spPr>
          <a:xfrm>
            <a:off x="176970" y="404248"/>
            <a:ext cx="4452844" cy="1198468"/>
          </a:xfrm>
          <a:prstGeom prst="rect">
            <a:avLst/>
          </a:prstGeom>
          <a:noFill/>
          <a:ln>
            <a:noFill/>
          </a:ln>
        </p:spPr>
      </p:pic>
      <p:sp>
        <p:nvSpPr>
          <p:cNvPr id="167" name="Google Shape;167;p23"/>
          <p:cNvSpPr txBox="1">
            <a:spLocks noGrp="1"/>
          </p:cNvSpPr>
          <p:nvPr>
            <p:ph type="body" idx="1"/>
          </p:nvPr>
        </p:nvSpPr>
        <p:spPr>
          <a:xfrm>
            <a:off x="1048456" y="2005003"/>
            <a:ext cx="4778022" cy="3944383"/>
          </a:xfrm>
          <a:prstGeom prst="rect">
            <a:avLst/>
          </a:prstGeom>
          <a:noFill/>
          <a:ln>
            <a:noFill/>
          </a:ln>
        </p:spPr>
        <p:txBody>
          <a:bodyPr spcFirstLastPara="1" wrap="square" lIns="91425" tIns="45700" rIns="91425" bIns="45700" anchor="t" anchorCtr="0">
            <a:normAutofit fontScale="92500" lnSpcReduction="10000"/>
          </a:bodyPr>
          <a:lstStyle/>
          <a:p>
            <a:pPr marL="38100" lvl="0" indent="0" algn="l" rtl="0">
              <a:lnSpc>
                <a:spcPct val="100000"/>
              </a:lnSpc>
              <a:spcBef>
                <a:spcPts val="1000"/>
              </a:spcBef>
              <a:spcAft>
                <a:spcPts val="0"/>
              </a:spcAft>
              <a:buSzPct val="162162"/>
              <a:buNone/>
            </a:pPr>
            <a:r>
              <a:rPr lang="en-CA" dirty="0">
                <a:solidFill>
                  <a:srgbClr val="6468F4"/>
                </a:solidFill>
              </a:rPr>
              <a:t>What it is</a:t>
            </a:r>
            <a:r>
              <a:rPr lang="en-CA" dirty="0"/>
              <a:t>: A mindset of continuously acquiring new knowledge and skills throughout your entire life, not just during your years of formal schooling.</a:t>
            </a:r>
            <a:endParaRPr dirty="0"/>
          </a:p>
          <a:p>
            <a:pPr marL="38100" lvl="0" indent="0" algn="l" rtl="0">
              <a:lnSpc>
                <a:spcPct val="100000"/>
              </a:lnSpc>
              <a:spcBef>
                <a:spcPts val="1000"/>
              </a:spcBef>
              <a:spcAft>
                <a:spcPts val="0"/>
              </a:spcAft>
              <a:buSzPct val="162162"/>
              <a:buNone/>
            </a:pPr>
            <a:r>
              <a:rPr lang="en-CA" dirty="0">
                <a:solidFill>
                  <a:srgbClr val="6468F4"/>
                </a:solidFill>
              </a:rPr>
              <a:t>How You See It</a:t>
            </a:r>
            <a:r>
              <a:rPr lang="en-CA" dirty="0"/>
              <a:t>:</a:t>
            </a:r>
            <a:endParaRPr dirty="0"/>
          </a:p>
          <a:p>
            <a:pPr marL="457200" lvl="0" indent="-419100" algn="l" rtl="0">
              <a:lnSpc>
                <a:spcPct val="100000"/>
              </a:lnSpc>
              <a:spcBef>
                <a:spcPts val="0"/>
              </a:spcBef>
              <a:spcAft>
                <a:spcPts val="0"/>
              </a:spcAft>
              <a:buClr>
                <a:srgbClr val="464669"/>
              </a:buClr>
              <a:buSzPct val="162162"/>
              <a:buFont typeface="Work Sans Medium"/>
              <a:buChar char="•"/>
            </a:pPr>
            <a:r>
              <a:rPr lang="en-CA" dirty="0"/>
              <a:t>Taking online courses to learn new skills.</a:t>
            </a:r>
            <a:endParaRPr dirty="0"/>
          </a:p>
          <a:p>
            <a:pPr marL="457200" lvl="0" indent="-419100" algn="l" rtl="0">
              <a:lnSpc>
                <a:spcPct val="100000"/>
              </a:lnSpc>
              <a:spcBef>
                <a:spcPts val="0"/>
              </a:spcBef>
              <a:spcAft>
                <a:spcPts val="0"/>
              </a:spcAft>
              <a:buClr>
                <a:srgbClr val="464669"/>
              </a:buClr>
              <a:buSzPct val="162162"/>
              <a:buFont typeface="Work Sans Medium"/>
              <a:buChar char="•"/>
            </a:pPr>
            <a:r>
              <a:rPr lang="en-CA" dirty="0"/>
              <a:t>Earning industry-specific certifications. </a:t>
            </a:r>
            <a:endParaRPr dirty="0"/>
          </a:p>
          <a:p>
            <a:pPr marL="457200" lvl="0" indent="-419100" algn="l" rtl="0">
              <a:lnSpc>
                <a:spcPct val="100000"/>
              </a:lnSpc>
              <a:spcBef>
                <a:spcPts val="0"/>
              </a:spcBef>
              <a:spcAft>
                <a:spcPts val="0"/>
              </a:spcAft>
              <a:buClr>
                <a:srgbClr val="464669"/>
              </a:buClr>
              <a:buSzPct val="162162"/>
              <a:buFont typeface="Work Sans Medium"/>
              <a:buChar char="•"/>
            </a:pPr>
            <a:r>
              <a:rPr lang="en-CA" dirty="0"/>
              <a:t>Reading books and listening to podcasts related to your field.</a:t>
            </a:r>
            <a:endParaRPr dirty="0"/>
          </a:p>
          <a:p>
            <a:pPr marL="457200" lvl="0" indent="-419100" algn="l" rtl="0">
              <a:lnSpc>
                <a:spcPct val="100000"/>
              </a:lnSpc>
              <a:spcBef>
                <a:spcPts val="0"/>
              </a:spcBef>
              <a:spcAft>
                <a:spcPts val="0"/>
              </a:spcAft>
              <a:buClr>
                <a:srgbClr val="464669"/>
              </a:buClr>
              <a:buSzPct val="162162"/>
              <a:buFont typeface="Work Sans Medium"/>
              <a:buChar char="•"/>
            </a:pPr>
            <a:r>
              <a:rPr lang="en-CA" dirty="0"/>
              <a:t>Mentorship and networking opportunities.</a:t>
            </a:r>
            <a:endParaRPr dirty="0"/>
          </a:p>
        </p:txBody>
      </p:sp>
      <p:sp>
        <p:nvSpPr>
          <p:cNvPr id="168" name="Google Shape;168;p23"/>
          <p:cNvSpPr txBox="1">
            <a:spLocks noGrp="1"/>
          </p:cNvSpPr>
          <p:nvPr>
            <p:ph type="body" idx="2"/>
          </p:nvPr>
        </p:nvSpPr>
        <p:spPr>
          <a:xfrm>
            <a:off x="6365524" y="2005004"/>
            <a:ext cx="4778022" cy="3849512"/>
          </a:xfrm>
          <a:prstGeom prst="rect">
            <a:avLst/>
          </a:prstGeom>
          <a:noFill/>
          <a:ln>
            <a:noFill/>
          </a:ln>
        </p:spPr>
        <p:txBody>
          <a:bodyPr spcFirstLastPara="1" wrap="square" lIns="91425" tIns="45700" rIns="91425" bIns="45700" anchor="t" anchorCtr="0">
            <a:normAutofit/>
          </a:bodyPr>
          <a:lstStyle/>
          <a:p>
            <a:pPr marL="38100" lvl="0" indent="0" algn="l" rtl="0">
              <a:lnSpc>
                <a:spcPct val="100000"/>
              </a:lnSpc>
              <a:spcBef>
                <a:spcPts val="1000"/>
              </a:spcBef>
              <a:spcAft>
                <a:spcPts val="0"/>
              </a:spcAft>
              <a:buSzPts val="3000"/>
              <a:buNone/>
            </a:pPr>
            <a:r>
              <a:rPr lang="en-CA">
                <a:solidFill>
                  <a:srgbClr val="6468F4"/>
                </a:solidFill>
              </a:rPr>
              <a:t>The Impact of Standing Still</a:t>
            </a:r>
            <a:endParaRPr/>
          </a:p>
          <a:p>
            <a:pPr marL="457200" lvl="0" indent="-419100" algn="l" rtl="0">
              <a:lnSpc>
                <a:spcPct val="100000"/>
              </a:lnSpc>
              <a:spcBef>
                <a:spcPts val="0"/>
              </a:spcBef>
              <a:spcAft>
                <a:spcPts val="0"/>
              </a:spcAft>
              <a:buClr>
                <a:srgbClr val="464669"/>
              </a:buClr>
              <a:buSzPts val="3000"/>
              <a:buFont typeface="Work Sans Medium"/>
              <a:buChar char="•"/>
            </a:pPr>
            <a:r>
              <a:rPr lang="en-CA"/>
              <a:t>Income Stagnation</a:t>
            </a:r>
            <a:endParaRPr/>
          </a:p>
          <a:p>
            <a:pPr marL="457200" lvl="0" indent="-419100" algn="l" rtl="0">
              <a:lnSpc>
                <a:spcPct val="100000"/>
              </a:lnSpc>
              <a:spcBef>
                <a:spcPts val="0"/>
              </a:spcBef>
              <a:spcAft>
                <a:spcPts val="0"/>
              </a:spcAft>
              <a:buClr>
                <a:srgbClr val="464669"/>
              </a:buClr>
              <a:buSzPts val="3000"/>
              <a:buFont typeface="Work Sans Medium"/>
              <a:buChar char="•"/>
            </a:pPr>
            <a:r>
              <a:rPr lang="en-CA"/>
              <a:t>Skill Obsolescence</a:t>
            </a:r>
            <a:endParaRPr/>
          </a:p>
          <a:p>
            <a:pPr marL="457200" lvl="0" indent="-419100" algn="l" rtl="0">
              <a:lnSpc>
                <a:spcPct val="100000"/>
              </a:lnSpc>
              <a:spcBef>
                <a:spcPts val="0"/>
              </a:spcBef>
              <a:spcAft>
                <a:spcPts val="0"/>
              </a:spcAft>
              <a:buClr>
                <a:srgbClr val="464669"/>
              </a:buClr>
              <a:buSzPts val="3000"/>
              <a:buFont typeface="Work Sans Medium"/>
              <a:buChar char="•"/>
            </a:pPr>
            <a:r>
              <a:rPr lang="en-CA"/>
              <a:t>Increased Financial Vulnerability</a:t>
            </a:r>
            <a:endParaRPr/>
          </a:p>
          <a:p>
            <a:pPr marL="38100" lvl="0" indent="0" algn="l" rtl="0">
              <a:lnSpc>
                <a:spcPct val="100000"/>
              </a:lnSpc>
              <a:spcBef>
                <a:spcPts val="1000"/>
              </a:spcBef>
              <a:spcAft>
                <a:spcPts val="0"/>
              </a:spcAft>
              <a:buSzPts val="3000"/>
              <a:buNone/>
            </a:pPr>
            <a:r>
              <a:rPr lang="en-CA">
                <a:solidFill>
                  <a:srgbClr val="6468F4"/>
                </a:solidFill>
              </a:rPr>
              <a:t>Your Strategy</a:t>
            </a:r>
            <a:endParaRPr/>
          </a:p>
          <a:p>
            <a:pPr marL="457200" lvl="0" indent="-419100" algn="l" rtl="0">
              <a:lnSpc>
                <a:spcPct val="100000"/>
              </a:lnSpc>
              <a:spcBef>
                <a:spcPts val="0"/>
              </a:spcBef>
              <a:spcAft>
                <a:spcPts val="0"/>
              </a:spcAft>
              <a:buClr>
                <a:srgbClr val="464669"/>
              </a:buClr>
              <a:buSzPts val="3000"/>
              <a:buFont typeface="Work Sans Medium"/>
              <a:buChar char="•"/>
            </a:pPr>
            <a:r>
              <a:rPr lang="en-CA"/>
              <a:t>Stay Curious</a:t>
            </a:r>
            <a:endParaRPr/>
          </a:p>
          <a:p>
            <a:pPr marL="457200" lvl="0" indent="-419100" algn="l" rtl="0">
              <a:lnSpc>
                <a:spcPct val="100000"/>
              </a:lnSpc>
              <a:spcBef>
                <a:spcPts val="0"/>
              </a:spcBef>
              <a:spcAft>
                <a:spcPts val="0"/>
              </a:spcAft>
              <a:buClr>
                <a:srgbClr val="464669"/>
              </a:buClr>
              <a:buSzPts val="3000"/>
              <a:buFont typeface="Work Sans Medium"/>
              <a:buChar char="•"/>
            </a:pPr>
            <a:r>
              <a:rPr lang="en-CA"/>
              <a:t>Schedule Your Learning</a:t>
            </a:r>
            <a:endParaRPr/>
          </a:p>
          <a:p>
            <a:pPr marL="457200" lvl="0" indent="-419100" algn="l" rtl="0">
              <a:lnSpc>
                <a:spcPct val="100000"/>
              </a:lnSpc>
              <a:spcBef>
                <a:spcPts val="0"/>
              </a:spcBef>
              <a:spcAft>
                <a:spcPts val="0"/>
              </a:spcAft>
              <a:buClr>
                <a:srgbClr val="464669"/>
              </a:buClr>
              <a:buSzPts val="3000"/>
              <a:buFont typeface="Work Sans Medium"/>
              <a:buChar char="•"/>
            </a:pPr>
            <a:r>
              <a:rPr lang="en-CA"/>
              <a:t>Build Your Network</a:t>
            </a:r>
            <a:endParaRPr/>
          </a:p>
          <a:p>
            <a:pPr marL="457200" lvl="0" indent="-419100" algn="l" rtl="0">
              <a:lnSpc>
                <a:spcPct val="100000"/>
              </a:lnSpc>
              <a:spcBef>
                <a:spcPts val="0"/>
              </a:spcBef>
              <a:spcAft>
                <a:spcPts val="0"/>
              </a:spcAft>
              <a:buClr>
                <a:srgbClr val="464669"/>
              </a:buClr>
              <a:buSzPts val="3000"/>
              <a:buFont typeface="Work Sans Medium"/>
              <a:buChar char="•"/>
            </a:pPr>
            <a:r>
              <a:rPr lang="en-CA"/>
              <a:t>Embrace Adaptability</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24"/>
          <p:cNvSpPr txBox="1">
            <a:spLocks noGrp="1"/>
          </p:cNvSpPr>
          <p:nvPr>
            <p:ph type="body" idx="1"/>
          </p:nvPr>
        </p:nvSpPr>
        <p:spPr>
          <a:xfrm>
            <a:off x="5323840" y="987425"/>
            <a:ext cx="5804852" cy="4873625"/>
          </a:xfrm>
          <a:prstGeom prst="rect">
            <a:avLst/>
          </a:prstGeom>
          <a:noFill/>
          <a:ln>
            <a:noFill/>
          </a:ln>
        </p:spPr>
        <p:txBody>
          <a:bodyPr spcFirstLastPara="1" wrap="square" lIns="91425" tIns="45700" rIns="91425" bIns="45700" anchor="t" anchorCtr="0">
            <a:normAutofit lnSpcReduction="10000"/>
          </a:bodyPr>
          <a:lstStyle/>
          <a:p>
            <a:pPr marL="457200" lvl="0" indent="-457200" algn="l" rtl="0">
              <a:lnSpc>
                <a:spcPct val="100000"/>
              </a:lnSpc>
              <a:spcBef>
                <a:spcPts val="0"/>
              </a:spcBef>
              <a:spcAft>
                <a:spcPts val="0"/>
              </a:spcAft>
              <a:buClr>
                <a:srgbClr val="464669"/>
              </a:buClr>
              <a:buSzPct val="162162"/>
              <a:buFont typeface="Work Sans Medium"/>
              <a:buChar char="•"/>
            </a:pPr>
            <a:r>
              <a:rPr lang="en-CA"/>
              <a:t>Economic forces are constantly changing—from </a:t>
            </a:r>
            <a:r>
              <a:rPr lang="en-CA">
                <a:solidFill>
                  <a:srgbClr val="6468F4"/>
                </a:solidFill>
              </a:rPr>
              <a:t>inflation</a:t>
            </a:r>
            <a:r>
              <a:rPr lang="en-CA"/>
              <a:t> and </a:t>
            </a:r>
            <a:r>
              <a:rPr lang="en-CA">
                <a:solidFill>
                  <a:srgbClr val="6468F4"/>
                </a:solidFill>
              </a:rPr>
              <a:t>recessions</a:t>
            </a:r>
            <a:r>
              <a:rPr lang="en-CA"/>
              <a:t> to shifts in </a:t>
            </a:r>
            <a:r>
              <a:rPr lang="en-CA">
                <a:solidFill>
                  <a:srgbClr val="6468F4"/>
                </a:solidFill>
              </a:rPr>
              <a:t>technology </a:t>
            </a:r>
            <a:r>
              <a:rPr lang="en-CA"/>
              <a:t>and </a:t>
            </a:r>
            <a:r>
              <a:rPr lang="en-CA">
                <a:solidFill>
                  <a:srgbClr val="6468F4"/>
                </a:solidFill>
              </a:rPr>
              <a:t>industry</a:t>
            </a:r>
            <a:r>
              <a:rPr lang="en-CA"/>
              <a:t>.</a:t>
            </a:r>
            <a:endParaRPr/>
          </a:p>
          <a:p>
            <a:pPr marL="457200" lvl="0" indent="-457200" algn="l" rtl="0">
              <a:lnSpc>
                <a:spcPct val="100000"/>
              </a:lnSpc>
              <a:spcBef>
                <a:spcPts val="0"/>
              </a:spcBef>
              <a:spcAft>
                <a:spcPts val="0"/>
              </a:spcAft>
              <a:buClr>
                <a:srgbClr val="464669"/>
              </a:buClr>
              <a:buSzPct val="162162"/>
              <a:buFont typeface="Work Sans Medium"/>
              <a:buChar char="•"/>
            </a:pPr>
            <a:r>
              <a:rPr lang="en-CA"/>
              <a:t>Financial success is not avoiding these changes but </a:t>
            </a:r>
            <a:r>
              <a:rPr lang="en-CA">
                <a:solidFill>
                  <a:srgbClr val="6468F4"/>
                </a:solidFill>
              </a:rPr>
              <a:t>building a plan to adapt </a:t>
            </a:r>
            <a:r>
              <a:rPr lang="en-CA"/>
              <a:t>to them.</a:t>
            </a:r>
            <a:endParaRPr/>
          </a:p>
          <a:p>
            <a:pPr marL="457200" lvl="0" indent="-457200" algn="l" rtl="0">
              <a:lnSpc>
                <a:spcPct val="100000"/>
              </a:lnSpc>
              <a:spcBef>
                <a:spcPts val="0"/>
              </a:spcBef>
              <a:spcAft>
                <a:spcPts val="0"/>
              </a:spcAft>
              <a:buClr>
                <a:srgbClr val="464669"/>
              </a:buClr>
              <a:buSzPct val="162162"/>
              <a:buFont typeface="Work Sans Medium"/>
              <a:buChar char="•"/>
            </a:pPr>
            <a:r>
              <a:rPr lang="en-CA">
                <a:solidFill>
                  <a:srgbClr val="6468F4"/>
                </a:solidFill>
              </a:rPr>
              <a:t>Multiple income streams </a:t>
            </a:r>
            <a:r>
              <a:rPr lang="en-CA"/>
              <a:t>provide financial resilience, protecting you from downturns in any single area.</a:t>
            </a:r>
            <a:endParaRPr/>
          </a:p>
          <a:p>
            <a:pPr marL="457200" lvl="0" indent="-457200" algn="l" rtl="0">
              <a:lnSpc>
                <a:spcPct val="100000"/>
              </a:lnSpc>
              <a:spcBef>
                <a:spcPts val="0"/>
              </a:spcBef>
              <a:spcAft>
                <a:spcPts val="0"/>
              </a:spcAft>
              <a:buClr>
                <a:srgbClr val="464669"/>
              </a:buClr>
              <a:buSzPct val="162162"/>
              <a:buFont typeface="Work Sans Medium"/>
              <a:buChar char="•"/>
            </a:pPr>
            <a:r>
              <a:rPr lang="en-CA"/>
              <a:t>Your most valuable asset is your ability to </a:t>
            </a:r>
            <a:r>
              <a:rPr lang="en-CA">
                <a:solidFill>
                  <a:srgbClr val="6468F4"/>
                </a:solidFill>
              </a:rPr>
              <a:t>adapt and learn new skills</a:t>
            </a:r>
            <a:r>
              <a:rPr lang="en-CA"/>
              <a:t>.</a:t>
            </a:r>
            <a:endParaRPr/>
          </a:p>
        </p:txBody>
      </p:sp>
      <p:sp>
        <p:nvSpPr>
          <p:cNvPr id="174" name="Google Shape;174;p24"/>
          <p:cNvSpPr txBox="1">
            <a:spLocks noGrp="1"/>
          </p:cNvSpPr>
          <p:nvPr>
            <p:ph type="title"/>
          </p:nvPr>
        </p:nvSpPr>
        <p:spPr>
          <a:xfrm>
            <a:off x="1224951" y="987425"/>
            <a:ext cx="3767418" cy="1440657"/>
          </a:xfrm>
          <a:prstGeom prst="rect">
            <a:avLst/>
          </a:prstGeom>
          <a:noFill/>
          <a:ln>
            <a:noFill/>
          </a:ln>
        </p:spPr>
        <p:txBody>
          <a:bodyPr spcFirstLastPara="1" wrap="square" lIns="91425" tIns="45700" rIns="91425" bIns="45700" anchor="b" anchorCtr="0">
            <a:noAutofit/>
          </a:bodyPr>
          <a:lstStyle/>
          <a:p>
            <a:pPr marL="0" lvl="0" indent="0" algn="l" rtl="0">
              <a:lnSpc>
                <a:spcPct val="90000"/>
              </a:lnSpc>
              <a:spcBef>
                <a:spcPts val="0"/>
              </a:spcBef>
              <a:spcAft>
                <a:spcPts val="0"/>
              </a:spcAft>
              <a:buClr>
                <a:srgbClr val="6468F4"/>
              </a:buClr>
              <a:buSzPts val="3600"/>
              <a:buFont typeface="Barlow Condensed"/>
              <a:buNone/>
            </a:pPr>
            <a:r>
              <a:rPr lang="en-CA"/>
              <a:t>Key Takeaways</a:t>
            </a:r>
            <a:endParaRPr/>
          </a:p>
        </p:txBody>
      </p:sp>
      <p:pic>
        <p:nvPicPr>
          <p:cNvPr id="175" name="Google Shape;175;p24" descr="A computer with a quiz and a medal&#10;&#10;AI-generated content may be incorrect."/>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1063308" y="2715419"/>
            <a:ext cx="3721452" cy="34290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6468F4"/>
              </a:buClr>
              <a:buSzPts val="4400"/>
              <a:buFont typeface="Barlow Condensed"/>
              <a:buNone/>
            </a:pPr>
            <a:r>
              <a:rPr lang="en-CA"/>
              <a:t>Overview</a:t>
            </a:r>
            <a:endParaRPr/>
          </a:p>
        </p:txBody>
      </p:sp>
      <p:sp>
        <p:nvSpPr>
          <p:cNvPr id="77" name="Google Shape;77;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p>
            <a:pPr marL="457200" lvl="0" indent="-228600" algn="l" rtl="0">
              <a:lnSpc>
                <a:spcPct val="100000"/>
              </a:lnSpc>
              <a:spcBef>
                <a:spcPts val="1000"/>
              </a:spcBef>
              <a:spcAft>
                <a:spcPts val="0"/>
              </a:spcAft>
              <a:buClr>
                <a:srgbClr val="464669"/>
              </a:buClr>
              <a:buSzPts val="4200"/>
              <a:buFont typeface="Barlow Condensed"/>
              <a:buNone/>
            </a:pPr>
            <a:r>
              <a:rPr lang="en-CA"/>
              <a:t>5 Main Sources of Income</a:t>
            </a:r>
            <a:endParaRPr/>
          </a:p>
        </p:txBody>
      </p:sp>
      <p:sp>
        <p:nvSpPr>
          <p:cNvPr id="78" name="Google Shape;78;p11"/>
          <p:cNvSpPr txBox="1">
            <a:spLocks noGrp="1"/>
          </p:cNvSpPr>
          <p:nvPr>
            <p:ph type="body" idx="2"/>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p>
            <a:pPr marL="457200" lvl="0" indent="-228600" algn="l" rtl="0">
              <a:lnSpc>
                <a:spcPct val="100000"/>
              </a:lnSpc>
              <a:spcBef>
                <a:spcPts val="1000"/>
              </a:spcBef>
              <a:spcAft>
                <a:spcPts val="0"/>
              </a:spcAft>
              <a:buClr>
                <a:srgbClr val="464669"/>
              </a:buClr>
              <a:buSzPts val="4200"/>
              <a:buFont typeface="Barlow Condensed"/>
              <a:buNone/>
            </a:pPr>
            <a:r>
              <a:rPr lang="en-CA"/>
              <a:t>5 Factors Impacting Your Income</a:t>
            </a:r>
            <a:endParaRPr/>
          </a:p>
        </p:txBody>
      </p:sp>
      <p:pic>
        <p:nvPicPr>
          <p:cNvPr id="79" name="Google Shape;79;p11"/>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1096446" y="5301139"/>
            <a:ext cx="2201964" cy="707158"/>
          </a:xfrm>
          <a:prstGeom prst="rect">
            <a:avLst/>
          </a:prstGeom>
          <a:noFill/>
          <a:ln>
            <a:noFill/>
          </a:ln>
        </p:spPr>
      </p:pic>
      <p:pic>
        <p:nvPicPr>
          <p:cNvPr id="80" name="Google Shape;80;p11"/>
          <p:cNvPicPr preferRelativeResize="0"/>
          <p:nvPr/>
        </p:nvPicPr>
        <p:blipFill rotWithShape="1">
          <a:blip r:embed="rId4" cstate="screen">
            <a:alphaModFix/>
            <a:extLst>
              <a:ext uri="{28A0092B-C50C-407E-A947-70E740481C1C}">
                <a14:useLocalDpi xmlns:a14="http://schemas.microsoft.com/office/drawing/2010/main"/>
              </a:ext>
            </a:extLst>
          </a:blip>
          <a:srcRect/>
          <a:stretch/>
        </p:blipFill>
        <p:spPr>
          <a:xfrm>
            <a:off x="1096446" y="2701095"/>
            <a:ext cx="2368692" cy="695344"/>
          </a:xfrm>
          <a:prstGeom prst="rect">
            <a:avLst/>
          </a:prstGeom>
          <a:noFill/>
          <a:ln>
            <a:noFill/>
          </a:ln>
        </p:spPr>
      </p:pic>
      <p:pic>
        <p:nvPicPr>
          <p:cNvPr id="81" name="Google Shape;81;p11"/>
          <p:cNvPicPr preferRelativeResize="0"/>
          <p:nvPr/>
        </p:nvPicPr>
        <p:blipFill rotWithShape="1">
          <a:blip r:embed="rId5" cstate="screen">
            <a:alphaModFix/>
            <a:extLst>
              <a:ext uri="{28A0092B-C50C-407E-A947-70E740481C1C}">
                <a14:useLocalDpi xmlns:a14="http://schemas.microsoft.com/office/drawing/2010/main"/>
              </a:ext>
            </a:extLst>
          </a:blip>
          <a:srcRect/>
          <a:stretch/>
        </p:blipFill>
        <p:spPr>
          <a:xfrm>
            <a:off x="2449797" y="4598639"/>
            <a:ext cx="2461605" cy="702500"/>
          </a:xfrm>
          <a:prstGeom prst="rect">
            <a:avLst/>
          </a:prstGeom>
          <a:noFill/>
          <a:ln>
            <a:noFill/>
          </a:ln>
        </p:spPr>
      </p:pic>
      <p:pic>
        <p:nvPicPr>
          <p:cNvPr id="82" name="Google Shape;82;p11"/>
          <p:cNvPicPr preferRelativeResize="0"/>
          <p:nvPr/>
        </p:nvPicPr>
        <p:blipFill rotWithShape="1">
          <a:blip r:embed="rId6" cstate="screen">
            <a:alphaModFix/>
            <a:extLst>
              <a:ext uri="{28A0092B-C50C-407E-A947-70E740481C1C}">
                <a14:useLocalDpi xmlns:a14="http://schemas.microsoft.com/office/drawing/2010/main"/>
              </a:ext>
            </a:extLst>
          </a:blip>
          <a:srcRect/>
          <a:stretch/>
        </p:blipFill>
        <p:spPr>
          <a:xfrm>
            <a:off x="1096446" y="3990041"/>
            <a:ext cx="2584154" cy="717496"/>
          </a:xfrm>
          <a:prstGeom prst="rect">
            <a:avLst/>
          </a:prstGeom>
          <a:noFill/>
          <a:ln>
            <a:noFill/>
          </a:ln>
        </p:spPr>
      </p:pic>
      <p:pic>
        <p:nvPicPr>
          <p:cNvPr id="83" name="Google Shape;83;p11"/>
          <p:cNvPicPr preferRelativeResize="0"/>
          <p:nvPr/>
        </p:nvPicPr>
        <p:blipFill rotWithShape="1">
          <a:blip r:embed="rId7" cstate="screen">
            <a:alphaModFix/>
            <a:extLst>
              <a:ext uri="{28A0092B-C50C-407E-A947-70E740481C1C}">
                <a14:useLocalDpi xmlns:a14="http://schemas.microsoft.com/office/drawing/2010/main"/>
              </a:ext>
            </a:extLst>
          </a:blip>
          <a:srcRect/>
          <a:stretch/>
        </p:blipFill>
        <p:spPr>
          <a:xfrm>
            <a:off x="2410150" y="3282883"/>
            <a:ext cx="2368692" cy="707158"/>
          </a:xfrm>
          <a:prstGeom prst="rect">
            <a:avLst/>
          </a:prstGeom>
          <a:noFill/>
          <a:ln>
            <a:noFill/>
          </a:ln>
        </p:spPr>
      </p:pic>
      <p:pic>
        <p:nvPicPr>
          <p:cNvPr id="84" name="Google Shape;84;p11"/>
          <p:cNvPicPr preferRelativeResize="0"/>
          <p:nvPr/>
        </p:nvPicPr>
        <p:blipFill rotWithShape="1">
          <a:blip r:embed="rId8" cstate="screen">
            <a:alphaModFix/>
            <a:extLst>
              <a:ext uri="{28A0092B-C50C-407E-A947-70E740481C1C}">
                <a14:useLocalDpi xmlns:a14="http://schemas.microsoft.com/office/drawing/2010/main"/>
              </a:ext>
            </a:extLst>
          </a:blip>
          <a:srcRect/>
          <a:stretch/>
        </p:blipFill>
        <p:spPr>
          <a:xfrm>
            <a:off x="6442130" y="2743607"/>
            <a:ext cx="1799518" cy="707159"/>
          </a:xfrm>
          <a:prstGeom prst="rect">
            <a:avLst/>
          </a:prstGeom>
          <a:noFill/>
          <a:ln>
            <a:noFill/>
          </a:ln>
        </p:spPr>
      </p:pic>
      <p:pic>
        <p:nvPicPr>
          <p:cNvPr id="85" name="Google Shape;85;p11" descr="A logo with a yellow circle&#10;&#10;AI-generated content may be incorrect."/>
          <p:cNvPicPr preferRelativeResize="0"/>
          <p:nvPr/>
        </p:nvPicPr>
        <p:blipFill rotWithShape="1">
          <a:blip r:embed="rId9" cstate="screen">
            <a:alphaModFix/>
            <a:extLst>
              <a:ext uri="{28A0092B-C50C-407E-A947-70E740481C1C}">
                <a14:useLocalDpi xmlns:a14="http://schemas.microsoft.com/office/drawing/2010/main"/>
              </a:ext>
            </a:extLst>
          </a:blip>
          <a:srcRect/>
          <a:stretch/>
        </p:blipFill>
        <p:spPr>
          <a:xfrm>
            <a:off x="7802835" y="3330550"/>
            <a:ext cx="1983322" cy="717496"/>
          </a:xfrm>
          <a:prstGeom prst="rect">
            <a:avLst/>
          </a:prstGeom>
          <a:noFill/>
          <a:ln>
            <a:noFill/>
          </a:ln>
        </p:spPr>
      </p:pic>
      <p:pic>
        <p:nvPicPr>
          <p:cNvPr id="86" name="Google Shape;86;p11"/>
          <p:cNvPicPr preferRelativeResize="0"/>
          <p:nvPr/>
        </p:nvPicPr>
        <p:blipFill rotWithShape="1">
          <a:blip r:embed="rId10" cstate="screen">
            <a:alphaModFix/>
            <a:extLst>
              <a:ext uri="{28A0092B-C50C-407E-A947-70E740481C1C}">
                <a14:useLocalDpi xmlns:a14="http://schemas.microsoft.com/office/drawing/2010/main"/>
              </a:ext>
            </a:extLst>
          </a:blip>
          <a:srcRect/>
          <a:stretch/>
        </p:blipFill>
        <p:spPr>
          <a:xfrm>
            <a:off x="6442130" y="4100456"/>
            <a:ext cx="3089055" cy="712858"/>
          </a:xfrm>
          <a:prstGeom prst="rect">
            <a:avLst/>
          </a:prstGeom>
          <a:noFill/>
          <a:ln>
            <a:noFill/>
          </a:ln>
        </p:spPr>
      </p:pic>
      <p:pic>
        <p:nvPicPr>
          <p:cNvPr id="87" name="Google Shape;87;p11"/>
          <p:cNvPicPr preferRelativeResize="0"/>
          <p:nvPr/>
        </p:nvPicPr>
        <p:blipFill rotWithShape="1">
          <a:blip r:embed="rId11" cstate="screen">
            <a:alphaModFix/>
            <a:extLst>
              <a:ext uri="{28A0092B-C50C-407E-A947-70E740481C1C}">
                <a14:useLocalDpi xmlns:a14="http://schemas.microsoft.com/office/drawing/2010/main"/>
              </a:ext>
            </a:extLst>
          </a:blip>
          <a:srcRect/>
          <a:stretch/>
        </p:blipFill>
        <p:spPr>
          <a:xfrm>
            <a:off x="7802835" y="4759555"/>
            <a:ext cx="3456700" cy="703931"/>
          </a:xfrm>
          <a:prstGeom prst="rect">
            <a:avLst/>
          </a:prstGeom>
          <a:noFill/>
          <a:ln>
            <a:noFill/>
          </a:ln>
        </p:spPr>
      </p:pic>
      <p:pic>
        <p:nvPicPr>
          <p:cNvPr id="88" name="Google Shape;88;p11" descr="A black background with blue text&#10;&#10;AI-generated content may be incorrect."/>
          <p:cNvPicPr preferRelativeResize="0"/>
          <p:nvPr/>
        </p:nvPicPr>
        <p:blipFill rotWithShape="1">
          <a:blip r:embed="rId12" cstate="screen">
            <a:alphaModFix/>
            <a:extLst>
              <a:ext uri="{28A0092B-C50C-407E-A947-70E740481C1C}">
                <a14:useLocalDpi xmlns:a14="http://schemas.microsoft.com/office/drawing/2010/main"/>
              </a:ext>
            </a:extLst>
          </a:blip>
          <a:srcRect/>
          <a:stretch/>
        </p:blipFill>
        <p:spPr>
          <a:xfrm>
            <a:off x="6451900" y="5371894"/>
            <a:ext cx="2701870" cy="72719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2"/>
          <p:cNvSpPr txBox="1">
            <a:spLocks noGrp="1"/>
          </p:cNvSpPr>
          <p:nvPr>
            <p:ph type="title"/>
          </p:nvPr>
        </p:nvSpPr>
        <p:spPr>
          <a:xfrm>
            <a:off x="625083" y="2335491"/>
            <a:ext cx="5988050" cy="1093509"/>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rgbClr val="6468F4"/>
              </a:buClr>
              <a:buSzPts val="6000"/>
              <a:buFont typeface="Barlow Condensed"/>
              <a:buNone/>
            </a:pPr>
            <a:r>
              <a:rPr lang="en-CA"/>
              <a:t>Sources of Income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3"/>
          <p:cNvSpPr txBox="1">
            <a:spLocks noGrp="1"/>
          </p:cNvSpPr>
          <p:nvPr>
            <p:ph type="body" idx="1"/>
          </p:nvPr>
        </p:nvSpPr>
        <p:spPr>
          <a:xfrm>
            <a:off x="1048456" y="2005004"/>
            <a:ext cx="4778022" cy="3849512"/>
          </a:xfrm>
          <a:prstGeom prst="rect">
            <a:avLst/>
          </a:prstGeom>
          <a:noFill/>
          <a:ln>
            <a:noFill/>
          </a:ln>
        </p:spPr>
        <p:txBody>
          <a:bodyPr spcFirstLastPara="1" wrap="square" lIns="91425" tIns="45700" rIns="91425" bIns="45700" anchor="t" anchorCtr="0">
            <a:normAutofit/>
          </a:bodyPr>
          <a:lstStyle/>
          <a:p>
            <a:pPr marL="38100" lvl="0" indent="0" algn="l" rtl="0">
              <a:lnSpc>
                <a:spcPct val="100000"/>
              </a:lnSpc>
              <a:spcBef>
                <a:spcPts val="1000"/>
              </a:spcBef>
              <a:spcAft>
                <a:spcPts val="0"/>
              </a:spcAft>
              <a:buSzPts val="3000"/>
              <a:buNone/>
            </a:pPr>
            <a:r>
              <a:rPr lang="en-CA">
                <a:solidFill>
                  <a:srgbClr val="6468F4"/>
                </a:solidFill>
              </a:rPr>
              <a:t>What it is</a:t>
            </a:r>
            <a:r>
              <a:rPr lang="en-CA"/>
              <a:t>: Money you receive from </a:t>
            </a:r>
            <a:r>
              <a:rPr lang="en-CA" b="1"/>
              <a:t>actively working</a:t>
            </a:r>
            <a:r>
              <a:rPr lang="en-CA"/>
              <a:t>. It's a direct trade of your time, skills, and effort for payment.</a:t>
            </a:r>
            <a:endParaRPr/>
          </a:p>
          <a:p>
            <a:pPr marL="38100" lvl="0" indent="0" algn="l" rtl="0">
              <a:lnSpc>
                <a:spcPct val="100000"/>
              </a:lnSpc>
              <a:spcBef>
                <a:spcPts val="1000"/>
              </a:spcBef>
              <a:spcAft>
                <a:spcPts val="0"/>
              </a:spcAft>
              <a:buSzPts val="3000"/>
              <a:buNone/>
            </a:pPr>
            <a:r>
              <a:rPr lang="en-CA">
                <a:solidFill>
                  <a:srgbClr val="6468F4"/>
                </a:solidFill>
              </a:rPr>
              <a:t>How You Get It</a:t>
            </a:r>
            <a:r>
              <a:rPr lang="en-CA"/>
              <a:t>:</a:t>
            </a:r>
            <a:endParaRPr/>
          </a:p>
          <a:p>
            <a:pPr marL="457200" lvl="0" indent="-419100" algn="l" rtl="0">
              <a:lnSpc>
                <a:spcPct val="100000"/>
              </a:lnSpc>
              <a:spcBef>
                <a:spcPts val="0"/>
              </a:spcBef>
              <a:spcAft>
                <a:spcPts val="0"/>
              </a:spcAft>
              <a:buClr>
                <a:srgbClr val="464669"/>
              </a:buClr>
              <a:buSzPts val="3000"/>
              <a:buFont typeface="Work Sans Medium"/>
              <a:buChar char="•"/>
            </a:pPr>
            <a:r>
              <a:rPr lang="en-CA"/>
              <a:t>Wages or salary from an employer.</a:t>
            </a:r>
            <a:endParaRPr/>
          </a:p>
          <a:p>
            <a:pPr marL="457200" lvl="0" indent="-419100" algn="l" rtl="0">
              <a:lnSpc>
                <a:spcPct val="100000"/>
              </a:lnSpc>
              <a:spcBef>
                <a:spcPts val="0"/>
              </a:spcBef>
              <a:spcAft>
                <a:spcPts val="0"/>
              </a:spcAft>
              <a:buClr>
                <a:srgbClr val="464669"/>
              </a:buClr>
              <a:buSzPts val="3000"/>
              <a:buFont typeface="Work Sans Medium"/>
              <a:buChar char="•"/>
            </a:pPr>
            <a:r>
              <a:rPr lang="en-CA"/>
              <a:t>Tips and commissions.</a:t>
            </a:r>
            <a:endParaRPr/>
          </a:p>
          <a:p>
            <a:pPr marL="457200" lvl="0" indent="-419100" algn="l" rtl="0">
              <a:lnSpc>
                <a:spcPct val="100000"/>
              </a:lnSpc>
              <a:spcBef>
                <a:spcPts val="0"/>
              </a:spcBef>
              <a:spcAft>
                <a:spcPts val="0"/>
              </a:spcAft>
              <a:buClr>
                <a:srgbClr val="464669"/>
              </a:buClr>
              <a:buSzPts val="3000"/>
              <a:buFont typeface="Work Sans Medium"/>
              <a:buChar char="•"/>
            </a:pPr>
            <a:r>
              <a:rPr lang="en-CA"/>
              <a:t>Income from self-employment or a side hustle.</a:t>
            </a:r>
            <a:endParaRPr/>
          </a:p>
        </p:txBody>
      </p:sp>
      <p:sp>
        <p:nvSpPr>
          <p:cNvPr id="99" name="Google Shape;99;p13"/>
          <p:cNvSpPr txBox="1">
            <a:spLocks noGrp="1"/>
          </p:cNvSpPr>
          <p:nvPr>
            <p:ph type="body" idx="2"/>
          </p:nvPr>
        </p:nvSpPr>
        <p:spPr>
          <a:xfrm>
            <a:off x="6365525" y="2005000"/>
            <a:ext cx="4778100" cy="3662700"/>
          </a:xfrm>
          <a:prstGeom prst="rect">
            <a:avLst/>
          </a:prstGeom>
          <a:noFill/>
          <a:ln>
            <a:noFill/>
          </a:ln>
        </p:spPr>
        <p:txBody>
          <a:bodyPr spcFirstLastPara="1" wrap="square" lIns="91425" tIns="45700" rIns="91425" bIns="45700" anchor="t" anchorCtr="0">
            <a:normAutofit/>
          </a:bodyPr>
          <a:lstStyle/>
          <a:p>
            <a:pPr marL="38100" lvl="0" indent="0" algn="l" rtl="0">
              <a:lnSpc>
                <a:spcPct val="100000"/>
              </a:lnSpc>
              <a:spcBef>
                <a:spcPts val="1000"/>
              </a:spcBef>
              <a:spcAft>
                <a:spcPts val="0"/>
              </a:spcAft>
              <a:buSzPts val="3000"/>
              <a:buNone/>
            </a:pPr>
            <a:r>
              <a:rPr lang="en-CA">
                <a:solidFill>
                  <a:srgbClr val="6468F4"/>
                </a:solidFill>
              </a:rPr>
              <a:t>Pros</a:t>
            </a:r>
            <a:endParaRPr/>
          </a:p>
          <a:p>
            <a:pPr marL="457200" lvl="0" indent="-419100" algn="l" rtl="0">
              <a:lnSpc>
                <a:spcPct val="100000"/>
              </a:lnSpc>
              <a:spcBef>
                <a:spcPts val="0"/>
              </a:spcBef>
              <a:spcAft>
                <a:spcPts val="0"/>
              </a:spcAft>
              <a:buClr>
                <a:srgbClr val="464669"/>
              </a:buClr>
              <a:buSzPts val="3000"/>
              <a:buFont typeface="Work Sans Medium"/>
              <a:buChar char="•"/>
            </a:pPr>
            <a:r>
              <a:rPr lang="en-CA"/>
              <a:t>Your Financial Foundation</a:t>
            </a:r>
            <a:endParaRPr/>
          </a:p>
          <a:p>
            <a:pPr marL="457200" lvl="0" indent="-419100" algn="l" rtl="0">
              <a:lnSpc>
                <a:spcPct val="100000"/>
              </a:lnSpc>
              <a:spcBef>
                <a:spcPts val="0"/>
              </a:spcBef>
              <a:spcAft>
                <a:spcPts val="0"/>
              </a:spcAft>
              <a:buClr>
                <a:srgbClr val="464669"/>
              </a:buClr>
              <a:buSzPts val="3000"/>
              <a:buFont typeface="Work Sans Medium"/>
              <a:buChar char="•"/>
            </a:pPr>
            <a:r>
              <a:rPr lang="en-CA"/>
              <a:t>Predictable Cash Flow</a:t>
            </a:r>
            <a:endParaRPr/>
          </a:p>
          <a:p>
            <a:pPr marL="457200" lvl="0" indent="-419100" algn="l" rtl="0">
              <a:lnSpc>
                <a:spcPct val="100000"/>
              </a:lnSpc>
              <a:spcBef>
                <a:spcPts val="0"/>
              </a:spcBef>
              <a:spcAft>
                <a:spcPts val="0"/>
              </a:spcAft>
              <a:buClr>
                <a:srgbClr val="464669"/>
              </a:buClr>
              <a:buSzPts val="3000"/>
              <a:buFont typeface="Work Sans Medium"/>
              <a:buChar char="•"/>
            </a:pPr>
            <a:r>
              <a:rPr lang="en-CA"/>
              <a:t>Access to Benefits</a:t>
            </a:r>
            <a:endParaRPr/>
          </a:p>
          <a:p>
            <a:pPr marL="38100" lvl="0" indent="0" algn="l" rtl="0">
              <a:lnSpc>
                <a:spcPct val="100000"/>
              </a:lnSpc>
              <a:spcBef>
                <a:spcPts val="1000"/>
              </a:spcBef>
              <a:spcAft>
                <a:spcPts val="0"/>
              </a:spcAft>
              <a:buSzPts val="3000"/>
              <a:buNone/>
            </a:pPr>
            <a:r>
              <a:rPr lang="en-CA">
                <a:solidFill>
                  <a:srgbClr val="6468F4"/>
                </a:solidFill>
              </a:rPr>
              <a:t>Cons</a:t>
            </a:r>
            <a:endParaRPr/>
          </a:p>
          <a:p>
            <a:pPr marL="457200" lvl="0" indent="-419100" algn="l" rtl="0">
              <a:lnSpc>
                <a:spcPct val="100000"/>
              </a:lnSpc>
              <a:spcBef>
                <a:spcPts val="0"/>
              </a:spcBef>
              <a:spcAft>
                <a:spcPts val="0"/>
              </a:spcAft>
              <a:buClr>
                <a:srgbClr val="464669"/>
              </a:buClr>
              <a:buSzPts val="3000"/>
              <a:buFont typeface="Work Sans Medium"/>
              <a:buChar char="•"/>
            </a:pPr>
            <a:r>
              <a:rPr lang="en-CA"/>
              <a:t>Directly Tied to Your Time</a:t>
            </a:r>
            <a:endParaRPr/>
          </a:p>
          <a:p>
            <a:pPr marL="457200" lvl="0" indent="-419100" algn="l" rtl="0">
              <a:lnSpc>
                <a:spcPct val="100000"/>
              </a:lnSpc>
              <a:spcBef>
                <a:spcPts val="0"/>
              </a:spcBef>
              <a:spcAft>
                <a:spcPts val="0"/>
              </a:spcAft>
              <a:buClr>
                <a:srgbClr val="464669"/>
              </a:buClr>
              <a:buSzPts val="3000"/>
              <a:buFont typeface="Work Sans Medium"/>
              <a:buChar char="•"/>
            </a:pPr>
            <a:r>
              <a:rPr lang="en-CA"/>
              <a:t>Not Scalable</a:t>
            </a:r>
            <a:endParaRPr/>
          </a:p>
          <a:p>
            <a:pPr marL="457200" lvl="0" indent="-419100" algn="l" rtl="0">
              <a:lnSpc>
                <a:spcPct val="100000"/>
              </a:lnSpc>
              <a:spcBef>
                <a:spcPts val="0"/>
              </a:spcBef>
              <a:spcAft>
                <a:spcPts val="0"/>
              </a:spcAft>
              <a:buClr>
                <a:srgbClr val="464669"/>
              </a:buClr>
              <a:buSzPts val="3000"/>
              <a:buFont typeface="Work Sans Medium"/>
              <a:buChar char="•"/>
            </a:pPr>
            <a:r>
              <a:rPr lang="en-CA"/>
              <a:t>Highest Tax Rate</a:t>
            </a:r>
            <a:endParaRPr/>
          </a:p>
        </p:txBody>
      </p:sp>
      <p:pic>
        <p:nvPicPr>
          <p:cNvPr id="100" name="Google Shape;100;p13"/>
          <p:cNvPicPr preferRelativeResize="0"/>
          <p:nvPr/>
        </p:nvPicPr>
        <p:blipFill rotWithShape="1">
          <a:blip r:embed="rId3">
            <a:alphaModFix/>
          </a:blip>
          <a:srcRect/>
          <a:stretch/>
        </p:blipFill>
        <p:spPr>
          <a:xfrm>
            <a:off x="176971" y="404249"/>
            <a:ext cx="4082592" cy="119847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pic>
        <p:nvPicPr>
          <p:cNvPr id="105" name="Google Shape;105;p14"/>
          <p:cNvPicPr preferRelativeResize="0"/>
          <p:nvPr/>
        </p:nvPicPr>
        <p:blipFill rotWithShape="1">
          <a:blip r:embed="rId3">
            <a:alphaModFix/>
          </a:blip>
          <a:srcRect/>
          <a:stretch/>
        </p:blipFill>
        <p:spPr>
          <a:xfrm>
            <a:off x="176970" y="404249"/>
            <a:ext cx="4014389" cy="1198470"/>
          </a:xfrm>
          <a:prstGeom prst="rect">
            <a:avLst/>
          </a:prstGeom>
          <a:noFill/>
          <a:ln>
            <a:noFill/>
          </a:ln>
        </p:spPr>
      </p:pic>
      <p:sp>
        <p:nvSpPr>
          <p:cNvPr id="106" name="Google Shape;106;p14"/>
          <p:cNvSpPr txBox="1">
            <a:spLocks noGrp="1"/>
          </p:cNvSpPr>
          <p:nvPr>
            <p:ph type="body" idx="1"/>
          </p:nvPr>
        </p:nvSpPr>
        <p:spPr>
          <a:xfrm>
            <a:off x="1048456" y="2005004"/>
            <a:ext cx="4778022" cy="4104248"/>
          </a:xfrm>
          <a:prstGeom prst="rect">
            <a:avLst/>
          </a:prstGeom>
          <a:noFill/>
          <a:ln>
            <a:noFill/>
          </a:ln>
        </p:spPr>
        <p:txBody>
          <a:bodyPr spcFirstLastPara="1" wrap="square" lIns="91425" tIns="45700" rIns="91425" bIns="45700" anchor="t" anchorCtr="0">
            <a:normAutofit fontScale="92500" lnSpcReduction="10000"/>
          </a:bodyPr>
          <a:lstStyle/>
          <a:p>
            <a:pPr marL="38100" lvl="0" indent="0" algn="l" rtl="0">
              <a:lnSpc>
                <a:spcPct val="100000"/>
              </a:lnSpc>
              <a:spcBef>
                <a:spcPts val="1000"/>
              </a:spcBef>
              <a:spcAft>
                <a:spcPts val="0"/>
              </a:spcAft>
              <a:buSzPct val="162162"/>
              <a:buNone/>
            </a:pPr>
            <a:r>
              <a:rPr lang="en-CA">
                <a:solidFill>
                  <a:srgbClr val="6468F4"/>
                </a:solidFill>
              </a:rPr>
              <a:t>What it is</a:t>
            </a:r>
            <a:r>
              <a:rPr lang="en-CA"/>
              <a:t>: Money you receive from allowing someone else to use an asset that you own for a specific period.</a:t>
            </a:r>
            <a:endParaRPr/>
          </a:p>
          <a:p>
            <a:pPr marL="38100" lvl="0" indent="0" algn="l" rtl="0">
              <a:lnSpc>
                <a:spcPct val="100000"/>
              </a:lnSpc>
              <a:spcBef>
                <a:spcPts val="1000"/>
              </a:spcBef>
              <a:spcAft>
                <a:spcPts val="0"/>
              </a:spcAft>
              <a:buSzPct val="162162"/>
              <a:buNone/>
            </a:pPr>
            <a:r>
              <a:rPr lang="en-CA">
                <a:solidFill>
                  <a:srgbClr val="6468F4"/>
                </a:solidFill>
              </a:rPr>
              <a:t>How You Get It</a:t>
            </a:r>
            <a:r>
              <a:rPr lang="en-CA"/>
              <a:t>:</a:t>
            </a:r>
            <a:endParaRPr/>
          </a:p>
          <a:p>
            <a:pPr marL="457200" lvl="0" indent="-419100" algn="l" rtl="0">
              <a:lnSpc>
                <a:spcPct val="100000"/>
              </a:lnSpc>
              <a:spcBef>
                <a:spcPts val="0"/>
              </a:spcBef>
              <a:spcAft>
                <a:spcPts val="0"/>
              </a:spcAft>
              <a:buClr>
                <a:srgbClr val="464669"/>
              </a:buClr>
              <a:buSzPct val="162162"/>
              <a:buFont typeface="Work Sans Medium"/>
              <a:buChar char="•"/>
            </a:pPr>
            <a:r>
              <a:rPr lang="en-CA"/>
              <a:t>Collecting rent from tenants in a residential property (house, apartment).</a:t>
            </a:r>
            <a:endParaRPr/>
          </a:p>
          <a:p>
            <a:pPr marL="457200" lvl="0" indent="-419100" algn="l" rtl="0">
              <a:lnSpc>
                <a:spcPct val="100000"/>
              </a:lnSpc>
              <a:spcBef>
                <a:spcPts val="0"/>
              </a:spcBef>
              <a:spcAft>
                <a:spcPts val="0"/>
              </a:spcAft>
              <a:buClr>
                <a:srgbClr val="464669"/>
              </a:buClr>
              <a:buSzPct val="162162"/>
              <a:buFont typeface="Work Sans Medium"/>
              <a:buChar char="•"/>
            </a:pPr>
            <a:r>
              <a:rPr lang="en-CA"/>
              <a:t>Leasing out commercial property to a business.</a:t>
            </a:r>
            <a:endParaRPr/>
          </a:p>
          <a:p>
            <a:pPr marL="457200" lvl="0" indent="-419100" algn="l" rtl="0">
              <a:lnSpc>
                <a:spcPct val="100000"/>
              </a:lnSpc>
              <a:spcBef>
                <a:spcPts val="0"/>
              </a:spcBef>
              <a:spcAft>
                <a:spcPts val="0"/>
              </a:spcAft>
              <a:buClr>
                <a:srgbClr val="464669"/>
              </a:buClr>
              <a:buSzPct val="162162"/>
              <a:buFont typeface="Work Sans Medium"/>
              <a:buChar char="•"/>
            </a:pPr>
            <a:r>
              <a:rPr lang="en-CA"/>
              <a:t>Renting out a room in your own home ("house hacking").</a:t>
            </a:r>
            <a:endParaRPr/>
          </a:p>
          <a:p>
            <a:pPr marL="457200" lvl="0" indent="-419100" algn="l" rtl="0">
              <a:lnSpc>
                <a:spcPct val="100000"/>
              </a:lnSpc>
              <a:spcBef>
                <a:spcPts val="0"/>
              </a:spcBef>
              <a:spcAft>
                <a:spcPts val="0"/>
              </a:spcAft>
              <a:buClr>
                <a:srgbClr val="464669"/>
              </a:buClr>
              <a:buSzPct val="162162"/>
              <a:buFont typeface="Work Sans Medium"/>
              <a:buChar char="•"/>
            </a:pPr>
            <a:r>
              <a:rPr lang="en-CA"/>
              <a:t>Renting other assets, like a car (Turo) or a parking space.</a:t>
            </a:r>
            <a:endParaRPr/>
          </a:p>
        </p:txBody>
      </p:sp>
      <p:sp>
        <p:nvSpPr>
          <p:cNvPr id="107" name="Google Shape;107;p14"/>
          <p:cNvSpPr txBox="1">
            <a:spLocks noGrp="1"/>
          </p:cNvSpPr>
          <p:nvPr>
            <p:ph type="body" idx="2"/>
          </p:nvPr>
        </p:nvSpPr>
        <p:spPr>
          <a:xfrm>
            <a:off x="6365525" y="2005000"/>
            <a:ext cx="4778100" cy="3894000"/>
          </a:xfrm>
          <a:prstGeom prst="rect">
            <a:avLst/>
          </a:prstGeom>
          <a:noFill/>
          <a:ln>
            <a:noFill/>
          </a:ln>
        </p:spPr>
        <p:txBody>
          <a:bodyPr spcFirstLastPara="1" wrap="square" lIns="91425" tIns="45700" rIns="91425" bIns="45700" anchor="t" anchorCtr="0">
            <a:normAutofit/>
          </a:bodyPr>
          <a:lstStyle/>
          <a:p>
            <a:pPr marL="38100" lvl="0" indent="0" algn="l" rtl="0">
              <a:lnSpc>
                <a:spcPct val="100000"/>
              </a:lnSpc>
              <a:spcBef>
                <a:spcPts val="1000"/>
              </a:spcBef>
              <a:spcAft>
                <a:spcPts val="0"/>
              </a:spcAft>
              <a:buSzPts val="3243"/>
              <a:buNone/>
            </a:pPr>
            <a:r>
              <a:rPr lang="en-CA">
                <a:solidFill>
                  <a:srgbClr val="6468F4"/>
                </a:solidFill>
              </a:rPr>
              <a:t>Pros</a:t>
            </a:r>
            <a:endParaRPr/>
          </a:p>
          <a:p>
            <a:pPr marL="457200" lvl="0" indent="-434545" algn="l" rtl="0">
              <a:lnSpc>
                <a:spcPct val="100000"/>
              </a:lnSpc>
              <a:spcBef>
                <a:spcPts val="0"/>
              </a:spcBef>
              <a:spcAft>
                <a:spcPts val="0"/>
              </a:spcAft>
              <a:buClr>
                <a:srgbClr val="464669"/>
              </a:buClr>
              <a:buSzPts val="3243"/>
              <a:buFont typeface="Work Sans Medium"/>
              <a:buChar char="•"/>
            </a:pPr>
            <a:r>
              <a:rPr lang="en-CA"/>
              <a:t>Passive Income Stream</a:t>
            </a:r>
            <a:endParaRPr/>
          </a:p>
          <a:p>
            <a:pPr marL="457200" lvl="0" indent="-434545" algn="l" rtl="0">
              <a:lnSpc>
                <a:spcPct val="100000"/>
              </a:lnSpc>
              <a:spcBef>
                <a:spcPts val="0"/>
              </a:spcBef>
              <a:spcAft>
                <a:spcPts val="0"/>
              </a:spcAft>
              <a:buClr>
                <a:srgbClr val="464669"/>
              </a:buClr>
              <a:buSzPts val="3243"/>
              <a:buFont typeface="Work Sans Medium"/>
              <a:buChar char="•"/>
            </a:pPr>
            <a:r>
              <a:rPr lang="en-CA"/>
              <a:t>Asset Appreciation</a:t>
            </a:r>
            <a:endParaRPr/>
          </a:p>
          <a:p>
            <a:pPr marL="457200" lvl="0" indent="-434545" algn="l" rtl="0">
              <a:lnSpc>
                <a:spcPct val="100000"/>
              </a:lnSpc>
              <a:spcBef>
                <a:spcPts val="0"/>
              </a:spcBef>
              <a:spcAft>
                <a:spcPts val="0"/>
              </a:spcAft>
              <a:buClr>
                <a:srgbClr val="464669"/>
              </a:buClr>
              <a:buSzPts val="3243"/>
              <a:buFont typeface="Work Sans Medium"/>
              <a:buChar char="•"/>
            </a:pPr>
            <a:r>
              <a:rPr lang="en-CA"/>
              <a:t>Inflation Hedge</a:t>
            </a:r>
            <a:endParaRPr/>
          </a:p>
          <a:p>
            <a:pPr marL="457200" lvl="0" indent="-434545" algn="l" rtl="0">
              <a:lnSpc>
                <a:spcPct val="100000"/>
              </a:lnSpc>
              <a:spcBef>
                <a:spcPts val="0"/>
              </a:spcBef>
              <a:spcAft>
                <a:spcPts val="0"/>
              </a:spcAft>
              <a:buClr>
                <a:srgbClr val="464669"/>
              </a:buClr>
              <a:buSzPts val="3243"/>
              <a:buFont typeface="Work Sans Medium"/>
              <a:buChar char="•"/>
            </a:pPr>
            <a:r>
              <a:rPr lang="en-CA"/>
              <a:t>Tax Advantages</a:t>
            </a:r>
            <a:endParaRPr/>
          </a:p>
          <a:p>
            <a:pPr marL="38100" lvl="0" indent="0" algn="l" rtl="0">
              <a:lnSpc>
                <a:spcPct val="100000"/>
              </a:lnSpc>
              <a:spcBef>
                <a:spcPts val="1000"/>
              </a:spcBef>
              <a:spcAft>
                <a:spcPts val="0"/>
              </a:spcAft>
              <a:buSzPts val="3243"/>
              <a:buNone/>
            </a:pPr>
            <a:r>
              <a:rPr lang="en-CA">
                <a:solidFill>
                  <a:srgbClr val="6468F4"/>
                </a:solidFill>
              </a:rPr>
              <a:t>Cons</a:t>
            </a:r>
            <a:endParaRPr/>
          </a:p>
          <a:p>
            <a:pPr marL="457200" lvl="0" indent="-434545" algn="l" rtl="0">
              <a:lnSpc>
                <a:spcPct val="100000"/>
              </a:lnSpc>
              <a:spcBef>
                <a:spcPts val="0"/>
              </a:spcBef>
              <a:spcAft>
                <a:spcPts val="0"/>
              </a:spcAft>
              <a:buClr>
                <a:srgbClr val="464669"/>
              </a:buClr>
              <a:buSzPts val="3243"/>
              <a:buFont typeface="Work Sans Medium"/>
              <a:buChar char="•"/>
            </a:pPr>
            <a:r>
              <a:rPr lang="en-CA"/>
              <a:t>High Upfront Costs</a:t>
            </a:r>
            <a:endParaRPr/>
          </a:p>
          <a:p>
            <a:pPr marL="457200" lvl="0" indent="-434545" algn="l" rtl="0">
              <a:lnSpc>
                <a:spcPct val="100000"/>
              </a:lnSpc>
              <a:spcBef>
                <a:spcPts val="0"/>
              </a:spcBef>
              <a:spcAft>
                <a:spcPts val="0"/>
              </a:spcAft>
              <a:buClr>
                <a:srgbClr val="464669"/>
              </a:buClr>
              <a:buSzPts val="3243"/>
              <a:buFont typeface="Work Sans Medium"/>
              <a:buChar char="•"/>
            </a:pPr>
            <a:r>
              <a:rPr lang="en-CA"/>
              <a:t>Requires Active Management</a:t>
            </a:r>
            <a:endParaRPr/>
          </a:p>
          <a:p>
            <a:pPr marL="457200" lvl="0" indent="-434545" algn="l" rtl="0">
              <a:lnSpc>
                <a:spcPct val="100000"/>
              </a:lnSpc>
              <a:spcBef>
                <a:spcPts val="0"/>
              </a:spcBef>
              <a:spcAft>
                <a:spcPts val="0"/>
              </a:spcAft>
              <a:buClr>
                <a:srgbClr val="464669"/>
              </a:buClr>
              <a:buSzPts val="3243"/>
              <a:buFont typeface="Work Sans Medium"/>
              <a:buChar char="•"/>
            </a:pPr>
            <a:r>
              <a:rPr lang="en-CA"/>
              <a:t>Illiquid</a:t>
            </a:r>
            <a:endParaRPr/>
          </a:p>
          <a:p>
            <a:pPr marL="457200" lvl="0" indent="-434545" algn="l" rtl="0">
              <a:lnSpc>
                <a:spcPct val="100000"/>
              </a:lnSpc>
              <a:spcBef>
                <a:spcPts val="0"/>
              </a:spcBef>
              <a:spcAft>
                <a:spcPts val="0"/>
              </a:spcAft>
              <a:buClr>
                <a:srgbClr val="464669"/>
              </a:buClr>
              <a:buSzPts val="3243"/>
              <a:buFont typeface="Work Sans Medium"/>
              <a:buChar char="•"/>
            </a:pPr>
            <a:r>
              <a:rPr lang="en-CA"/>
              <a:t>Financial Risks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pic>
        <p:nvPicPr>
          <p:cNvPr id="112" name="Google Shape;112;p15"/>
          <p:cNvPicPr preferRelativeResize="0"/>
          <p:nvPr/>
        </p:nvPicPr>
        <p:blipFill rotWithShape="1">
          <a:blip r:embed="rId3">
            <a:alphaModFix/>
          </a:blip>
          <a:srcRect/>
          <a:stretch/>
        </p:blipFill>
        <p:spPr>
          <a:xfrm>
            <a:off x="176970" y="404248"/>
            <a:ext cx="4316440" cy="1198469"/>
          </a:xfrm>
          <a:prstGeom prst="rect">
            <a:avLst/>
          </a:prstGeom>
          <a:noFill/>
          <a:ln>
            <a:noFill/>
          </a:ln>
        </p:spPr>
      </p:pic>
      <p:sp>
        <p:nvSpPr>
          <p:cNvPr id="113" name="Google Shape;113;p15"/>
          <p:cNvSpPr txBox="1">
            <a:spLocks noGrp="1"/>
          </p:cNvSpPr>
          <p:nvPr>
            <p:ph type="body" idx="1"/>
          </p:nvPr>
        </p:nvSpPr>
        <p:spPr>
          <a:xfrm>
            <a:off x="1048456" y="2005003"/>
            <a:ext cx="4778022" cy="4011483"/>
          </a:xfrm>
          <a:prstGeom prst="rect">
            <a:avLst/>
          </a:prstGeom>
          <a:noFill/>
          <a:ln>
            <a:noFill/>
          </a:ln>
        </p:spPr>
        <p:txBody>
          <a:bodyPr spcFirstLastPara="1" wrap="square" lIns="91425" tIns="45700" rIns="91425" bIns="45700" anchor="t" anchorCtr="0">
            <a:normAutofit lnSpcReduction="10000"/>
          </a:bodyPr>
          <a:lstStyle/>
          <a:p>
            <a:pPr marL="38100" lvl="0" indent="0" algn="l" rtl="0">
              <a:lnSpc>
                <a:spcPct val="100000"/>
              </a:lnSpc>
              <a:spcBef>
                <a:spcPts val="1000"/>
              </a:spcBef>
              <a:spcAft>
                <a:spcPts val="0"/>
              </a:spcAft>
              <a:buSzPts val="3243"/>
              <a:buNone/>
            </a:pPr>
            <a:r>
              <a:rPr lang="en-CA">
                <a:solidFill>
                  <a:srgbClr val="6468F4"/>
                </a:solidFill>
              </a:rPr>
              <a:t>What it is</a:t>
            </a:r>
            <a:r>
              <a:rPr lang="en-CA"/>
              <a:t>: A portion of a company's profits that it distributes to its shareholders. </a:t>
            </a:r>
            <a:endParaRPr/>
          </a:p>
          <a:p>
            <a:pPr marL="38100" lvl="0" indent="0" algn="l" rtl="0">
              <a:lnSpc>
                <a:spcPct val="100000"/>
              </a:lnSpc>
              <a:spcBef>
                <a:spcPts val="1000"/>
              </a:spcBef>
              <a:spcAft>
                <a:spcPts val="0"/>
              </a:spcAft>
              <a:buSzPts val="3243"/>
              <a:buNone/>
            </a:pPr>
            <a:r>
              <a:rPr lang="en-CA">
                <a:solidFill>
                  <a:srgbClr val="6468F4"/>
                </a:solidFill>
              </a:rPr>
              <a:t>How You Get It</a:t>
            </a:r>
            <a:r>
              <a:rPr lang="en-CA"/>
              <a:t>:</a:t>
            </a:r>
            <a:endParaRPr/>
          </a:p>
          <a:p>
            <a:pPr marL="457200" lvl="0" indent="-434545" algn="l" rtl="0">
              <a:lnSpc>
                <a:spcPct val="100000"/>
              </a:lnSpc>
              <a:spcBef>
                <a:spcPts val="0"/>
              </a:spcBef>
              <a:spcAft>
                <a:spcPts val="0"/>
              </a:spcAft>
              <a:buClr>
                <a:srgbClr val="464669"/>
              </a:buClr>
              <a:buSzPts val="3243"/>
              <a:buFont typeface="Work Sans Medium"/>
              <a:buChar char="•"/>
            </a:pPr>
            <a:r>
              <a:rPr lang="en-CA"/>
              <a:t>Owning individual shares of established, profitable companies. </a:t>
            </a:r>
            <a:endParaRPr/>
          </a:p>
          <a:p>
            <a:pPr marL="457200" lvl="0" indent="-434545" algn="l" rtl="0">
              <a:lnSpc>
                <a:spcPct val="100000"/>
              </a:lnSpc>
              <a:spcBef>
                <a:spcPts val="0"/>
              </a:spcBef>
              <a:spcAft>
                <a:spcPts val="0"/>
              </a:spcAft>
              <a:buClr>
                <a:srgbClr val="464669"/>
              </a:buClr>
              <a:buSzPts val="3243"/>
              <a:buFont typeface="Work Sans Medium"/>
              <a:buChar char="•"/>
            </a:pPr>
            <a:r>
              <a:rPr lang="en-CA"/>
              <a:t>Investing in dividend-focused Exchange Traded Funds (ETFs) or mutual funds.</a:t>
            </a:r>
            <a:endParaRPr/>
          </a:p>
          <a:p>
            <a:pPr marL="457200" lvl="0" indent="-434545" algn="l" rtl="0">
              <a:lnSpc>
                <a:spcPct val="100000"/>
              </a:lnSpc>
              <a:spcBef>
                <a:spcPts val="0"/>
              </a:spcBef>
              <a:spcAft>
                <a:spcPts val="0"/>
              </a:spcAft>
              <a:buClr>
                <a:srgbClr val="464669"/>
              </a:buClr>
              <a:buSzPts val="3243"/>
              <a:buFont typeface="Work Sans Medium"/>
              <a:buChar char="•"/>
            </a:pPr>
            <a:r>
              <a:rPr lang="en-CA"/>
              <a:t>Payments are typically made quarterly and deposited directly into your brokerage account.</a:t>
            </a:r>
            <a:endParaRPr/>
          </a:p>
        </p:txBody>
      </p:sp>
      <p:sp>
        <p:nvSpPr>
          <p:cNvPr id="114" name="Google Shape;114;p15"/>
          <p:cNvSpPr txBox="1">
            <a:spLocks noGrp="1"/>
          </p:cNvSpPr>
          <p:nvPr>
            <p:ph type="body" idx="2"/>
          </p:nvPr>
        </p:nvSpPr>
        <p:spPr>
          <a:xfrm>
            <a:off x="6365524" y="2005004"/>
            <a:ext cx="4778022" cy="3849512"/>
          </a:xfrm>
          <a:prstGeom prst="rect">
            <a:avLst/>
          </a:prstGeom>
          <a:noFill/>
          <a:ln>
            <a:noFill/>
          </a:ln>
        </p:spPr>
        <p:txBody>
          <a:bodyPr spcFirstLastPara="1" wrap="square" lIns="91425" tIns="45700" rIns="91425" bIns="45700" anchor="t" anchorCtr="0">
            <a:normAutofit/>
          </a:bodyPr>
          <a:lstStyle/>
          <a:p>
            <a:pPr marL="38100" lvl="0" indent="0" algn="l" rtl="0">
              <a:lnSpc>
                <a:spcPct val="100000"/>
              </a:lnSpc>
              <a:spcBef>
                <a:spcPts val="1000"/>
              </a:spcBef>
              <a:spcAft>
                <a:spcPts val="0"/>
              </a:spcAft>
              <a:buSzPts val="3000"/>
              <a:buNone/>
            </a:pPr>
            <a:r>
              <a:rPr lang="en-CA">
                <a:solidFill>
                  <a:srgbClr val="6468F4"/>
                </a:solidFill>
              </a:rPr>
              <a:t>Pros</a:t>
            </a:r>
            <a:endParaRPr/>
          </a:p>
          <a:p>
            <a:pPr marL="457200" lvl="0" indent="-419100" algn="l" rtl="0">
              <a:lnSpc>
                <a:spcPct val="100000"/>
              </a:lnSpc>
              <a:spcBef>
                <a:spcPts val="0"/>
              </a:spcBef>
              <a:spcAft>
                <a:spcPts val="0"/>
              </a:spcAft>
              <a:buClr>
                <a:srgbClr val="464669"/>
              </a:buClr>
              <a:buSzPts val="3000"/>
              <a:buFont typeface="Work Sans Medium"/>
              <a:buChar char="•"/>
            </a:pPr>
            <a:r>
              <a:rPr lang="en-CA"/>
              <a:t>Highly Passive Income</a:t>
            </a:r>
            <a:endParaRPr/>
          </a:p>
          <a:p>
            <a:pPr marL="457200" lvl="0" indent="-419100" algn="l" rtl="0">
              <a:lnSpc>
                <a:spcPct val="100000"/>
              </a:lnSpc>
              <a:spcBef>
                <a:spcPts val="0"/>
              </a:spcBef>
              <a:spcAft>
                <a:spcPts val="0"/>
              </a:spcAft>
              <a:buClr>
                <a:srgbClr val="464669"/>
              </a:buClr>
              <a:buSzPts val="3000"/>
              <a:buFont typeface="Work Sans Medium"/>
              <a:buChar char="•"/>
            </a:pPr>
            <a:r>
              <a:rPr lang="en-CA"/>
              <a:t>Compounding Potential</a:t>
            </a:r>
            <a:endParaRPr/>
          </a:p>
          <a:p>
            <a:pPr marL="457200" lvl="0" indent="-419100" algn="l" rtl="0">
              <a:lnSpc>
                <a:spcPct val="100000"/>
              </a:lnSpc>
              <a:spcBef>
                <a:spcPts val="0"/>
              </a:spcBef>
              <a:spcAft>
                <a:spcPts val="0"/>
              </a:spcAft>
              <a:buClr>
                <a:srgbClr val="464669"/>
              </a:buClr>
              <a:buSzPts val="3000"/>
              <a:buFont typeface="Work Sans Medium"/>
              <a:buChar char="•"/>
            </a:pPr>
            <a:r>
              <a:rPr lang="en-CA"/>
              <a:t>Favorable Tax Treatment</a:t>
            </a:r>
            <a:endParaRPr/>
          </a:p>
          <a:p>
            <a:pPr marL="457200" lvl="0" indent="-419100" algn="l" rtl="0">
              <a:lnSpc>
                <a:spcPct val="100000"/>
              </a:lnSpc>
              <a:spcBef>
                <a:spcPts val="0"/>
              </a:spcBef>
              <a:spcAft>
                <a:spcPts val="0"/>
              </a:spcAft>
              <a:buClr>
                <a:srgbClr val="464669"/>
              </a:buClr>
              <a:buSzPts val="3000"/>
              <a:buFont typeface="Work Sans Medium"/>
              <a:buChar char="•"/>
            </a:pPr>
            <a:r>
              <a:rPr lang="en-CA"/>
              <a:t>Inflation Hedge</a:t>
            </a:r>
            <a:endParaRPr/>
          </a:p>
          <a:p>
            <a:pPr marL="38100" lvl="0" indent="0" algn="l" rtl="0">
              <a:lnSpc>
                <a:spcPct val="100000"/>
              </a:lnSpc>
              <a:spcBef>
                <a:spcPts val="1000"/>
              </a:spcBef>
              <a:spcAft>
                <a:spcPts val="0"/>
              </a:spcAft>
              <a:buSzPts val="3000"/>
              <a:buNone/>
            </a:pPr>
            <a:r>
              <a:rPr lang="en-CA">
                <a:solidFill>
                  <a:srgbClr val="6468F4"/>
                </a:solidFill>
              </a:rPr>
              <a:t>Cons</a:t>
            </a:r>
            <a:endParaRPr/>
          </a:p>
          <a:p>
            <a:pPr marL="457200" lvl="0" indent="-419100" algn="l" rtl="0">
              <a:lnSpc>
                <a:spcPct val="100000"/>
              </a:lnSpc>
              <a:spcBef>
                <a:spcPts val="0"/>
              </a:spcBef>
              <a:spcAft>
                <a:spcPts val="0"/>
              </a:spcAft>
              <a:buClr>
                <a:srgbClr val="464669"/>
              </a:buClr>
              <a:buSzPts val="3000"/>
              <a:buFont typeface="Work Sans Medium"/>
              <a:buChar char="•"/>
            </a:pPr>
            <a:r>
              <a:rPr lang="en-CA"/>
              <a:t>Dividends are Not Guaranteed</a:t>
            </a:r>
            <a:endParaRPr/>
          </a:p>
          <a:p>
            <a:pPr marL="457200" lvl="0" indent="-419100" algn="l" rtl="0">
              <a:lnSpc>
                <a:spcPct val="100000"/>
              </a:lnSpc>
              <a:spcBef>
                <a:spcPts val="0"/>
              </a:spcBef>
              <a:spcAft>
                <a:spcPts val="0"/>
              </a:spcAft>
              <a:buClr>
                <a:srgbClr val="464669"/>
              </a:buClr>
              <a:buSzPts val="3000"/>
              <a:buFont typeface="Work Sans Medium"/>
              <a:buChar char="•"/>
            </a:pPr>
            <a:r>
              <a:rPr lang="en-CA"/>
              <a:t>Stock Price Volatility</a:t>
            </a:r>
            <a:endParaRPr/>
          </a:p>
          <a:p>
            <a:pPr marL="457200" lvl="0" indent="-419100" algn="l" rtl="0">
              <a:lnSpc>
                <a:spcPct val="100000"/>
              </a:lnSpc>
              <a:spcBef>
                <a:spcPts val="0"/>
              </a:spcBef>
              <a:spcAft>
                <a:spcPts val="0"/>
              </a:spcAft>
              <a:buClr>
                <a:srgbClr val="464669"/>
              </a:buClr>
              <a:buSzPts val="3000"/>
              <a:buFont typeface="Work Sans Medium"/>
              <a:buChar char="•"/>
            </a:pPr>
            <a:r>
              <a:rPr lang="en-CA"/>
              <a:t>Requires Initial Investment</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119" name="Google Shape;119;p16"/>
          <p:cNvPicPr preferRelativeResize="0"/>
          <p:nvPr/>
        </p:nvPicPr>
        <p:blipFill rotWithShape="1">
          <a:blip r:embed="rId3">
            <a:alphaModFix/>
          </a:blip>
          <a:srcRect/>
          <a:stretch/>
        </p:blipFill>
        <p:spPr>
          <a:xfrm>
            <a:off x="176970" y="404248"/>
            <a:ext cx="4199509" cy="1198468"/>
          </a:xfrm>
          <a:prstGeom prst="rect">
            <a:avLst/>
          </a:prstGeom>
          <a:noFill/>
          <a:ln>
            <a:noFill/>
          </a:ln>
        </p:spPr>
      </p:pic>
      <p:sp>
        <p:nvSpPr>
          <p:cNvPr id="120" name="Google Shape;120;p16"/>
          <p:cNvSpPr txBox="1">
            <a:spLocks noGrp="1"/>
          </p:cNvSpPr>
          <p:nvPr>
            <p:ph type="body" idx="1"/>
          </p:nvPr>
        </p:nvSpPr>
        <p:spPr>
          <a:xfrm>
            <a:off x="1048456" y="2005003"/>
            <a:ext cx="4778022" cy="4027661"/>
          </a:xfrm>
          <a:prstGeom prst="rect">
            <a:avLst/>
          </a:prstGeom>
          <a:noFill/>
          <a:ln>
            <a:noFill/>
          </a:ln>
        </p:spPr>
        <p:txBody>
          <a:bodyPr spcFirstLastPara="1" wrap="square" lIns="91425" tIns="45700" rIns="91425" bIns="45700" anchor="t" anchorCtr="0">
            <a:normAutofit/>
          </a:bodyPr>
          <a:lstStyle/>
          <a:p>
            <a:pPr marL="38100" lvl="0" indent="0" algn="l" rtl="0">
              <a:lnSpc>
                <a:spcPct val="100000"/>
              </a:lnSpc>
              <a:spcBef>
                <a:spcPts val="1000"/>
              </a:spcBef>
              <a:spcAft>
                <a:spcPts val="0"/>
              </a:spcAft>
              <a:buSzPts val="3000"/>
              <a:buNone/>
            </a:pPr>
            <a:r>
              <a:rPr lang="en-CA">
                <a:solidFill>
                  <a:srgbClr val="6468F4"/>
                </a:solidFill>
              </a:rPr>
              <a:t>What it is</a:t>
            </a:r>
            <a:r>
              <a:rPr lang="en-CA"/>
              <a:t>: The payment you receive for lending your money to an institution (like a bank) or a government.</a:t>
            </a:r>
            <a:endParaRPr/>
          </a:p>
          <a:p>
            <a:pPr marL="38100" lvl="0" indent="0" algn="l" rtl="0">
              <a:lnSpc>
                <a:spcPct val="100000"/>
              </a:lnSpc>
              <a:spcBef>
                <a:spcPts val="1000"/>
              </a:spcBef>
              <a:spcAft>
                <a:spcPts val="0"/>
              </a:spcAft>
              <a:buSzPts val="3000"/>
              <a:buNone/>
            </a:pPr>
            <a:r>
              <a:rPr lang="en-CA">
                <a:solidFill>
                  <a:srgbClr val="6468F4"/>
                </a:solidFill>
              </a:rPr>
              <a:t>How You Get It</a:t>
            </a:r>
            <a:r>
              <a:rPr lang="en-CA"/>
              <a:t>:</a:t>
            </a:r>
            <a:endParaRPr/>
          </a:p>
          <a:p>
            <a:pPr marL="457200" lvl="0" indent="-419100" algn="l" rtl="0">
              <a:lnSpc>
                <a:spcPct val="100000"/>
              </a:lnSpc>
              <a:spcBef>
                <a:spcPts val="0"/>
              </a:spcBef>
              <a:spcAft>
                <a:spcPts val="0"/>
              </a:spcAft>
              <a:buClr>
                <a:srgbClr val="464669"/>
              </a:buClr>
              <a:buSzPts val="3000"/>
              <a:buFont typeface="Work Sans Medium"/>
              <a:buChar char="•"/>
            </a:pPr>
            <a:r>
              <a:rPr lang="en-CA"/>
              <a:t>Depositing money in a bank (Savings Accounts &amp; CDs).</a:t>
            </a:r>
            <a:endParaRPr/>
          </a:p>
          <a:p>
            <a:pPr marL="457200" lvl="0" indent="-419100" algn="l" rtl="0">
              <a:lnSpc>
                <a:spcPct val="100000"/>
              </a:lnSpc>
              <a:spcBef>
                <a:spcPts val="0"/>
              </a:spcBef>
              <a:spcAft>
                <a:spcPts val="0"/>
              </a:spcAft>
              <a:buClr>
                <a:srgbClr val="464669"/>
              </a:buClr>
              <a:buSzPts val="3000"/>
              <a:buFont typeface="Work Sans Medium"/>
              <a:buChar char="•"/>
            </a:pPr>
            <a:r>
              <a:rPr lang="en-CA"/>
              <a:t>Lending money to the government by purchasing Treasury bonds.</a:t>
            </a:r>
            <a:endParaRPr/>
          </a:p>
          <a:p>
            <a:pPr marL="457200" lvl="0" indent="-419100" algn="l" rtl="0">
              <a:lnSpc>
                <a:spcPct val="100000"/>
              </a:lnSpc>
              <a:spcBef>
                <a:spcPts val="0"/>
              </a:spcBef>
              <a:spcAft>
                <a:spcPts val="0"/>
              </a:spcAft>
              <a:buClr>
                <a:srgbClr val="464669"/>
              </a:buClr>
              <a:buSzPts val="3000"/>
              <a:buFont typeface="Work Sans Medium"/>
              <a:buChar char="•"/>
            </a:pPr>
            <a:r>
              <a:rPr lang="en-CA"/>
              <a:t>Lending money to companies by purchasing corporate bonds.</a:t>
            </a:r>
            <a:endParaRPr/>
          </a:p>
        </p:txBody>
      </p:sp>
      <p:sp>
        <p:nvSpPr>
          <p:cNvPr id="121" name="Google Shape;121;p16"/>
          <p:cNvSpPr txBox="1">
            <a:spLocks noGrp="1"/>
          </p:cNvSpPr>
          <p:nvPr>
            <p:ph type="body" idx="2"/>
          </p:nvPr>
        </p:nvSpPr>
        <p:spPr>
          <a:xfrm>
            <a:off x="6365524" y="2005004"/>
            <a:ext cx="4778022" cy="3849512"/>
          </a:xfrm>
          <a:prstGeom prst="rect">
            <a:avLst/>
          </a:prstGeom>
          <a:noFill/>
          <a:ln>
            <a:noFill/>
          </a:ln>
        </p:spPr>
        <p:txBody>
          <a:bodyPr spcFirstLastPara="1" wrap="square" lIns="91425" tIns="45700" rIns="91425" bIns="45700" anchor="t" anchorCtr="0">
            <a:normAutofit/>
          </a:bodyPr>
          <a:lstStyle/>
          <a:p>
            <a:pPr marL="38100" lvl="0" indent="0" algn="l" rtl="0">
              <a:lnSpc>
                <a:spcPct val="100000"/>
              </a:lnSpc>
              <a:spcBef>
                <a:spcPts val="1000"/>
              </a:spcBef>
              <a:spcAft>
                <a:spcPts val="0"/>
              </a:spcAft>
              <a:buSzPts val="3000"/>
              <a:buNone/>
            </a:pPr>
            <a:r>
              <a:rPr lang="en-CA">
                <a:solidFill>
                  <a:srgbClr val="6468F4"/>
                </a:solidFill>
              </a:rPr>
              <a:t>Pros</a:t>
            </a:r>
            <a:endParaRPr/>
          </a:p>
          <a:p>
            <a:pPr marL="457200" lvl="0" indent="-419100" algn="l" rtl="0">
              <a:lnSpc>
                <a:spcPct val="100000"/>
              </a:lnSpc>
              <a:spcBef>
                <a:spcPts val="0"/>
              </a:spcBef>
              <a:spcAft>
                <a:spcPts val="0"/>
              </a:spcAft>
              <a:buClr>
                <a:srgbClr val="464669"/>
              </a:buClr>
              <a:buSzPts val="3000"/>
              <a:buFont typeface="Work Sans Medium"/>
              <a:buChar char="•"/>
            </a:pPr>
            <a:r>
              <a:rPr lang="en-CA"/>
              <a:t>Extremely Passive</a:t>
            </a:r>
            <a:endParaRPr/>
          </a:p>
          <a:p>
            <a:pPr marL="457200" lvl="0" indent="-419100" algn="l" rtl="0">
              <a:lnSpc>
                <a:spcPct val="100000"/>
              </a:lnSpc>
              <a:spcBef>
                <a:spcPts val="0"/>
              </a:spcBef>
              <a:spcAft>
                <a:spcPts val="0"/>
              </a:spcAft>
              <a:buClr>
                <a:srgbClr val="464669"/>
              </a:buClr>
              <a:buSzPts val="3000"/>
              <a:buFont typeface="Work Sans Medium"/>
              <a:buChar char="•"/>
            </a:pPr>
            <a:r>
              <a:rPr lang="en-CA"/>
              <a:t>Predictable and Stable</a:t>
            </a:r>
            <a:endParaRPr/>
          </a:p>
          <a:p>
            <a:pPr marL="457200" lvl="0" indent="-419100" algn="l" rtl="0">
              <a:lnSpc>
                <a:spcPct val="100000"/>
              </a:lnSpc>
              <a:spcBef>
                <a:spcPts val="0"/>
              </a:spcBef>
              <a:spcAft>
                <a:spcPts val="0"/>
              </a:spcAft>
              <a:buClr>
                <a:srgbClr val="464669"/>
              </a:buClr>
              <a:buSzPts val="3000"/>
              <a:buFont typeface="Work Sans Medium"/>
              <a:buChar char="•"/>
            </a:pPr>
            <a:r>
              <a:rPr lang="en-CA"/>
              <a:t>Low Risk</a:t>
            </a:r>
            <a:endParaRPr/>
          </a:p>
          <a:p>
            <a:pPr marL="38100" lvl="0" indent="0" algn="l" rtl="0">
              <a:lnSpc>
                <a:spcPct val="100000"/>
              </a:lnSpc>
              <a:spcBef>
                <a:spcPts val="1000"/>
              </a:spcBef>
              <a:spcAft>
                <a:spcPts val="0"/>
              </a:spcAft>
              <a:buSzPts val="3000"/>
              <a:buNone/>
            </a:pPr>
            <a:r>
              <a:rPr lang="en-CA">
                <a:solidFill>
                  <a:srgbClr val="6468F4"/>
                </a:solidFill>
              </a:rPr>
              <a:t>Cons</a:t>
            </a:r>
            <a:endParaRPr/>
          </a:p>
          <a:p>
            <a:pPr marL="457200" lvl="0" indent="-419100" algn="l" rtl="0">
              <a:lnSpc>
                <a:spcPct val="100000"/>
              </a:lnSpc>
              <a:spcBef>
                <a:spcPts val="0"/>
              </a:spcBef>
              <a:spcAft>
                <a:spcPts val="0"/>
              </a:spcAft>
              <a:buClr>
                <a:srgbClr val="464669"/>
              </a:buClr>
              <a:buSzPts val="3000"/>
              <a:buFont typeface="Work Sans Medium"/>
              <a:buChar char="•"/>
            </a:pPr>
            <a:r>
              <a:rPr lang="en-CA"/>
              <a:t>Lower Growth Potential</a:t>
            </a:r>
            <a:endParaRPr/>
          </a:p>
          <a:p>
            <a:pPr marL="457200" lvl="0" indent="-419100" algn="l" rtl="0">
              <a:lnSpc>
                <a:spcPct val="100000"/>
              </a:lnSpc>
              <a:spcBef>
                <a:spcPts val="0"/>
              </a:spcBef>
              <a:spcAft>
                <a:spcPts val="0"/>
              </a:spcAft>
              <a:buClr>
                <a:srgbClr val="464669"/>
              </a:buClr>
              <a:buSzPts val="3000"/>
              <a:buFont typeface="Work Sans Medium"/>
              <a:buChar char="•"/>
            </a:pPr>
            <a:r>
              <a:rPr lang="en-CA"/>
              <a:t>Vulnerable to Inflation</a:t>
            </a:r>
            <a:endParaRPr/>
          </a:p>
          <a:p>
            <a:pPr marL="457200" lvl="0" indent="-419100" algn="l" rtl="0">
              <a:lnSpc>
                <a:spcPct val="100000"/>
              </a:lnSpc>
              <a:spcBef>
                <a:spcPts val="0"/>
              </a:spcBef>
              <a:spcAft>
                <a:spcPts val="0"/>
              </a:spcAft>
              <a:buClr>
                <a:srgbClr val="464669"/>
              </a:buClr>
              <a:buSzPts val="3000"/>
              <a:buFont typeface="Work Sans Medium"/>
              <a:buChar char="•"/>
            </a:pPr>
            <a:r>
              <a:rPr lang="en-CA"/>
              <a:t>Taxed as Ordinary Income</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pic>
        <p:nvPicPr>
          <p:cNvPr id="126" name="Google Shape;126;p17"/>
          <p:cNvPicPr preferRelativeResize="0"/>
          <p:nvPr/>
        </p:nvPicPr>
        <p:blipFill rotWithShape="1">
          <a:blip r:embed="rId3">
            <a:alphaModFix/>
          </a:blip>
          <a:srcRect/>
          <a:stretch/>
        </p:blipFill>
        <p:spPr>
          <a:xfrm>
            <a:off x="176970" y="404248"/>
            <a:ext cx="3731816" cy="1198468"/>
          </a:xfrm>
          <a:prstGeom prst="rect">
            <a:avLst/>
          </a:prstGeom>
          <a:noFill/>
          <a:ln>
            <a:noFill/>
          </a:ln>
        </p:spPr>
      </p:pic>
      <p:sp>
        <p:nvSpPr>
          <p:cNvPr id="127" name="Google Shape;127;p17"/>
          <p:cNvSpPr txBox="1">
            <a:spLocks noGrp="1"/>
          </p:cNvSpPr>
          <p:nvPr>
            <p:ph type="body" idx="1"/>
          </p:nvPr>
        </p:nvSpPr>
        <p:spPr>
          <a:xfrm>
            <a:off x="1048456" y="2005004"/>
            <a:ext cx="4778022" cy="3849512"/>
          </a:xfrm>
          <a:prstGeom prst="rect">
            <a:avLst/>
          </a:prstGeom>
          <a:noFill/>
          <a:ln>
            <a:noFill/>
          </a:ln>
        </p:spPr>
        <p:txBody>
          <a:bodyPr spcFirstLastPara="1" wrap="square" lIns="91425" tIns="45700" rIns="91425" bIns="45700" anchor="t" anchorCtr="0">
            <a:normAutofit/>
          </a:bodyPr>
          <a:lstStyle/>
          <a:p>
            <a:pPr marL="38100" lvl="0" indent="0" algn="l" rtl="0">
              <a:lnSpc>
                <a:spcPct val="100000"/>
              </a:lnSpc>
              <a:spcBef>
                <a:spcPts val="1000"/>
              </a:spcBef>
              <a:spcAft>
                <a:spcPts val="0"/>
              </a:spcAft>
              <a:buSzPts val="3000"/>
              <a:buNone/>
            </a:pPr>
            <a:r>
              <a:rPr lang="en-CA">
                <a:solidFill>
                  <a:srgbClr val="6468F4"/>
                </a:solidFill>
              </a:rPr>
              <a:t>What it is</a:t>
            </a:r>
            <a:r>
              <a:rPr lang="en-CA"/>
              <a:t>: The profit you make when you sell an asset for a higher price than you originally paid for it.</a:t>
            </a:r>
            <a:endParaRPr/>
          </a:p>
          <a:p>
            <a:pPr marL="38100" lvl="0" indent="0" algn="l" rtl="0">
              <a:lnSpc>
                <a:spcPct val="100000"/>
              </a:lnSpc>
              <a:spcBef>
                <a:spcPts val="1000"/>
              </a:spcBef>
              <a:spcAft>
                <a:spcPts val="0"/>
              </a:spcAft>
              <a:buSzPts val="3000"/>
              <a:buNone/>
            </a:pPr>
            <a:r>
              <a:rPr lang="en-CA">
                <a:solidFill>
                  <a:srgbClr val="6468F4"/>
                </a:solidFill>
              </a:rPr>
              <a:t>How You Get It</a:t>
            </a:r>
            <a:r>
              <a:rPr lang="en-CA"/>
              <a:t>:</a:t>
            </a:r>
            <a:endParaRPr/>
          </a:p>
          <a:p>
            <a:pPr marL="457200" lvl="0" indent="-419100" algn="l" rtl="0">
              <a:lnSpc>
                <a:spcPct val="100000"/>
              </a:lnSpc>
              <a:spcBef>
                <a:spcPts val="0"/>
              </a:spcBef>
              <a:spcAft>
                <a:spcPts val="0"/>
              </a:spcAft>
              <a:buClr>
                <a:srgbClr val="464669"/>
              </a:buClr>
              <a:buSzPts val="3000"/>
              <a:buFont typeface="Work Sans Medium"/>
              <a:buChar char="•"/>
            </a:pPr>
            <a:r>
              <a:rPr lang="en-CA"/>
              <a:t>Selling stocks for more than your purchase price.</a:t>
            </a:r>
            <a:endParaRPr/>
          </a:p>
          <a:p>
            <a:pPr marL="457200" lvl="0" indent="-419100" algn="l" rtl="0">
              <a:lnSpc>
                <a:spcPct val="100000"/>
              </a:lnSpc>
              <a:spcBef>
                <a:spcPts val="0"/>
              </a:spcBef>
              <a:spcAft>
                <a:spcPts val="0"/>
              </a:spcAft>
              <a:buClr>
                <a:srgbClr val="464669"/>
              </a:buClr>
              <a:buSzPts val="3000"/>
              <a:buFont typeface="Work Sans Medium"/>
              <a:buChar char="•"/>
            </a:pPr>
            <a:r>
              <a:rPr lang="en-CA"/>
              <a:t>Selling real estate for a profit.</a:t>
            </a:r>
            <a:endParaRPr/>
          </a:p>
          <a:p>
            <a:pPr marL="457200" lvl="0" indent="-419100" algn="l" rtl="0">
              <a:lnSpc>
                <a:spcPct val="100000"/>
              </a:lnSpc>
              <a:spcBef>
                <a:spcPts val="0"/>
              </a:spcBef>
              <a:spcAft>
                <a:spcPts val="0"/>
              </a:spcAft>
              <a:buClr>
                <a:srgbClr val="464669"/>
              </a:buClr>
              <a:buSzPts val="3000"/>
              <a:buFont typeface="Work Sans Medium"/>
              <a:buChar char="•"/>
            </a:pPr>
            <a:r>
              <a:rPr lang="en-CA"/>
              <a:t>Selling other assets like cryptocurrencies, collectibles, or a business.</a:t>
            </a:r>
            <a:endParaRPr/>
          </a:p>
        </p:txBody>
      </p:sp>
      <p:sp>
        <p:nvSpPr>
          <p:cNvPr id="128" name="Google Shape;128;p17"/>
          <p:cNvSpPr txBox="1">
            <a:spLocks noGrp="1"/>
          </p:cNvSpPr>
          <p:nvPr>
            <p:ph type="body" idx="2"/>
          </p:nvPr>
        </p:nvSpPr>
        <p:spPr>
          <a:xfrm>
            <a:off x="6365524" y="2005004"/>
            <a:ext cx="4778022" cy="3849512"/>
          </a:xfrm>
          <a:prstGeom prst="rect">
            <a:avLst/>
          </a:prstGeom>
          <a:noFill/>
          <a:ln>
            <a:noFill/>
          </a:ln>
        </p:spPr>
        <p:txBody>
          <a:bodyPr spcFirstLastPara="1" wrap="square" lIns="91425" tIns="45700" rIns="91425" bIns="45700" anchor="t" anchorCtr="0">
            <a:normAutofit/>
          </a:bodyPr>
          <a:lstStyle/>
          <a:p>
            <a:pPr marL="38100" lvl="0" indent="0" algn="l" rtl="0">
              <a:lnSpc>
                <a:spcPct val="100000"/>
              </a:lnSpc>
              <a:spcBef>
                <a:spcPts val="1000"/>
              </a:spcBef>
              <a:spcAft>
                <a:spcPts val="0"/>
              </a:spcAft>
              <a:buSzPts val="3000"/>
              <a:buNone/>
            </a:pPr>
            <a:r>
              <a:rPr lang="en-CA">
                <a:solidFill>
                  <a:srgbClr val="6468F4"/>
                </a:solidFill>
              </a:rPr>
              <a:t>Pros</a:t>
            </a:r>
            <a:endParaRPr/>
          </a:p>
          <a:p>
            <a:pPr marL="457200" lvl="0" indent="-419100" algn="l" rtl="0">
              <a:lnSpc>
                <a:spcPct val="100000"/>
              </a:lnSpc>
              <a:spcBef>
                <a:spcPts val="0"/>
              </a:spcBef>
              <a:spcAft>
                <a:spcPts val="0"/>
              </a:spcAft>
              <a:buClr>
                <a:srgbClr val="464669"/>
              </a:buClr>
              <a:buSzPts val="3000"/>
              <a:buFont typeface="Work Sans Medium"/>
              <a:buChar char="•"/>
            </a:pPr>
            <a:r>
              <a:rPr lang="en-CA"/>
              <a:t>Significant Wealth Creation</a:t>
            </a:r>
            <a:endParaRPr/>
          </a:p>
          <a:p>
            <a:pPr marL="457200" lvl="0" indent="-419100" algn="l" rtl="0">
              <a:lnSpc>
                <a:spcPct val="100000"/>
              </a:lnSpc>
              <a:spcBef>
                <a:spcPts val="0"/>
              </a:spcBef>
              <a:spcAft>
                <a:spcPts val="0"/>
              </a:spcAft>
              <a:buClr>
                <a:srgbClr val="464669"/>
              </a:buClr>
              <a:buSzPts val="3000"/>
              <a:buFont typeface="Work Sans Medium"/>
              <a:buChar char="•"/>
            </a:pPr>
            <a:r>
              <a:rPr lang="en-CA"/>
              <a:t>Favorable Tax Treatment</a:t>
            </a:r>
            <a:endParaRPr/>
          </a:p>
          <a:p>
            <a:pPr marL="457200" lvl="0" indent="-419100" algn="l" rtl="0">
              <a:lnSpc>
                <a:spcPct val="100000"/>
              </a:lnSpc>
              <a:spcBef>
                <a:spcPts val="0"/>
              </a:spcBef>
              <a:spcAft>
                <a:spcPts val="0"/>
              </a:spcAft>
              <a:buClr>
                <a:srgbClr val="464669"/>
              </a:buClr>
              <a:buSzPts val="3000"/>
              <a:buFont typeface="Work Sans Medium"/>
              <a:buChar char="•"/>
            </a:pPr>
            <a:r>
              <a:rPr lang="en-CA"/>
              <a:t>You Control Timing</a:t>
            </a:r>
            <a:endParaRPr/>
          </a:p>
          <a:p>
            <a:pPr marL="38100" lvl="0" indent="0" algn="l" rtl="0">
              <a:lnSpc>
                <a:spcPct val="100000"/>
              </a:lnSpc>
              <a:spcBef>
                <a:spcPts val="1000"/>
              </a:spcBef>
              <a:spcAft>
                <a:spcPts val="0"/>
              </a:spcAft>
              <a:buSzPts val="3000"/>
              <a:buNone/>
            </a:pPr>
            <a:r>
              <a:rPr lang="en-CA">
                <a:solidFill>
                  <a:srgbClr val="6468F4"/>
                </a:solidFill>
              </a:rPr>
              <a:t>Cons</a:t>
            </a:r>
            <a:endParaRPr/>
          </a:p>
          <a:p>
            <a:pPr marL="457200" lvl="0" indent="-419100" algn="l" rtl="0">
              <a:lnSpc>
                <a:spcPct val="100000"/>
              </a:lnSpc>
              <a:spcBef>
                <a:spcPts val="0"/>
              </a:spcBef>
              <a:spcAft>
                <a:spcPts val="0"/>
              </a:spcAft>
              <a:buClr>
                <a:srgbClr val="464669"/>
              </a:buClr>
              <a:buSzPts val="3000"/>
              <a:buFont typeface="Work Sans Medium"/>
              <a:buChar char="•"/>
            </a:pPr>
            <a:r>
              <a:rPr lang="en-CA"/>
              <a:t>Risk of Capital Loss</a:t>
            </a:r>
            <a:endParaRPr/>
          </a:p>
          <a:p>
            <a:pPr marL="457200" lvl="0" indent="-419100" algn="l" rtl="0">
              <a:lnSpc>
                <a:spcPct val="100000"/>
              </a:lnSpc>
              <a:spcBef>
                <a:spcPts val="0"/>
              </a:spcBef>
              <a:spcAft>
                <a:spcPts val="0"/>
              </a:spcAft>
              <a:buClr>
                <a:srgbClr val="464669"/>
              </a:buClr>
              <a:buSzPts val="3000"/>
              <a:buFont typeface="Work Sans Medium"/>
              <a:buChar char="•"/>
            </a:pPr>
            <a:r>
              <a:rPr lang="en-CA"/>
              <a:t>Not a Predictable Income Stream</a:t>
            </a:r>
            <a:endParaRPr/>
          </a:p>
          <a:p>
            <a:pPr marL="457200" lvl="0" indent="-419100" algn="l" rtl="0">
              <a:lnSpc>
                <a:spcPct val="100000"/>
              </a:lnSpc>
              <a:spcBef>
                <a:spcPts val="0"/>
              </a:spcBef>
              <a:spcAft>
                <a:spcPts val="0"/>
              </a:spcAft>
              <a:buClr>
                <a:srgbClr val="464669"/>
              </a:buClr>
              <a:buSzPts val="3000"/>
              <a:buFont typeface="Work Sans Medium"/>
              <a:buChar char="•"/>
            </a:pPr>
            <a:r>
              <a:rPr lang="en-CA"/>
              <a:t>Requires Patience &amp; Discipline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8"/>
          <p:cNvSpPr txBox="1">
            <a:spLocks noGrp="1"/>
          </p:cNvSpPr>
          <p:nvPr>
            <p:ph type="title"/>
          </p:nvPr>
        </p:nvSpPr>
        <p:spPr>
          <a:xfrm>
            <a:off x="678092" y="1404730"/>
            <a:ext cx="5988050" cy="2978427"/>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rgbClr val="6468F4"/>
              </a:buClr>
              <a:buSzPts val="6000"/>
              <a:buFont typeface="Barlow Condensed"/>
              <a:buNone/>
            </a:pPr>
            <a:r>
              <a:rPr lang="en-CA"/>
              <a:t>Factors Impacting Your Earning Potential</a:t>
            </a:r>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3939</Words>
  <Application>Microsoft Office PowerPoint</Application>
  <PresentationFormat>Widescreen</PresentationFormat>
  <Paragraphs>312</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Barlow Condensed</vt:lpstr>
      <vt:lpstr>Work Sans Medium</vt:lpstr>
      <vt:lpstr>Calibri</vt:lpstr>
      <vt:lpstr>Office Theme</vt:lpstr>
      <vt:lpstr>Sources of Income  &amp; Factors Impacting Your Income</vt:lpstr>
      <vt:lpstr>Overview</vt:lpstr>
      <vt:lpstr>Sources of Income</vt:lpstr>
      <vt:lpstr>PowerPoint Presentation</vt:lpstr>
      <vt:lpstr>PowerPoint Presentation</vt:lpstr>
      <vt:lpstr>PowerPoint Presentation</vt:lpstr>
      <vt:lpstr>PowerPoint Presentation</vt:lpstr>
      <vt:lpstr>PowerPoint Presentation</vt:lpstr>
      <vt:lpstr>Factors Impacting Your Earning Potential</vt:lpstr>
      <vt:lpstr>PowerPoint Presentation</vt:lpstr>
      <vt:lpstr>PowerPoint Presentation</vt:lpstr>
      <vt:lpstr>PowerPoint Presentation</vt:lpstr>
      <vt:lpstr>PowerPoint Presentation</vt:lpstr>
      <vt:lpstr>PowerPoint Presentation</vt:lpstr>
      <vt:lpstr>Key Takeaways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Zoë Woodrow</dc:creator>
  <cp:lastModifiedBy>Cassandra Wood</cp:lastModifiedBy>
  <cp:revision>1</cp:revision>
  <dcterms:created xsi:type="dcterms:W3CDTF">2023-08-13T00:06:42Z</dcterms:created>
  <dcterms:modified xsi:type="dcterms:W3CDTF">2025-10-28T14:37:39Z</dcterms:modified>
</cp:coreProperties>
</file>