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embeddedFontLst>
    <p:embeddedFont>
      <p:font typeface="Barlow Condensed" panose="00000506000000000000" pitchFamily="2" charset="0"/>
      <p:regular r:id="rId18"/>
      <p:bold r:id="rId19"/>
      <p:italic r:id="rId20"/>
      <p:boldItalic r:id="rId21"/>
    </p:embeddedFont>
    <p:embeddedFont>
      <p:font typeface="Work Sans" pitchFamily="2" charset="0"/>
      <p:regular r:id="rId22"/>
      <p:bold r:id="rId23"/>
      <p:italic r:id="rId24"/>
      <p:boldItalic r:id="rId25"/>
    </p:embeddedFont>
    <p:embeddedFont>
      <p:font typeface="Work Sans Medium" pitchFamily="2"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2" roundtripDataSignature="AMtx7mjzFEy6VQpq43o6p345k1vNrCzJm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4" name="Google Shape;8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8" name="Google Shape;158;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So far, we’ve focused entirely on the retirement accounts that you personally own and control—your 401(k) and your IRA. Now, let's briefly shift gears and talk about the other side of the equation.</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Remember earlier when we discussed the two buckets of retirement income? This is the </a:t>
            </a:r>
            <a:r>
              <a:rPr lang="en-CA" sz="1100" b="0" i="1" u="none" strike="noStrike" cap="none">
                <a:solidFill>
                  <a:srgbClr val="000000"/>
                </a:solidFill>
                <a:latin typeface="Arial"/>
                <a:ea typeface="Arial"/>
                <a:cs typeface="Arial"/>
                <a:sym typeface="Arial"/>
              </a:rPr>
              <a:t>'Money You May Be Promised' </a:t>
            </a:r>
            <a:r>
              <a:rPr lang="en-CA" sz="1100" b="0" i="0" u="none" strike="noStrike" cap="none">
                <a:solidFill>
                  <a:srgbClr val="000000"/>
                </a:solidFill>
                <a:latin typeface="Arial"/>
                <a:ea typeface="Arial"/>
                <a:cs typeface="Arial"/>
                <a:sym typeface="Arial"/>
              </a:rPr>
              <a:t>bucket. We call these three sources the </a:t>
            </a:r>
            <a:r>
              <a:rPr lang="en-CA" sz="1100" b="1" i="0" u="none" strike="noStrike" cap="none">
                <a:solidFill>
                  <a:srgbClr val="000000"/>
                </a:solidFill>
                <a:latin typeface="Arial"/>
                <a:ea typeface="Arial"/>
                <a:cs typeface="Arial"/>
                <a:sym typeface="Arial"/>
              </a:rPr>
              <a:t>Retirement Foundation</a:t>
            </a:r>
            <a:r>
              <a:rPr lang="en-CA" sz="1100" b="0" i="0" u="none" strike="noStrike" cap="none">
                <a:solidFill>
                  <a:srgbClr val="000000"/>
                </a:solidFill>
                <a:latin typeface="Arial"/>
                <a:ea typeface="Arial"/>
                <a:cs typeface="Arial"/>
                <a:sym typeface="Arial"/>
              </a:rPr>
              <a:t>.</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The common thread with all three of these is that </a:t>
            </a:r>
            <a:r>
              <a:rPr lang="en-CA" sz="1100" b="1" i="0" u="none" strike="noStrike" cap="none">
                <a:solidFill>
                  <a:srgbClr val="000000"/>
                </a:solidFill>
                <a:latin typeface="Arial"/>
                <a:ea typeface="Arial"/>
                <a:cs typeface="Arial"/>
                <a:sym typeface="Arial"/>
              </a:rPr>
              <a:t>you do not control the money yourself.</a:t>
            </a:r>
            <a:r>
              <a:rPr lang="en-CA" sz="1100" b="0" i="0" u="none" strike="noStrike" cap="none">
                <a:solidFill>
                  <a:srgbClr val="000000"/>
                </a:solidFill>
                <a:latin typeface="Arial"/>
                <a:ea typeface="Arial"/>
                <a:cs typeface="Arial"/>
                <a:sym typeface="Arial"/>
              </a:rPr>
              <a:t> A government agency, a former employer, or an insurance company manages the funds and sends you a check based on a formula. You are </a:t>
            </a:r>
            <a:r>
              <a:rPr lang="en-CA" sz="1100" b="0" i="1" u="none" strike="noStrike" cap="none">
                <a:solidFill>
                  <a:srgbClr val="000000"/>
                </a:solidFill>
                <a:latin typeface="Arial"/>
                <a:ea typeface="Arial"/>
                <a:cs typeface="Arial"/>
                <a:sym typeface="Arial"/>
              </a:rPr>
              <a:t>promised</a:t>
            </a:r>
            <a:r>
              <a:rPr lang="en-CA" sz="1100" b="0" i="0" u="none" strike="noStrike" cap="none">
                <a:solidFill>
                  <a:srgbClr val="000000"/>
                </a:solidFill>
                <a:latin typeface="Arial"/>
                <a:ea typeface="Arial"/>
                <a:cs typeface="Arial"/>
                <a:sym typeface="Arial"/>
              </a:rPr>
              <a:t> a payment. The key word here is </a:t>
            </a:r>
            <a:r>
              <a:rPr lang="en-CA" sz="1100" b="1" i="0" u="none" strike="noStrike" cap="none">
                <a:solidFill>
                  <a:srgbClr val="000000"/>
                </a:solidFill>
                <a:latin typeface="Arial"/>
                <a:ea typeface="Arial"/>
                <a:cs typeface="Arial"/>
                <a:sym typeface="Arial"/>
              </a:rPr>
              <a:t>'promised.'</a:t>
            </a:r>
            <a:r>
              <a:rPr lang="en-CA" sz="1100" b="0" i="0" u="none" strike="noStrike" cap="none">
                <a:solidFill>
                  <a:srgbClr val="000000"/>
                </a:solidFill>
                <a:latin typeface="Arial"/>
                <a:ea typeface="Arial"/>
                <a:cs typeface="Arial"/>
                <a:sym typeface="Arial"/>
              </a:rPr>
              <a:t> You don't have direct control over this money. The government or a former employer manages it, and they send you a check in the mail. </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5" name="Google Shape;165;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Let's take a closer look at the two most common parts of the retirement foundation.</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1" i="0" u="none" strike="noStrike" cap="none">
                <a:solidFill>
                  <a:srgbClr val="000000"/>
                </a:solidFill>
                <a:latin typeface="Arial"/>
                <a:ea typeface="Arial"/>
                <a:cs typeface="Arial"/>
                <a:sym typeface="Arial"/>
              </a:rPr>
              <a:t>On the left, we have Annuities.</a:t>
            </a: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You can think of an annuity as a </a:t>
            </a:r>
            <a:r>
              <a:rPr lang="en-CA" sz="1100" b="1" i="0" u="none" strike="noStrike" cap="none">
                <a:solidFill>
                  <a:srgbClr val="000000"/>
                </a:solidFill>
                <a:latin typeface="Arial"/>
                <a:ea typeface="Arial"/>
                <a:cs typeface="Arial"/>
                <a:sym typeface="Arial"/>
              </a:rPr>
              <a:t>personal pension that you buy for yourself</a:t>
            </a:r>
            <a:r>
              <a:rPr lang="en-CA" sz="1100" b="0" i="0" u="none" strike="noStrike" cap="none">
                <a:solidFill>
                  <a:srgbClr val="000000"/>
                </a:solidFill>
                <a:latin typeface="Arial"/>
                <a:ea typeface="Arial"/>
                <a:cs typeface="Arial"/>
                <a:sym typeface="Arial"/>
              </a:rPr>
              <a:t> from an insurance company.</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CA" sz="1100" b="0" i="0" u="none" strike="noStrike" cap="none">
                <a:solidFill>
                  <a:srgbClr val="000000"/>
                </a:solidFill>
                <a:latin typeface="Arial"/>
                <a:ea typeface="Arial"/>
                <a:cs typeface="Arial"/>
                <a:sym typeface="Arial"/>
              </a:rPr>
              <a:t>You give the insurance company a large lump sum of your savings, and in exchange, they </a:t>
            </a:r>
            <a:r>
              <a:rPr lang="en-CA" sz="1100" b="1" i="0" u="none" strike="noStrike" cap="none">
                <a:solidFill>
                  <a:srgbClr val="000000"/>
                </a:solidFill>
                <a:latin typeface="Arial"/>
                <a:ea typeface="Arial"/>
                <a:cs typeface="Arial"/>
                <a:sym typeface="Arial"/>
              </a:rPr>
              <a:t>guarantee you a fixed monthly check</a:t>
            </a:r>
            <a:r>
              <a:rPr lang="en-CA" sz="1100" b="0" i="0" u="none" strike="noStrike" cap="none">
                <a:solidFill>
                  <a:srgbClr val="000000"/>
                </a:solidFill>
                <a:latin typeface="Arial"/>
                <a:ea typeface="Arial"/>
                <a:cs typeface="Arial"/>
                <a:sym typeface="Arial"/>
              </a:rPr>
              <a:t>, either for a set number of years or for the rest of your life.</a:t>
            </a:r>
            <a:endParaRPr/>
          </a:p>
          <a:p>
            <a:pPr marL="457200" lvl="0" indent="-298450" algn="l" rtl="0">
              <a:lnSpc>
                <a:spcPct val="100000"/>
              </a:lnSpc>
              <a:spcBef>
                <a:spcPts val="0"/>
              </a:spcBef>
              <a:spcAft>
                <a:spcPts val="0"/>
              </a:spcAft>
              <a:buSzPts val="1100"/>
              <a:buChar char="●"/>
            </a:pPr>
            <a:r>
              <a:rPr lang="en-CA" sz="1100" b="0" i="0" u="none" strike="noStrike" cap="none">
                <a:solidFill>
                  <a:srgbClr val="000000"/>
                </a:solidFill>
                <a:latin typeface="Arial"/>
                <a:ea typeface="Arial"/>
                <a:cs typeface="Arial"/>
                <a:sym typeface="Arial"/>
              </a:rPr>
              <a:t>The main benefit of an annuity is that it </a:t>
            </a:r>
            <a:r>
              <a:rPr lang="en-CA" sz="1100" b="1" i="0" u="none" strike="noStrike" cap="none">
                <a:solidFill>
                  <a:srgbClr val="000000"/>
                </a:solidFill>
                <a:latin typeface="Arial"/>
                <a:ea typeface="Arial"/>
                <a:cs typeface="Arial"/>
                <a:sym typeface="Arial"/>
              </a:rPr>
              <a:t>adds predictability</a:t>
            </a:r>
            <a:r>
              <a:rPr lang="en-CA" sz="1100" b="0" i="0" u="none" strike="noStrike" cap="none">
                <a:solidFill>
                  <a:srgbClr val="000000"/>
                </a:solidFill>
                <a:latin typeface="Arial"/>
                <a:ea typeface="Arial"/>
                <a:cs typeface="Arial"/>
                <a:sym typeface="Arial"/>
              </a:rPr>
              <a:t> to your retirement income. You know exactly how much money is coming in each month, which can help cover your basic living expenses.</a:t>
            </a:r>
            <a:endParaRPr/>
          </a:p>
          <a:p>
            <a:pPr marL="457200" lvl="0" indent="-298450" algn="l" rtl="0">
              <a:lnSpc>
                <a:spcPct val="100000"/>
              </a:lnSpc>
              <a:spcBef>
                <a:spcPts val="0"/>
              </a:spcBef>
              <a:spcAft>
                <a:spcPts val="0"/>
              </a:spcAft>
              <a:buSzPts val="1100"/>
              <a:buChar char="●"/>
            </a:pPr>
            <a:r>
              <a:rPr lang="en-CA" sz="1100" b="0" i="0" u="none" strike="noStrike" cap="none">
                <a:solidFill>
                  <a:srgbClr val="000000"/>
                </a:solidFill>
                <a:latin typeface="Arial"/>
                <a:ea typeface="Arial"/>
                <a:cs typeface="Arial"/>
                <a:sym typeface="Arial"/>
              </a:rPr>
              <a:t>The trade-off is that you give up control of that lump sum of money, and the returns are often lower than what you could achieve by investing the money yourself. </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It's a choice to trade potential growth for guaranteed income.</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457200" lvl="0" indent="-228600" algn="l" rtl="0">
              <a:lnSpc>
                <a:spcPct val="100000"/>
              </a:lnSpc>
              <a:spcBef>
                <a:spcPts val="0"/>
              </a:spcBef>
              <a:spcAft>
                <a:spcPts val="0"/>
              </a:spcAft>
              <a:buSzPts val="1100"/>
              <a:buNone/>
            </a:pPr>
            <a:endParaRPr sz="1100" b="1"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1" i="0" u="none" strike="noStrike" cap="none">
                <a:solidFill>
                  <a:srgbClr val="000000"/>
                </a:solidFill>
                <a:latin typeface="Arial"/>
                <a:ea typeface="Arial"/>
                <a:cs typeface="Arial"/>
                <a:sym typeface="Arial"/>
              </a:rPr>
              <a:t>On the right, we have Social Security.</a:t>
            </a: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This is the government's retirement plan, which almost every working American pays into through the </a:t>
            </a:r>
            <a:r>
              <a:rPr lang="en-CA" sz="1100" b="1" i="0" u="none" strike="noStrike" cap="none">
                <a:solidFill>
                  <a:srgbClr val="000000"/>
                </a:solidFill>
                <a:latin typeface="Arial"/>
                <a:ea typeface="Arial"/>
                <a:cs typeface="Arial"/>
                <a:sym typeface="Arial"/>
              </a:rPr>
              <a:t>FICA taxes</a:t>
            </a:r>
            <a:r>
              <a:rPr lang="en-CA" sz="1100" b="0" i="0" u="none" strike="noStrike" cap="none">
                <a:solidFill>
                  <a:srgbClr val="000000"/>
                </a:solidFill>
                <a:latin typeface="Arial"/>
                <a:ea typeface="Arial"/>
                <a:cs typeface="Arial"/>
                <a:sym typeface="Arial"/>
              </a:rPr>
              <a:t> we discussed in our tax lesson.</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CA" sz="1100" b="0" i="0" u="none" strike="noStrike" cap="none">
                <a:solidFill>
                  <a:srgbClr val="000000"/>
                </a:solidFill>
                <a:latin typeface="Arial"/>
                <a:ea typeface="Arial"/>
                <a:cs typeface="Arial"/>
                <a:sym typeface="Arial"/>
              </a:rPr>
              <a:t>In return for those taxes, you are promised a monthly check from the government after you reach retirement age. The amount you get depends on how much you earned during your working life.</a:t>
            </a:r>
            <a:endParaRPr/>
          </a:p>
          <a:p>
            <a:pPr marL="457200" lvl="0" indent="-298450" algn="l" rtl="0">
              <a:lnSpc>
                <a:spcPct val="100000"/>
              </a:lnSpc>
              <a:spcBef>
                <a:spcPts val="0"/>
              </a:spcBef>
              <a:spcAft>
                <a:spcPts val="0"/>
              </a:spcAft>
              <a:buSzPts val="1100"/>
              <a:buChar char="●"/>
            </a:pPr>
            <a:r>
              <a:rPr lang="en-CA" sz="1100" b="0" i="0" u="none" strike="noStrike" cap="none">
                <a:solidFill>
                  <a:srgbClr val="000000"/>
                </a:solidFill>
                <a:latin typeface="Arial"/>
                <a:ea typeface="Arial"/>
                <a:cs typeface="Arial"/>
                <a:sym typeface="Arial"/>
              </a:rPr>
              <a:t>Social Security is a </a:t>
            </a:r>
            <a:r>
              <a:rPr lang="en-CA" sz="1100" b="1" i="0" u="none" strike="noStrike" cap="none">
                <a:solidFill>
                  <a:srgbClr val="000000"/>
                </a:solidFill>
                <a:latin typeface="Arial"/>
                <a:ea typeface="Arial"/>
                <a:cs typeface="Arial"/>
                <a:sym typeface="Arial"/>
              </a:rPr>
              <a:t>foundation, but it is not enough to live on comfortably.</a:t>
            </a:r>
            <a:r>
              <a:rPr lang="en-CA" sz="1100" b="0" i="0" u="none" strike="noStrike" cap="none">
                <a:solidFill>
                  <a:srgbClr val="000000"/>
                </a:solidFill>
                <a:latin typeface="Arial"/>
                <a:ea typeface="Arial"/>
                <a:cs typeface="Arial"/>
                <a:sym typeface="Arial"/>
              </a:rPr>
              <a:t> It was designed as a safety net to prevent poverty among the elderly, not to fund a comfortable retirement.</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It will be a helpful supplement, but you cannot rely on it as your only source of income.</a:t>
            </a:r>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6" name="Google Shape;176;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Let's briefly cover the final piece of the traditional 'Retirement Foundation': the </a:t>
            </a:r>
            <a:r>
              <a:rPr lang="en-CA" sz="1100" b="1" i="0" u="none" strike="noStrike" cap="none">
                <a:solidFill>
                  <a:srgbClr val="000000"/>
                </a:solidFill>
                <a:latin typeface="Arial"/>
                <a:ea typeface="Arial"/>
                <a:cs typeface="Arial"/>
                <a:sym typeface="Arial"/>
              </a:rPr>
              <a:t>pension</a:t>
            </a:r>
            <a:r>
              <a:rPr lang="en-CA" sz="1100" b="0" i="0" u="none" strike="noStrike" cap="none">
                <a:solidFill>
                  <a:srgbClr val="000000"/>
                </a:solidFill>
                <a:latin typeface="Arial"/>
                <a:ea typeface="Arial"/>
                <a:cs typeface="Arial"/>
                <a:sym typeface="Arial"/>
              </a:rPr>
              <a:t>.</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As the slide says, you can think of this as an </a:t>
            </a:r>
            <a:r>
              <a:rPr lang="en-CA" sz="1100" b="1" i="0" u="none" strike="noStrike" cap="none">
                <a:solidFill>
                  <a:srgbClr val="000000"/>
                </a:solidFill>
                <a:latin typeface="Arial"/>
                <a:ea typeface="Arial"/>
                <a:cs typeface="Arial"/>
                <a:sym typeface="Arial"/>
              </a:rPr>
              <a:t>'old-school' retirement plan</a:t>
            </a:r>
            <a:r>
              <a:rPr lang="en-CA" sz="1100" b="0" i="0" u="none" strike="noStrike" cap="none">
                <a:solidFill>
                  <a:srgbClr val="000000"/>
                </a:solidFill>
                <a:latin typeface="Arial"/>
                <a:ea typeface="Arial"/>
                <a:cs typeface="Arial"/>
                <a:sym typeface="Arial"/>
              </a:rPr>
              <a:t>. </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1" i="0" u="none" strike="noStrike" cap="none">
                <a:solidFill>
                  <a:srgbClr val="000000"/>
                </a:solidFill>
                <a:latin typeface="Arial"/>
                <a:ea typeface="Arial"/>
                <a:cs typeface="Arial"/>
                <a:sym typeface="Arial"/>
              </a:rPr>
              <a:t>Here's how it worked: </a:t>
            </a:r>
            <a:r>
              <a:rPr lang="en-CA" sz="1100" b="0" i="0" u="none" strike="noStrike" cap="none">
                <a:solidFill>
                  <a:srgbClr val="000000"/>
                </a:solidFill>
                <a:latin typeface="Arial"/>
                <a:ea typeface="Arial"/>
                <a:cs typeface="Arial"/>
                <a:sym typeface="Arial"/>
              </a:rPr>
              <a:t>in your grandparents' generation, it was common for someone to work for the same company for 30 or 40 years. As a reward for that loyalty, the company would </a:t>
            </a:r>
            <a:r>
              <a:rPr lang="en-CA" sz="1100" b="1" i="0" u="none" strike="noStrike" cap="none">
                <a:solidFill>
                  <a:srgbClr val="000000"/>
                </a:solidFill>
                <a:latin typeface="Arial"/>
                <a:ea typeface="Arial"/>
                <a:cs typeface="Arial"/>
                <a:sym typeface="Arial"/>
              </a:rPr>
              <a:t>promise to pay them a fixed monthly check for the rest of their life</a:t>
            </a:r>
            <a:r>
              <a:rPr lang="en-CA" sz="1100" b="0" i="0" u="none" strike="noStrike" cap="none">
                <a:solidFill>
                  <a:srgbClr val="000000"/>
                </a:solidFill>
                <a:latin typeface="Arial"/>
                <a:ea typeface="Arial"/>
                <a:cs typeface="Arial"/>
                <a:sym typeface="Arial"/>
              </a:rPr>
              <a:t> after they retired. The key word here is </a:t>
            </a:r>
            <a:r>
              <a:rPr lang="en-CA" sz="1100" b="1" i="0" u="none" strike="noStrike" cap="none">
                <a:solidFill>
                  <a:srgbClr val="000000"/>
                </a:solidFill>
                <a:latin typeface="Arial"/>
                <a:ea typeface="Arial"/>
                <a:cs typeface="Arial"/>
                <a:sym typeface="Arial"/>
              </a:rPr>
              <a:t>'promise.’</a:t>
            </a:r>
            <a:r>
              <a:rPr lang="en-CA" sz="1100" b="0" i="0" u="none" strike="noStrike" cap="none">
                <a:solidFill>
                  <a:srgbClr val="000000"/>
                </a:solidFill>
                <a:latin typeface="Arial"/>
                <a:ea typeface="Arial"/>
                <a:cs typeface="Arial"/>
                <a:sym typeface="Arial"/>
              </a:rPr>
              <a:t> </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The company was responsible for all the saving and investing; the employee just had to stay with the company long enough to qualify.</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This model is </a:t>
            </a:r>
            <a:r>
              <a:rPr lang="en-CA" sz="1100" b="1" i="0" u="none" strike="noStrike" cap="none">
                <a:solidFill>
                  <a:srgbClr val="000000"/>
                </a:solidFill>
                <a:latin typeface="Arial"/>
                <a:ea typeface="Arial"/>
                <a:cs typeface="Arial"/>
                <a:sym typeface="Arial"/>
              </a:rPr>
              <a:t>very rare in the private sector today</a:t>
            </a:r>
            <a:r>
              <a:rPr lang="en-CA" sz="1100" b="0" i="0" u="none" strike="noStrike" cap="none">
                <a:solidFill>
                  <a:srgbClr val="000000"/>
                </a:solidFill>
                <a:latin typeface="Arial"/>
                <a:ea typeface="Arial"/>
                <a:cs typeface="Arial"/>
                <a:sym typeface="Arial"/>
              </a:rPr>
              <a:t> because it became too expensive for companies to maintain. Most have replaced pensions with 401(k) plans, which shifts the responsibility of saving from the company to the employee. While pensions are still common in public sector jobs like teaching or government work, it's not something most people should expect to receive.</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Now, that covers the 'promised' money. Before we get to our final action plan for the money </a:t>
            </a:r>
            <a:r>
              <a:rPr lang="en-CA" sz="1100" b="0" i="1" u="none" strike="noStrike" cap="none">
                <a:solidFill>
                  <a:srgbClr val="000000"/>
                </a:solidFill>
                <a:latin typeface="Arial"/>
                <a:ea typeface="Arial"/>
                <a:cs typeface="Arial"/>
                <a:sym typeface="Arial"/>
              </a:rPr>
              <a:t>you</a:t>
            </a:r>
            <a:r>
              <a:rPr lang="en-CA" sz="1100" b="0" i="0" u="none" strike="noStrike" cap="none">
                <a:solidFill>
                  <a:srgbClr val="000000"/>
                </a:solidFill>
                <a:latin typeface="Arial"/>
                <a:ea typeface="Arial"/>
                <a:cs typeface="Arial"/>
                <a:sym typeface="Arial"/>
              </a:rPr>
              <a:t> control, there's one critical rule we need to establish for your personal retirement accounts... and that is </a:t>
            </a:r>
            <a:r>
              <a:rPr lang="en-CA" sz="1100" b="1" i="0" u="none" strike="noStrike" cap="none">
                <a:solidFill>
                  <a:srgbClr val="000000"/>
                </a:solidFill>
                <a:latin typeface="Arial"/>
                <a:ea typeface="Arial"/>
                <a:cs typeface="Arial"/>
                <a:sym typeface="Arial"/>
              </a:rPr>
              <a:t>Rule #1: Don't Touch Them!</a:t>
            </a: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5" name="Google Shape;185;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CA"/>
              <a:t>The government provides huge tax breaks for these retirement accounts because they want to incentivize long-term saving. To enforce this, they've created a significant penalty for taking money out too early. </a:t>
            </a:r>
            <a:endParaRPr/>
          </a:p>
          <a:p>
            <a:pPr marL="158750" lvl="0" indent="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r>
              <a:rPr lang="en-CA" b="1"/>
              <a:t>The general rule is this: </a:t>
            </a:r>
            <a:r>
              <a:rPr lang="en-CA"/>
              <a:t>if you withdraw money from a Traditional 401(k) or IRA </a:t>
            </a:r>
            <a:r>
              <a:rPr lang="en-CA" b="1"/>
              <a:t>before you turn 59 and a half</a:t>
            </a:r>
            <a:r>
              <a:rPr lang="en-CA"/>
              <a:t>, you'll face a double hit. </a:t>
            </a:r>
            <a:endParaRPr/>
          </a:p>
          <a:p>
            <a:pPr marL="158750" lvl="0" indent="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CA"/>
              <a:t>First, you'll have to pay your </a:t>
            </a:r>
            <a:r>
              <a:rPr lang="en-CA" b="1"/>
              <a:t>regular income tax </a:t>
            </a:r>
            <a:r>
              <a:rPr lang="en-CA"/>
              <a:t>on the entire amount you withdraw.</a:t>
            </a:r>
            <a:endParaRPr/>
          </a:p>
          <a:p>
            <a:pPr marL="457200" lvl="0" indent="-298450" algn="l" rtl="0">
              <a:lnSpc>
                <a:spcPct val="100000"/>
              </a:lnSpc>
              <a:spcBef>
                <a:spcPts val="0"/>
              </a:spcBef>
              <a:spcAft>
                <a:spcPts val="0"/>
              </a:spcAft>
              <a:buSzPts val="1100"/>
              <a:buChar char="●"/>
            </a:pPr>
            <a:r>
              <a:rPr lang="en-CA"/>
              <a:t>On top of that, you'll be charged an additional </a:t>
            </a:r>
            <a:r>
              <a:rPr lang="en-CA" b="1"/>
              <a:t>10% penalty tax</a:t>
            </a:r>
            <a:r>
              <a:rPr lang="en-CA"/>
              <a:t>. This can easily wipe out a huge portion of your savings. The message from the government is clear: </a:t>
            </a:r>
            <a:r>
              <a:rPr lang="en-CA" b="1"/>
              <a:t>Don't touch this money.</a:t>
            </a:r>
            <a:endParaRPr/>
          </a:p>
          <a:p>
            <a:pPr marL="158750" lvl="0" indent="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r>
              <a:rPr lang="en-CA"/>
              <a:t>However, the IRS understands that major life events happen. They have created a list of exceptions that allow you to withdraw money early without paying that 10% penalty. You still have to pay the income tax, but you avoid the extra penalty. Some of the most common exceptions include:</a:t>
            </a:r>
            <a:endParaRPr/>
          </a:p>
          <a:p>
            <a:pPr marL="158750" lvl="0" indent="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CA"/>
              <a:t>Using up to $10,000 for a first-time home purchase.</a:t>
            </a:r>
            <a:endParaRPr/>
          </a:p>
          <a:p>
            <a:pPr marL="457200" lvl="0" indent="-298450" algn="l" rtl="0">
              <a:lnSpc>
                <a:spcPct val="100000"/>
              </a:lnSpc>
              <a:spcBef>
                <a:spcPts val="0"/>
              </a:spcBef>
              <a:spcAft>
                <a:spcPts val="0"/>
              </a:spcAft>
              <a:buSzPts val="1100"/>
              <a:buChar char="●"/>
            </a:pPr>
            <a:r>
              <a:rPr lang="en-CA"/>
              <a:t>Paying for qualified higher education expenses for you or your family.</a:t>
            </a:r>
            <a:endParaRPr/>
          </a:p>
          <a:p>
            <a:pPr marL="457200" lvl="0" indent="-298450" algn="l" rtl="0">
              <a:lnSpc>
                <a:spcPct val="100000"/>
              </a:lnSpc>
              <a:spcBef>
                <a:spcPts val="0"/>
              </a:spcBef>
              <a:spcAft>
                <a:spcPts val="0"/>
              </a:spcAft>
              <a:buSzPts val="1100"/>
              <a:buChar char="●"/>
            </a:pPr>
            <a:r>
              <a:rPr lang="en-CA"/>
              <a:t>Covering major unreimbursed medical bills.  </a:t>
            </a:r>
            <a:endParaRPr/>
          </a:p>
          <a:p>
            <a:pPr marL="457200" lvl="0" indent="-298450" algn="l" rtl="0">
              <a:lnSpc>
                <a:spcPct val="100000"/>
              </a:lnSpc>
              <a:spcBef>
                <a:spcPts val="0"/>
              </a:spcBef>
              <a:spcAft>
                <a:spcPts val="0"/>
              </a:spcAft>
              <a:buSzPts val="1100"/>
              <a:buChar char="●"/>
            </a:pPr>
            <a:r>
              <a:rPr lang="en-CA"/>
              <a:t>And in cases of total and permanent disability.</a:t>
            </a:r>
            <a:endParaRPr/>
          </a:p>
          <a:p>
            <a:pPr marL="158750" lvl="0" indent="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r>
              <a:rPr lang="en-CA"/>
              <a:t>But remember the main point: this money is for your </a:t>
            </a:r>
            <a:r>
              <a:rPr lang="en-CA" b="1"/>
              <a:t>future self</a:t>
            </a:r>
            <a:r>
              <a:rPr lang="en-CA"/>
              <a:t>. It is not a backup savings account or an emergency fund. Your best strategy is to leave it alone and let the power of compound interest work its magic for decades to come.</a:t>
            </a:r>
            <a:endParaRPr/>
          </a:p>
          <a:p>
            <a:pPr marL="158750" lvl="0" indent="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r>
              <a:rPr lang="en-CA"/>
              <a:t>Reference: https://www.irs.gov/retirement-plans/hardships-early-withdrawals-and-loans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 name="Google Shape;193;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This slide gives you a simple, four-step plan to start building your retirement wealth </a:t>
            </a:r>
            <a:r>
              <a:rPr lang="en-CA" sz="1100" b="0" i="1" u="none" strike="noStrike" cap="none">
                <a:solidFill>
                  <a:srgbClr val="000000"/>
                </a:solidFill>
                <a:latin typeface="Arial"/>
                <a:ea typeface="Arial"/>
                <a:cs typeface="Arial"/>
                <a:sym typeface="Arial"/>
              </a:rPr>
              <a:t>today</a:t>
            </a:r>
            <a:r>
              <a:rPr lang="en-CA" sz="1100" b="0" i="0" u="none" strike="noStrike" cap="none">
                <a:solidFill>
                  <a:srgbClr val="000000"/>
                </a:solidFill>
                <a:latin typeface="Arial"/>
                <a:ea typeface="Arial"/>
                <a:cs typeface="Arial"/>
                <a:sym typeface="Arial"/>
              </a:rPr>
              <a:t>.</a:t>
            </a:r>
            <a:endParaRPr/>
          </a:p>
          <a:p>
            <a:pPr marL="158750" lvl="0" indent="0" algn="l" rtl="0">
              <a:lnSpc>
                <a:spcPct val="100000"/>
              </a:lnSpc>
              <a:spcBef>
                <a:spcPts val="0"/>
              </a:spcBef>
              <a:spcAft>
                <a:spcPts val="0"/>
              </a:spcAft>
              <a:buSzPts val="1100"/>
              <a:buNone/>
            </a:pPr>
            <a:endParaRPr sz="1100" b="1"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1" i="0" u="none" strike="noStrike" cap="none">
                <a:solidFill>
                  <a:srgbClr val="000000"/>
                </a:solidFill>
                <a:latin typeface="Arial"/>
                <a:ea typeface="Arial"/>
                <a:cs typeface="Arial"/>
                <a:sym typeface="Arial"/>
              </a:rPr>
              <a:t>Step 1: Maximize Your 401(k) Match.</a:t>
            </a: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This is your absolute #1 priority. If your job offers a match, it is free money. Do not leave it on the table. Contribute at least enough to get the full amount your employer is offering you.</a:t>
            </a:r>
            <a:endParaRPr/>
          </a:p>
          <a:p>
            <a:pPr marL="158750" lvl="0" indent="0" algn="l" rtl="0">
              <a:lnSpc>
                <a:spcPct val="100000"/>
              </a:lnSpc>
              <a:spcBef>
                <a:spcPts val="0"/>
              </a:spcBef>
              <a:spcAft>
                <a:spcPts val="0"/>
              </a:spcAft>
              <a:buSzPts val="1100"/>
              <a:buNone/>
            </a:pPr>
            <a:endParaRPr sz="1100" b="1"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1" i="0" u="none" strike="noStrike" cap="none">
                <a:solidFill>
                  <a:srgbClr val="000000"/>
                </a:solidFill>
                <a:latin typeface="Arial"/>
                <a:ea typeface="Arial"/>
                <a:cs typeface="Arial"/>
                <a:sym typeface="Arial"/>
              </a:rPr>
              <a:t>Step 2: Open a Roth IRA.</a:t>
            </a: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After you've secured your match, your next move is to open your own personal retirement account. The most important part here is just to </a:t>
            </a:r>
            <a:r>
              <a:rPr lang="en-CA" sz="1100" b="0" i="1" u="none" strike="noStrike" cap="none">
                <a:solidFill>
                  <a:srgbClr val="000000"/>
                </a:solidFill>
                <a:latin typeface="Arial"/>
                <a:ea typeface="Arial"/>
                <a:cs typeface="Arial"/>
                <a:sym typeface="Arial"/>
              </a:rPr>
              <a:t>start</a:t>
            </a:r>
            <a:r>
              <a:rPr lang="en-CA" sz="1100" b="0" i="0" u="none" strike="noStrike" cap="none">
                <a:solidFill>
                  <a:srgbClr val="000000"/>
                </a:solidFill>
                <a:latin typeface="Arial"/>
                <a:ea typeface="Arial"/>
                <a:cs typeface="Arial"/>
                <a:sym typeface="Arial"/>
              </a:rPr>
              <a:t>. Even if it's only $25 or $50 a month, you are building the habit of paying yourself first.</a:t>
            </a:r>
            <a:endParaRPr/>
          </a:p>
          <a:p>
            <a:pPr marL="158750" lvl="0" indent="0" algn="l" rtl="0">
              <a:lnSpc>
                <a:spcPct val="100000"/>
              </a:lnSpc>
              <a:spcBef>
                <a:spcPts val="0"/>
              </a:spcBef>
              <a:spcAft>
                <a:spcPts val="0"/>
              </a:spcAft>
              <a:buSzPts val="1100"/>
              <a:buNone/>
            </a:pPr>
            <a:endParaRPr sz="1100" b="1"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1" i="0" u="none" strike="noStrike" cap="none">
                <a:solidFill>
                  <a:srgbClr val="000000"/>
                </a:solidFill>
                <a:latin typeface="Arial"/>
                <a:ea typeface="Arial"/>
                <a:cs typeface="Arial"/>
                <a:sym typeface="Arial"/>
              </a:rPr>
              <a:t>Step 3: Choose Simple Investments.</a:t>
            </a: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Don't let the idea of investing overwhelm you. You don't need to be a stock-picking genius. A simple, diversified option like a </a:t>
            </a:r>
            <a:r>
              <a:rPr lang="en-CA" sz="1100" b="1" i="0" u="none" strike="noStrike" cap="none">
                <a:solidFill>
                  <a:srgbClr val="000000"/>
                </a:solidFill>
                <a:latin typeface="Arial"/>
                <a:ea typeface="Arial"/>
                <a:cs typeface="Arial"/>
                <a:sym typeface="Arial"/>
              </a:rPr>
              <a:t>target-date fund</a:t>
            </a:r>
            <a:r>
              <a:rPr lang="en-CA" sz="1100" b="0" i="0" u="none" strike="noStrike" cap="none">
                <a:solidFill>
                  <a:srgbClr val="000000"/>
                </a:solidFill>
                <a:latin typeface="Arial"/>
                <a:ea typeface="Arial"/>
                <a:cs typeface="Arial"/>
                <a:sym typeface="Arial"/>
              </a:rPr>
              <a:t> is a perfect way to start. It's designed to automatically do the hard work for you.</a:t>
            </a:r>
            <a:endParaRPr/>
          </a:p>
          <a:p>
            <a:pPr marL="158750" lvl="0" indent="0" algn="l" rtl="0">
              <a:lnSpc>
                <a:spcPct val="100000"/>
              </a:lnSpc>
              <a:spcBef>
                <a:spcPts val="0"/>
              </a:spcBef>
              <a:spcAft>
                <a:spcPts val="0"/>
              </a:spcAft>
              <a:buSzPts val="1100"/>
              <a:buNone/>
            </a:pPr>
            <a:endParaRPr sz="1100" b="1"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1" i="0" u="none" strike="noStrike" cap="none">
                <a:solidFill>
                  <a:srgbClr val="000000"/>
                </a:solidFill>
                <a:latin typeface="Arial"/>
                <a:ea typeface="Arial"/>
                <a:cs typeface="Arial"/>
                <a:sym typeface="Arial"/>
              </a:rPr>
              <a:t>Step 4: Let Time Work Its Magic.</a:t>
            </a:r>
            <a:r>
              <a:rPr lang="en-CA" sz="1100" b="0" i="0" u="none" strike="noStrike" cap="none">
                <a:solidFill>
                  <a:srgbClr val="000000"/>
                </a:solidFill>
                <a:latin typeface="Arial"/>
                <a:ea typeface="Arial"/>
                <a:cs typeface="Arial"/>
                <a:sym typeface="Arial"/>
              </a:rPr>
              <a:t> </a:t>
            </a:r>
            <a:endParaRPr/>
          </a:p>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Once you have this system set up—contributing automatically to simple investments—your main job is to be patient. Let your money and the incredible power of compound interest do the heavy lifting for the next 40 years.</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9" name="Google Shape;199;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Let's recap what we’ve learned:</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CA" sz="1100" b="0" i="0" u="none" strike="noStrike" cap="none">
                <a:solidFill>
                  <a:srgbClr val="000000"/>
                </a:solidFill>
                <a:latin typeface="Arial"/>
                <a:ea typeface="Arial"/>
                <a:cs typeface="Arial"/>
                <a:sym typeface="Arial"/>
              </a:rPr>
              <a:t>First, you now know the difference between an </a:t>
            </a:r>
            <a:r>
              <a:rPr lang="en-CA" sz="1100" b="1" i="0" u="none" strike="noStrike" cap="none">
                <a:solidFill>
                  <a:srgbClr val="000000"/>
                </a:solidFill>
                <a:latin typeface="Arial"/>
                <a:ea typeface="Arial"/>
                <a:cs typeface="Arial"/>
                <a:sym typeface="Arial"/>
              </a:rPr>
              <a:t>employer plan</a:t>
            </a:r>
            <a:r>
              <a:rPr lang="en-CA" sz="1100" b="0" i="0" u="none" strike="noStrike" cap="none">
                <a:solidFill>
                  <a:srgbClr val="000000"/>
                </a:solidFill>
                <a:latin typeface="Arial"/>
                <a:ea typeface="Arial"/>
                <a:cs typeface="Arial"/>
                <a:sym typeface="Arial"/>
              </a:rPr>
              <a:t> like a 401(k) and a </a:t>
            </a:r>
            <a:r>
              <a:rPr lang="en-CA" sz="1100" b="1" i="0" u="none" strike="noStrike" cap="none">
                <a:solidFill>
                  <a:srgbClr val="000000"/>
                </a:solidFill>
                <a:latin typeface="Arial"/>
                <a:ea typeface="Arial"/>
                <a:cs typeface="Arial"/>
                <a:sym typeface="Arial"/>
              </a:rPr>
              <a:t>personal plan</a:t>
            </a:r>
            <a:r>
              <a:rPr lang="en-CA" sz="1100" b="0" i="0" u="none" strike="noStrike" cap="none">
                <a:solidFill>
                  <a:srgbClr val="000000"/>
                </a:solidFill>
                <a:latin typeface="Arial"/>
                <a:ea typeface="Arial"/>
                <a:cs typeface="Arial"/>
                <a:sym typeface="Arial"/>
              </a:rPr>
              <a:t> like an IRA, and you know the unique strengths of each.</a:t>
            </a:r>
            <a:endParaRPr/>
          </a:p>
          <a:p>
            <a:pPr marL="457200" lvl="0" indent="-298450" algn="l" rtl="0">
              <a:lnSpc>
                <a:spcPct val="100000"/>
              </a:lnSpc>
              <a:spcBef>
                <a:spcPts val="0"/>
              </a:spcBef>
              <a:spcAft>
                <a:spcPts val="0"/>
              </a:spcAft>
              <a:buSzPts val="1100"/>
              <a:buChar char="●"/>
            </a:pPr>
            <a:r>
              <a:rPr lang="en-CA" sz="1100" b="0" i="0" u="none" strike="noStrike" cap="none">
                <a:solidFill>
                  <a:srgbClr val="000000"/>
                </a:solidFill>
                <a:latin typeface="Arial"/>
                <a:ea typeface="Arial"/>
                <a:cs typeface="Arial"/>
                <a:sym typeface="Arial"/>
              </a:rPr>
              <a:t>Second, you understand why you might choose to 'Pay Tax Now vs. Pay Tax Later,' and you know why a </a:t>
            </a:r>
            <a:r>
              <a:rPr lang="en-CA" sz="1100" b="1" i="0" u="none" strike="noStrike" cap="none">
                <a:solidFill>
                  <a:srgbClr val="000000"/>
                </a:solidFill>
                <a:latin typeface="Arial"/>
                <a:ea typeface="Arial"/>
                <a:cs typeface="Arial"/>
                <a:sym typeface="Arial"/>
              </a:rPr>
              <a:t>Roth</a:t>
            </a:r>
            <a:r>
              <a:rPr lang="en-CA" sz="1100" b="0" i="0" u="none" strike="noStrike" cap="none">
                <a:solidFill>
                  <a:srgbClr val="000000"/>
                </a:solidFill>
                <a:latin typeface="Arial"/>
                <a:ea typeface="Arial"/>
                <a:cs typeface="Arial"/>
                <a:sym typeface="Arial"/>
              </a:rPr>
              <a:t> IRA is so valuable for someone just starting their career.</a:t>
            </a:r>
            <a:endParaRPr/>
          </a:p>
          <a:p>
            <a:pPr marL="457200" lvl="0" indent="-298450" algn="l" rtl="0">
              <a:lnSpc>
                <a:spcPct val="100000"/>
              </a:lnSpc>
              <a:spcBef>
                <a:spcPts val="0"/>
              </a:spcBef>
              <a:spcAft>
                <a:spcPts val="0"/>
              </a:spcAft>
              <a:buSzPts val="1100"/>
              <a:buChar char="●"/>
            </a:pPr>
            <a:r>
              <a:rPr lang="en-CA" sz="1100" b="0" i="0" u="none" strike="noStrike" cap="none">
                <a:solidFill>
                  <a:srgbClr val="000000"/>
                </a:solidFill>
                <a:latin typeface="Arial"/>
                <a:ea typeface="Arial"/>
                <a:cs typeface="Arial"/>
                <a:sym typeface="Arial"/>
              </a:rPr>
              <a:t>And finally, putting it all together, you have a </a:t>
            </a:r>
            <a:r>
              <a:rPr lang="en-CA" sz="1100" b="1" i="0" u="none" strike="noStrike" cap="none">
                <a:solidFill>
                  <a:srgbClr val="000000"/>
                </a:solidFill>
                <a:latin typeface="Arial"/>
                <a:ea typeface="Arial"/>
                <a:cs typeface="Arial"/>
                <a:sym typeface="Arial"/>
              </a:rPr>
              <a:t>clear, actionable plan</a:t>
            </a:r>
            <a:r>
              <a:rPr lang="en-CA" sz="1100" b="0" i="0" u="none" strike="noStrike" cap="none">
                <a:solidFill>
                  <a:srgbClr val="000000"/>
                </a:solidFill>
                <a:latin typeface="Arial"/>
                <a:ea typeface="Arial"/>
                <a:cs typeface="Arial"/>
                <a:sym typeface="Arial"/>
              </a:rPr>
              <a:t> to start building your retirement wealth right now.</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Remember: retirement isn't about getting old; it's about building a life of financial freedom. You now have the knowledge and the plan to make that happen!</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Why should you care about retirement - </a:t>
            </a:r>
            <a:r>
              <a:rPr lang="en-CA" sz="1100" b="1" i="0" u="none" strike="noStrike" cap="none">
                <a:solidFill>
                  <a:srgbClr val="000000"/>
                </a:solidFill>
                <a:latin typeface="Arial"/>
                <a:ea typeface="Arial"/>
                <a:cs typeface="Arial"/>
                <a:sym typeface="Arial"/>
              </a:rPr>
              <a:t>NOW</a:t>
            </a:r>
            <a:r>
              <a:rPr lang="en-CA" sz="1100" b="0" i="0" u="none" strike="noStrike" cap="none">
                <a:solidFill>
                  <a:srgbClr val="000000"/>
                </a:solidFill>
                <a:latin typeface="Arial"/>
                <a:ea typeface="Arial"/>
                <a:cs typeface="Arial"/>
                <a:sym typeface="Arial"/>
              </a:rPr>
              <a: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 name="Google Shape;95;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Okay, I know what many of you are probably thinking when you see this slide: “That's decades away, and it's for old people.”</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And you're right, it is a long way off. But the first and most important thing I want you to understand is that retirement is </a:t>
            </a:r>
            <a:r>
              <a:rPr lang="en-CA" sz="1100" b="1" i="0" u="none" strike="noStrike" cap="none">
                <a:solidFill>
                  <a:srgbClr val="000000"/>
                </a:solidFill>
                <a:latin typeface="Arial"/>
                <a:ea typeface="Arial"/>
                <a:cs typeface="Arial"/>
                <a:sym typeface="Arial"/>
              </a:rPr>
              <a:t>not about getting old</a:t>
            </a:r>
            <a:r>
              <a:rPr lang="en-CA" sz="1100" b="0" i="0" u="none" strike="noStrike" cap="none">
                <a:solidFill>
                  <a:srgbClr val="000000"/>
                </a:solidFill>
                <a:latin typeface="Arial"/>
                <a:ea typeface="Arial"/>
                <a:cs typeface="Arial"/>
                <a:sym typeface="Arial"/>
              </a:rPr>
              <a:t>. It's about having the </a:t>
            </a:r>
            <a:r>
              <a:rPr lang="en-CA" sz="1100" b="1" i="0" u="none" strike="noStrike" cap="none">
                <a:solidFill>
                  <a:srgbClr val="000000"/>
                </a:solidFill>
                <a:latin typeface="Arial"/>
                <a:ea typeface="Arial"/>
                <a:cs typeface="Arial"/>
                <a:sym typeface="Arial"/>
              </a:rPr>
              <a:t>financial freedom</a:t>
            </a:r>
            <a:r>
              <a:rPr lang="en-CA" sz="1100" b="0" i="0" u="none" strike="noStrike" cap="none">
                <a:solidFill>
                  <a:srgbClr val="000000"/>
                </a:solidFill>
                <a:latin typeface="Arial"/>
                <a:ea typeface="Arial"/>
                <a:cs typeface="Arial"/>
                <a:sym typeface="Arial"/>
              </a:rPr>
              <a:t> to stop working because you </a:t>
            </a:r>
            <a:r>
              <a:rPr lang="en-CA" sz="1100" b="0" i="1" u="none" strike="noStrike" cap="none">
                <a:solidFill>
                  <a:srgbClr val="000000"/>
                </a:solidFill>
                <a:latin typeface="Arial"/>
                <a:ea typeface="Arial"/>
                <a:cs typeface="Arial"/>
                <a:sym typeface="Arial"/>
              </a:rPr>
              <a:t>want</a:t>
            </a:r>
            <a:r>
              <a:rPr lang="en-CA" sz="1100" b="0" i="0" u="none" strike="noStrike" cap="none">
                <a:solidFill>
                  <a:srgbClr val="000000"/>
                </a:solidFill>
                <a:latin typeface="Arial"/>
                <a:ea typeface="Arial"/>
                <a:cs typeface="Arial"/>
                <a:sym typeface="Arial"/>
              </a:rPr>
              <a:t> to, not because you </a:t>
            </a:r>
            <a:r>
              <a:rPr lang="en-CA" sz="1100" b="0" i="1" u="none" strike="noStrike" cap="none">
                <a:solidFill>
                  <a:srgbClr val="000000"/>
                </a:solidFill>
                <a:latin typeface="Arial"/>
                <a:ea typeface="Arial"/>
                <a:cs typeface="Arial"/>
                <a:sym typeface="Arial"/>
              </a:rPr>
              <a:t>have</a:t>
            </a:r>
            <a:r>
              <a:rPr lang="en-CA" sz="1100" b="0" i="0" u="none" strike="noStrike" cap="none">
                <a:solidFill>
                  <a:srgbClr val="000000"/>
                </a:solidFill>
                <a:latin typeface="Arial"/>
                <a:ea typeface="Arial"/>
                <a:cs typeface="Arial"/>
                <a:sym typeface="Arial"/>
              </a:rPr>
              <a:t> to. It's about having the choice to travel, pursue a passion, or just relax, without ever needing another paycheck.</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So, </a:t>
            </a:r>
            <a:r>
              <a:rPr lang="en-CA" sz="1100" b="1" i="0" u="none" strike="noStrike" cap="none">
                <a:solidFill>
                  <a:srgbClr val="000000"/>
                </a:solidFill>
                <a:latin typeface="Arial"/>
                <a:ea typeface="Arial"/>
                <a:cs typeface="Arial"/>
                <a:sym typeface="Arial"/>
              </a:rPr>
              <a:t>how do you achieve that freedom? </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The secret isn't a huge salary or a lucky stock pick. The secret weapon is </a:t>
            </a:r>
            <a:r>
              <a:rPr lang="en-CA" sz="1100" b="1" i="0" u="none" strike="noStrike" cap="none">
                <a:solidFill>
                  <a:srgbClr val="000000"/>
                </a:solidFill>
                <a:latin typeface="Arial"/>
                <a:ea typeface="Arial"/>
                <a:cs typeface="Arial"/>
                <a:sym typeface="Arial"/>
              </a:rPr>
              <a:t>TIME</a:t>
            </a:r>
            <a:r>
              <a:rPr lang="en-CA" sz="1100" b="0" i="0" u="none" strike="noStrike" cap="none">
                <a:solidFill>
                  <a:srgbClr val="000000"/>
                </a:solidFill>
                <a:latin typeface="Arial"/>
                <a:ea typeface="Arial"/>
                <a:cs typeface="Arial"/>
                <a:sym typeface="Arial"/>
              </a:rPr>
              <a:t>. </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And that is the one resource that you have more of </a:t>
            </a:r>
            <a:r>
              <a:rPr lang="en-CA" sz="1100" b="0" i="1" u="none" strike="noStrike" cap="none">
                <a:solidFill>
                  <a:srgbClr val="000000"/>
                </a:solidFill>
                <a:latin typeface="Arial"/>
                <a:ea typeface="Arial"/>
                <a:cs typeface="Arial"/>
                <a:sym typeface="Arial"/>
              </a:rPr>
              <a:t>right now </a:t>
            </a:r>
            <a:r>
              <a:rPr lang="en-CA" sz="1100" b="0" i="0" u="none" strike="noStrike" cap="none">
                <a:solidFill>
                  <a:srgbClr val="000000"/>
                </a:solidFill>
                <a:latin typeface="Arial"/>
                <a:ea typeface="Arial"/>
                <a:cs typeface="Arial"/>
                <a:sym typeface="Arial"/>
              </a:rPr>
              <a:t>than you will again. Every single dollar you invest today has 40 or 50 years to grow and compound on itself, a power that older investors can only dream of.</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Starting early gives you the greatest possible advantage to build your future. On the other hand, you have someone who may have waited too long. He might be working not because he loves his job, but because he has no other choice.</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The difference between those two futures is simply </a:t>
            </a:r>
            <a:r>
              <a:rPr lang="en-CA" sz="1100" b="1" i="0" u="none" strike="noStrike" cap="none">
                <a:solidFill>
                  <a:srgbClr val="000000"/>
                </a:solidFill>
                <a:latin typeface="Arial"/>
                <a:ea typeface="Arial"/>
                <a:cs typeface="Arial"/>
                <a:sym typeface="Arial"/>
              </a:rPr>
              <a:t>when you start</a:t>
            </a:r>
            <a:r>
              <a:rPr lang="en-CA" sz="1100" b="0" i="0" u="none" strike="noStrike" cap="none">
                <a:solidFill>
                  <a:srgbClr val="000000"/>
                </a:solidFill>
                <a:latin typeface="Arial"/>
                <a:ea typeface="Arial"/>
                <a:cs typeface="Arial"/>
                <a:sym typeface="Arial"/>
              </a:rPr>
              <a:t>.</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 The decisions you make in the next few years will have a bigger impact on your future wealth than any decisions you'll make in your 40s. </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1" i="0" u="none" strike="noStrike" cap="none">
                <a:solidFill>
                  <a:srgbClr val="000000"/>
                </a:solidFill>
                <a:latin typeface="Arial"/>
                <a:ea typeface="Arial"/>
                <a:cs typeface="Arial"/>
                <a:sym typeface="Arial"/>
              </a:rPr>
              <a:t>Your time is your superpower</a:t>
            </a:r>
            <a:r>
              <a:rPr lang="en-CA" sz="1100" b="0" i="0" u="none" strike="noStrike" cap="none">
                <a:solidFill>
                  <a:srgbClr val="000000"/>
                </a:solidFill>
                <a:latin typeface="Arial"/>
                <a:ea typeface="Arial"/>
                <a:cs typeface="Arial"/>
                <a:sym typeface="Arial"/>
              </a:rPr>
              <a:t>. Let's learn how to use it.</a:t>
            </a:r>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When we talk about </a:t>
            </a:r>
            <a:r>
              <a:rPr lang="en-CA" sz="1100" b="0" i="1" u="none" strike="noStrike" cap="none">
                <a:solidFill>
                  <a:srgbClr val="000000"/>
                </a:solidFill>
                <a:latin typeface="Arial"/>
                <a:ea typeface="Arial"/>
                <a:cs typeface="Arial"/>
                <a:sym typeface="Arial"/>
              </a:rPr>
              <a:t>'retirement income,' </a:t>
            </a:r>
            <a:r>
              <a:rPr lang="en-CA" sz="1100" b="0" i="0" u="none" strike="noStrike" cap="none">
                <a:solidFill>
                  <a:srgbClr val="000000"/>
                </a:solidFill>
                <a:latin typeface="Arial"/>
                <a:ea typeface="Arial"/>
                <a:cs typeface="Arial"/>
                <a:sym typeface="Arial"/>
              </a:rPr>
              <a:t>where will that money come from? Broadly speaking, it comes from two very different buckets.</a:t>
            </a:r>
            <a:endParaRPr/>
          </a:p>
          <a:p>
            <a:pPr marL="158750" lvl="0" indent="0" algn="l" rtl="0">
              <a:lnSpc>
                <a:spcPct val="100000"/>
              </a:lnSpc>
              <a:spcBef>
                <a:spcPts val="0"/>
              </a:spcBef>
              <a:spcAft>
                <a:spcPts val="0"/>
              </a:spcAft>
              <a:buSzPts val="1100"/>
              <a:buNone/>
            </a:pPr>
            <a:endParaRPr sz="1100" b="1"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1" i="0" u="none" strike="noStrike" cap="none">
                <a:solidFill>
                  <a:srgbClr val="000000"/>
                </a:solidFill>
                <a:latin typeface="Arial"/>
                <a:ea typeface="Arial"/>
                <a:cs typeface="Arial"/>
                <a:sym typeface="Arial"/>
              </a:rPr>
              <a:t>On the right, we have the 'Money You May Be Promised.'</a:t>
            </a: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Think of this as your financial safety net. It includes things like </a:t>
            </a:r>
            <a:r>
              <a:rPr lang="en-CA" sz="1100" b="1" i="0" u="none" strike="noStrike" cap="none">
                <a:solidFill>
                  <a:srgbClr val="000000"/>
                </a:solidFill>
                <a:latin typeface="Arial"/>
                <a:ea typeface="Arial"/>
                <a:cs typeface="Arial"/>
                <a:sym typeface="Arial"/>
              </a:rPr>
              <a:t>Social Security</a:t>
            </a:r>
            <a:r>
              <a:rPr lang="en-CA" sz="1100" b="0" i="0" u="none" strike="noStrike" cap="none">
                <a:solidFill>
                  <a:srgbClr val="000000"/>
                </a:solidFill>
                <a:latin typeface="Arial"/>
                <a:ea typeface="Arial"/>
                <a:cs typeface="Arial"/>
                <a:sym typeface="Arial"/>
              </a:rPr>
              <a:t>, which is the government's retirement plan for everyone, and </a:t>
            </a:r>
            <a:r>
              <a:rPr lang="en-CA" sz="1100" b="1" i="0" u="none" strike="noStrike" cap="none">
                <a:solidFill>
                  <a:srgbClr val="000000"/>
                </a:solidFill>
                <a:latin typeface="Arial"/>
                <a:ea typeface="Arial"/>
                <a:cs typeface="Arial"/>
                <a:sym typeface="Arial"/>
              </a:rPr>
              <a:t>pensions</a:t>
            </a:r>
            <a:r>
              <a:rPr lang="en-CA" sz="1100" b="0" i="0" u="none" strike="noStrike" cap="none">
                <a:solidFill>
                  <a:srgbClr val="000000"/>
                </a:solidFill>
                <a:latin typeface="Arial"/>
                <a:ea typeface="Arial"/>
                <a:cs typeface="Arial"/>
                <a:sym typeface="Arial"/>
              </a:rPr>
              <a:t>, which are 'old-school' retirement plans where a company promised to pay you a check for life. </a:t>
            </a:r>
            <a:r>
              <a:rPr lang="en-CA" sz="1100" b="1" i="0" u="none" strike="noStrike" cap="none">
                <a:solidFill>
                  <a:srgbClr val="000000"/>
                </a:solidFill>
                <a:latin typeface="Arial"/>
                <a:ea typeface="Arial"/>
                <a:cs typeface="Arial"/>
                <a:sym typeface="Arial"/>
              </a:rPr>
              <a:t>Pensions</a:t>
            </a:r>
            <a:r>
              <a:rPr lang="en-CA" sz="1100" b="0" i="0" u="none" strike="noStrike" cap="none">
                <a:solidFill>
                  <a:srgbClr val="000000"/>
                </a:solidFill>
                <a:latin typeface="Arial"/>
                <a:ea typeface="Arial"/>
                <a:cs typeface="Arial"/>
                <a:sym typeface="Arial"/>
              </a:rPr>
              <a:t> are now very rare.</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While these are a valuable foundation, they are largely outside of your control and can be affected by political changes, inflation, and other economic factors. Social Security, for example, was never designed to be a person's only source of income in retirement.</a:t>
            </a:r>
            <a:endParaRPr/>
          </a:p>
          <a:p>
            <a:pPr marL="158750" lvl="0" indent="0" algn="l" rtl="0">
              <a:lnSpc>
                <a:spcPct val="100000"/>
              </a:lnSpc>
              <a:spcBef>
                <a:spcPts val="0"/>
              </a:spcBef>
              <a:spcAft>
                <a:spcPts val="0"/>
              </a:spcAft>
              <a:buSzPts val="1100"/>
              <a:buNone/>
            </a:pPr>
            <a:endParaRPr sz="1100" b="1"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1" i="0" u="none" strike="noStrike" cap="none">
                <a:solidFill>
                  <a:srgbClr val="000000"/>
                </a:solidFill>
                <a:latin typeface="Arial"/>
                <a:ea typeface="Arial"/>
                <a:cs typeface="Arial"/>
                <a:sym typeface="Arial"/>
              </a:rPr>
              <a:t>On the left, we have the 'Money You Grow Yourself.'</a:t>
            </a: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This is the bucket you </a:t>
            </a:r>
            <a:r>
              <a:rPr lang="en-CA" sz="1100" b="1" i="0" u="none" strike="noStrike" cap="none">
                <a:solidFill>
                  <a:srgbClr val="000000"/>
                </a:solidFill>
                <a:latin typeface="Arial"/>
                <a:ea typeface="Arial"/>
                <a:cs typeface="Arial"/>
                <a:sym typeface="Arial"/>
              </a:rPr>
              <a:t>fully control</a:t>
            </a:r>
            <a:r>
              <a:rPr lang="en-CA" sz="1100" b="0" i="0" u="none" strike="noStrike" cap="none">
                <a:solidFill>
                  <a:srgbClr val="000000"/>
                </a:solidFill>
                <a:latin typeface="Arial"/>
                <a:ea typeface="Arial"/>
                <a:cs typeface="Arial"/>
                <a:sym typeface="Arial"/>
              </a:rPr>
              <a:t>, and it is where financial freedom is grown. This category is made up of your personal retirement savings accounts, today we’ll be looking at the </a:t>
            </a:r>
            <a:r>
              <a:rPr lang="en-CA" sz="1100" b="1" i="0" u="none" strike="noStrike" cap="none">
                <a:solidFill>
                  <a:srgbClr val="000000"/>
                </a:solidFill>
                <a:latin typeface="Arial"/>
                <a:ea typeface="Arial"/>
                <a:cs typeface="Arial"/>
                <a:sym typeface="Arial"/>
              </a:rPr>
              <a:t>401(k)</a:t>
            </a:r>
            <a:r>
              <a:rPr lang="en-CA" sz="1100" b="0" i="0" u="none" strike="noStrike" cap="none">
                <a:solidFill>
                  <a:srgbClr val="000000"/>
                </a:solidFill>
                <a:latin typeface="Arial"/>
                <a:ea typeface="Arial"/>
                <a:cs typeface="Arial"/>
                <a:sym typeface="Arial"/>
              </a:rPr>
              <a:t> and the </a:t>
            </a:r>
            <a:r>
              <a:rPr lang="en-CA" sz="1100" b="1" i="0" u="none" strike="noStrike" cap="none">
                <a:solidFill>
                  <a:srgbClr val="000000"/>
                </a:solidFill>
                <a:latin typeface="Arial"/>
                <a:ea typeface="Arial"/>
                <a:cs typeface="Arial"/>
                <a:sym typeface="Arial"/>
              </a:rPr>
              <a:t>IRA</a:t>
            </a:r>
            <a:r>
              <a:rPr lang="en-CA" sz="1100" b="0" i="0" u="none" strike="noStrike" cap="none">
                <a:solidFill>
                  <a:srgbClr val="000000"/>
                </a:solidFill>
                <a:latin typeface="Arial"/>
                <a:ea typeface="Arial"/>
                <a:cs typeface="Arial"/>
                <a:sym typeface="Arial"/>
              </a:rPr>
              <a:t>.</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This is </a:t>
            </a:r>
            <a:r>
              <a:rPr lang="en-CA" sz="1100" b="0" i="1" u="none" strike="noStrike" cap="none">
                <a:solidFill>
                  <a:srgbClr val="000000"/>
                </a:solidFill>
                <a:latin typeface="Arial"/>
                <a:ea typeface="Arial"/>
                <a:cs typeface="Arial"/>
                <a:sym typeface="Arial"/>
              </a:rPr>
              <a:t>your</a:t>
            </a:r>
            <a:r>
              <a:rPr lang="en-CA" sz="1100" b="0" i="0" u="none" strike="noStrike" cap="none">
                <a:solidFill>
                  <a:srgbClr val="000000"/>
                </a:solidFill>
                <a:latin typeface="Arial"/>
                <a:ea typeface="Arial"/>
                <a:cs typeface="Arial"/>
                <a:sym typeface="Arial"/>
              </a:rPr>
              <a:t> money, in </a:t>
            </a:r>
            <a:r>
              <a:rPr lang="en-CA" sz="1100" b="0" i="1" u="none" strike="noStrike" cap="none">
                <a:solidFill>
                  <a:srgbClr val="000000"/>
                </a:solidFill>
                <a:latin typeface="Arial"/>
                <a:ea typeface="Arial"/>
                <a:cs typeface="Arial"/>
                <a:sym typeface="Arial"/>
              </a:rPr>
              <a:t>your</a:t>
            </a:r>
            <a:r>
              <a:rPr lang="en-CA" sz="1100" b="0" i="0" u="none" strike="noStrike" cap="none">
                <a:solidFill>
                  <a:srgbClr val="000000"/>
                </a:solidFill>
                <a:latin typeface="Arial"/>
                <a:ea typeface="Arial"/>
                <a:cs typeface="Arial"/>
                <a:sym typeface="Arial"/>
              </a:rPr>
              <a:t> account, invested the way </a:t>
            </a:r>
            <a:r>
              <a:rPr lang="en-CA" sz="1100" b="0" i="1" u="none" strike="noStrike" cap="none">
                <a:solidFill>
                  <a:srgbClr val="000000"/>
                </a:solidFill>
                <a:latin typeface="Arial"/>
                <a:ea typeface="Arial"/>
                <a:cs typeface="Arial"/>
                <a:sym typeface="Arial"/>
              </a:rPr>
              <a:t>you</a:t>
            </a:r>
            <a:r>
              <a:rPr lang="en-CA" sz="1100" b="0" i="0" u="none" strike="noStrike" cap="none">
                <a:solidFill>
                  <a:srgbClr val="000000"/>
                </a:solidFill>
                <a:latin typeface="Arial"/>
                <a:ea typeface="Arial"/>
                <a:cs typeface="Arial"/>
                <a:sym typeface="Arial"/>
              </a:rPr>
              <a:t> choose. We are going to focus first on the left side of this slide—the accounts that </a:t>
            </a:r>
            <a:r>
              <a:rPr lang="en-CA" sz="1100" b="1" i="0" u="none" strike="noStrike" cap="none">
                <a:solidFill>
                  <a:srgbClr val="000000"/>
                </a:solidFill>
                <a:latin typeface="Arial"/>
                <a:ea typeface="Arial"/>
                <a:cs typeface="Arial"/>
                <a:sym typeface="Arial"/>
              </a:rPr>
              <a:t>you control</a:t>
            </a:r>
            <a:r>
              <a:rPr lang="en-CA" sz="1100" b="0" i="0" u="none" strike="noStrike" cap="none">
                <a:solidFill>
                  <a:srgbClr val="000000"/>
                </a:solidFill>
                <a:latin typeface="Arial"/>
                <a:ea typeface="Arial"/>
                <a:cs typeface="Arial"/>
                <a:sym typeface="Arial"/>
              </a:rPr>
              <a:t>.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Let’s make sure we get our vocabulary right. You'll hear these three terms all the time.</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CA" sz="1100" b="1" i="0" u="none" strike="noStrike" cap="none">
                <a:solidFill>
                  <a:srgbClr val="000000"/>
                </a:solidFill>
                <a:latin typeface="Arial"/>
                <a:ea typeface="Arial"/>
                <a:cs typeface="Arial"/>
                <a:sym typeface="Arial"/>
              </a:rPr>
              <a:t>401(k)</a:t>
            </a:r>
            <a:r>
              <a:rPr lang="en-CA" sz="1100" b="0" i="0" u="none" strike="noStrike" cap="none">
                <a:solidFill>
                  <a:srgbClr val="000000"/>
                </a:solidFill>
                <a:latin typeface="Arial"/>
                <a:ea typeface="Arial"/>
                <a:cs typeface="Arial"/>
                <a:sym typeface="Arial"/>
              </a:rPr>
              <a:t>. This is a retirement plan you get </a:t>
            </a:r>
            <a:r>
              <a:rPr lang="en-CA" sz="1100" b="1" i="0" u="none" strike="noStrike" cap="none">
                <a:solidFill>
                  <a:srgbClr val="000000"/>
                </a:solidFill>
                <a:latin typeface="Arial"/>
                <a:ea typeface="Arial"/>
                <a:cs typeface="Arial"/>
                <a:sym typeface="Arial"/>
              </a:rPr>
              <a:t>through your job</a:t>
            </a:r>
            <a:r>
              <a:rPr lang="en-CA" sz="1100" b="0" i="0" u="none" strike="noStrike" cap="none">
                <a:solidFill>
                  <a:srgbClr val="000000"/>
                </a:solidFill>
                <a:latin typeface="Arial"/>
                <a:ea typeface="Arial"/>
                <a:cs typeface="Arial"/>
                <a:sym typeface="Arial"/>
              </a:rPr>
              <a:t>. The best part is the potential for an employer match, which is one of the only forms of free money in the world.</a:t>
            </a:r>
            <a:endParaRPr/>
          </a:p>
          <a:p>
            <a:pPr marL="457200" lvl="0" indent="-298450" algn="l" rtl="0">
              <a:lnSpc>
                <a:spcPct val="100000"/>
              </a:lnSpc>
              <a:spcBef>
                <a:spcPts val="0"/>
              </a:spcBef>
              <a:spcAft>
                <a:spcPts val="0"/>
              </a:spcAft>
              <a:buSzPts val="1100"/>
              <a:buChar char="●"/>
            </a:pPr>
            <a:r>
              <a:rPr lang="en-CA" sz="1100" b="1" i="0" u="none" strike="noStrike" cap="none">
                <a:solidFill>
                  <a:srgbClr val="000000"/>
                </a:solidFill>
                <a:latin typeface="Arial"/>
                <a:ea typeface="Arial"/>
                <a:cs typeface="Arial"/>
                <a:sym typeface="Arial"/>
              </a:rPr>
              <a:t>IRA</a:t>
            </a:r>
            <a:r>
              <a:rPr lang="en-CA" sz="1100" b="0" i="0" u="none" strike="noStrike" cap="none">
                <a:solidFill>
                  <a:srgbClr val="000000"/>
                </a:solidFill>
                <a:latin typeface="Arial"/>
                <a:ea typeface="Arial"/>
                <a:cs typeface="Arial"/>
                <a:sym typeface="Arial"/>
              </a:rPr>
              <a:t>, which stands for Individual Retirement Arrangement. The key word is </a:t>
            </a:r>
            <a:r>
              <a:rPr lang="en-CA" sz="1100" b="1" i="0" u="none" strike="noStrike" cap="none">
                <a:solidFill>
                  <a:srgbClr val="000000"/>
                </a:solidFill>
                <a:latin typeface="Arial"/>
                <a:ea typeface="Arial"/>
                <a:cs typeface="Arial"/>
                <a:sym typeface="Arial"/>
              </a:rPr>
              <a:t>Individual</a:t>
            </a:r>
            <a:r>
              <a:rPr lang="en-CA" sz="1100" b="0" i="0" u="none" strike="noStrike" cap="none">
                <a:solidFill>
                  <a:srgbClr val="000000"/>
                </a:solidFill>
                <a:latin typeface="Arial"/>
                <a:ea typeface="Arial"/>
                <a:cs typeface="Arial"/>
                <a:sym typeface="Arial"/>
              </a:rPr>
              <a:t>. This is an account you open and manage yourself, separate from any employer.</a:t>
            </a:r>
            <a:endParaRPr/>
          </a:p>
          <a:p>
            <a:pPr marL="457200" lvl="0" indent="-298450" algn="l" rtl="0">
              <a:lnSpc>
                <a:spcPct val="100000"/>
              </a:lnSpc>
              <a:spcBef>
                <a:spcPts val="0"/>
              </a:spcBef>
              <a:spcAft>
                <a:spcPts val="0"/>
              </a:spcAft>
              <a:buSzPts val="1100"/>
              <a:buChar char="●"/>
            </a:pPr>
            <a:r>
              <a:rPr lang="en-CA" sz="1100" b="1" i="0" u="none" strike="noStrike" cap="none">
                <a:solidFill>
                  <a:srgbClr val="000000"/>
                </a:solidFill>
                <a:latin typeface="Arial"/>
                <a:ea typeface="Arial"/>
                <a:cs typeface="Arial"/>
                <a:sym typeface="Arial"/>
              </a:rPr>
              <a:t>Roth. </a:t>
            </a:r>
            <a:r>
              <a:rPr lang="en-CA" sz="1100" b="0" i="0" u="none" strike="noStrike" cap="none">
                <a:solidFill>
                  <a:srgbClr val="000000"/>
                </a:solidFill>
                <a:latin typeface="Arial"/>
                <a:ea typeface="Arial"/>
                <a:cs typeface="Arial"/>
                <a:sym typeface="Arial"/>
              </a:rPr>
              <a:t>This is where people get confused. Roth is not a separate type of account; it's a </a:t>
            </a:r>
            <a:r>
              <a:rPr lang="en-CA" sz="1100" b="1" i="0" u="none" strike="noStrike" cap="none">
                <a:solidFill>
                  <a:srgbClr val="000000"/>
                </a:solidFill>
                <a:latin typeface="Arial"/>
                <a:ea typeface="Arial"/>
                <a:cs typeface="Arial"/>
                <a:sym typeface="Arial"/>
              </a:rPr>
              <a:t>tax label</a:t>
            </a:r>
            <a:r>
              <a:rPr lang="en-CA" sz="1100" b="0" i="0" u="none" strike="noStrike" cap="none">
                <a:solidFill>
                  <a:srgbClr val="000000"/>
                </a:solidFill>
                <a:latin typeface="Arial"/>
                <a:ea typeface="Arial"/>
                <a:cs typeface="Arial"/>
                <a:sym typeface="Arial"/>
              </a:rPr>
              <a:t>. You can have a Roth 401(k) or a Roth IRA. When you see the word 'Roth,' you should immediately think </a:t>
            </a:r>
            <a:r>
              <a:rPr lang="en-CA" sz="1100" b="1" i="0" u="none" strike="noStrike" cap="none">
                <a:solidFill>
                  <a:srgbClr val="000000"/>
                </a:solidFill>
                <a:latin typeface="Arial"/>
                <a:ea typeface="Arial"/>
                <a:cs typeface="Arial"/>
                <a:sym typeface="Arial"/>
              </a:rPr>
              <a:t>'After-Tax.’</a:t>
            </a:r>
            <a:r>
              <a:rPr lang="en-CA" sz="1100" b="0" i="0" u="none" strike="noStrike" cap="none">
                <a:solidFill>
                  <a:srgbClr val="000000"/>
                </a:solidFill>
                <a:latin typeface="Arial"/>
                <a:ea typeface="Arial"/>
                <a:cs typeface="Arial"/>
                <a:sym typeface="Arial"/>
              </a:rPr>
              <a:t> You contribute money that's already been taxed, and in exchange, your withdrawals in retirement are tax-free.</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So, we have two main account </a:t>
            </a:r>
            <a:r>
              <a:rPr lang="en-CA" sz="1100" b="0" i="1" u="none" strike="noStrike" cap="none">
                <a:solidFill>
                  <a:srgbClr val="000000"/>
                </a:solidFill>
                <a:latin typeface="Arial"/>
                <a:ea typeface="Arial"/>
                <a:cs typeface="Arial"/>
                <a:sym typeface="Arial"/>
              </a:rPr>
              <a:t>types</a:t>
            </a:r>
            <a:r>
              <a:rPr lang="en-CA" sz="1100" b="0" i="0" u="none" strike="noStrike" cap="none">
                <a:solidFill>
                  <a:srgbClr val="000000"/>
                </a:solidFill>
                <a:latin typeface="Arial"/>
                <a:ea typeface="Arial"/>
                <a:cs typeface="Arial"/>
                <a:sym typeface="Arial"/>
              </a:rPr>
              <a:t> (401k and IRA), and two main tax </a:t>
            </a:r>
            <a:r>
              <a:rPr lang="en-CA" sz="1100" b="0" i="1" u="none" strike="noStrike" cap="none">
                <a:solidFill>
                  <a:srgbClr val="000000"/>
                </a:solidFill>
                <a:latin typeface="Arial"/>
                <a:ea typeface="Arial"/>
                <a:cs typeface="Arial"/>
                <a:sym typeface="Arial"/>
              </a:rPr>
              <a:t>treatments</a:t>
            </a:r>
            <a:r>
              <a:rPr lang="en-CA" sz="1100" b="0" i="0" u="none" strike="noStrike" cap="none">
                <a:solidFill>
                  <a:srgbClr val="000000"/>
                </a:solidFill>
                <a:latin typeface="Arial"/>
                <a:ea typeface="Arial"/>
                <a:cs typeface="Arial"/>
                <a:sym typeface="Arial"/>
              </a:rPr>
              <a:t> (Traditional/Pre-Tax and Roth/After-Tax).</a:t>
            </a:r>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8" name="Google Shape;128;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Let's start with the </a:t>
            </a:r>
            <a:r>
              <a:rPr lang="en-CA" sz="1100" b="1" i="0" u="none" strike="noStrike" cap="none">
                <a:solidFill>
                  <a:srgbClr val="000000"/>
                </a:solidFill>
                <a:latin typeface="Arial"/>
                <a:ea typeface="Arial"/>
                <a:cs typeface="Arial"/>
                <a:sym typeface="Arial"/>
              </a:rPr>
              <a:t>401(k)</a:t>
            </a:r>
            <a:r>
              <a:rPr lang="en-CA" sz="1100" b="0" i="0" u="none" strike="noStrike" cap="none">
                <a:solidFill>
                  <a:srgbClr val="000000"/>
                </a:solidFill>
                <a:latin typeface="Arial"/>
                <a:ea typeface="Arial"/>
                <a:cs typeface="Arial"/>
                <a:sym typeface="Arial"/>
              </a:rPr>
              <a:t>.</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1" i="0" u="none" strike="noStrike" cap="none">
                <a:solidFill>
                  <a:srgbClr val="000000"/>
                </a:solidFill>
                <a:latin typeface="Arial"/>
                <a:ea typeface="Arial"/>
                <a:cs typeface="Arial"/>
                <a:sym typeface="Arial"/>
              </a:rPr>
              <a:t>So, what is it?</a:t>
            </a: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It's a retirement savings plan that you get through your job. It's one of the most valuable benefits a company can offer.</a:t>
            </a:r>
            <a:endParaRPr/>
          </a:p>
          <a:p>
            <a:pPr marL="158750" lvl="0" indent="0" algn="l" rtl="0">
              <a:lnSpc>
                <a:spcPct val="100000"/>
              </a:lnSpc>
              <a:spcBef>
                <a:spcPts val="0"/>
              </a:spcBef>
              <a:spcAft>
                <a:spcPts val="0"/>
              </a:spcAft>
              <a:buSzPts val="1100"/>
              <a:buNone/>
            </a:pPr>
            <a:endParaRPr sz="1100" b="1"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1" i="0" u="none" strike="noStrike" cap="none">
                <a:solidFill>
                  <a:srgbClr val="000000"/>
                </a:solidFill>
                <a:latin typeface="Arial"/>
                <a:ea typeface="Arial"/>
                <a:cs typeface="Arial"/>
                <a:sym typeface="Arial"/>
              </a:rPr>
              <a:t>How does it work?</a:t>
            </a: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The beauty of the 401(k) is that it puts your savings on autopilot. The money is automatically taken from your paycheck and invested for you.</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It's taken out </a:t>
            </a:r>
            <a:r>
              <a:rPr lang="en-CA" sz="1100" b="0" i="1" u="none" strike="noStrike" cap="none">
                <a:solidFill>
                  <a:srgbClr val="000000"/>
                </a:solidFill>
                <a:latin typeface="Arial"/>
                <a:ea typeface="Arial"/>
                <a:cs typeface="Arial"/>
                <a:sym typeface="Arial"/>
              </a:rPr>
              <a:t>before</a:t>
            </a:r>
            <a:r>
              <a:rPr lang="en-CA" sz="1100" b="0" i="0" u="none" strike="noStrike" cap="none">
                <a:solidFill>
                  <a:srgbClr val="000000"/>
                </a:solidFill>
                <a:latin typeface="Arial"/>
                <a:ea typeface="Arial"/>
                <a:cs typeface="Arial"/>
                <a:sym typeface="Arial"/>
              </a:rPr>
              <a:t> taxes are calculated. This is the 'pre-tax contribution' we talked about in our tax lesson, and it means your taxable income for the year is immediately lower.</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Many companies will give you free money just for saving your own money in a 401(k). For example, they might match every dollar you contribute up to 5% of your salary. This is why the slide says not taking the full match is like turning down a raise—because it is. It's a key part of your compensation package.</a:t>
            </a:r>
            <a:endParaRPr/>
          </a:p>
          <a:p>
            <a:pPr marL="158750" lvl="0" indent="0" algn="l" rtl="0">
              <a:lnSpc>
                <a:spcPct val="100000"/>
              </a:lnSpc>
              <a:spcBef>
                <a:spcPts val="0"/>
              </a:spcBef>
              <a:spcAft>
                <a:spcPts val="0"/>
              </a:spcAft>
              <a:buSzPts val="1100"/>
              <a:buNone/>
            </a:pPr>
            <a:endParaRPr sz="1100" b="1"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1" i="0" u="none" strike="noStrike" cap="none">
                <a:solidFill>
                  <a:srgbClr val="000000"/>
                </a:solidFill>
                <a:latin typeface="Arial"/>
                <a:ea typeface="Arial"/>
                <a:cs typeface="Arial"/>
                <a:sym typeface="Arial"/>
              </a:rPr>
              <a:t>So, why does this all matter?</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CA" sz="1100" b="0" i="0" u="none" strike="noStrike" cap="none">
                <a:solidFill>
                  <a:srgbClr val="000000"/>
                </a:solidFill>
                <a:latin typeface="Arial"/>
                <a:ea typeface="Arial"/>
                <a:cs typeface="Arial"/>
                <a:sym typeface="Arial"/>
              </a:rPr>
              <a:t>The 401(k) makes saving </a:t>
            </a:r>
            <a:r>
              <a:rPr lang="en-CA" sz="1100" b="1" i="0" u="none" strike="noStrike" cap="none">
                <a:solidFill>
                  <a:srgbClr val="000000"/>
                </a:solidFill>
                <a:latin typeface="Arial"/>
                <a:ea typeface="Arial"/>
                <a:cs typeface="Arial"/>
                <a:sym typeface="Arial"/>
              </a:rPr>
              <a:t>automatic</a:t>
            </a:r>
            <a:r>
              <a:rPr lang="en-CA" sz="1100" b="0" i="0" u="none" strike="noStrike" cap="none">
                <a:solidFill>
                  <a:srgbClr val="000000"/>
                </a:solidFill>
                <a:latin typeface="Arial"/>
                <a:ea typeface="Arial"/>
                <a:cs typeface="Arial"/>
                <a:sym typeface="Arial"/>
              </a:rPr>
              <a:t>, which builds discipline. </a:t>
            </a:r>
            <a:endParaRPr/>
          </a:p>
          <a:p>
            <a:pPr marL="457200" lvl="0" indent="-298450" algn="l" rtl="0">
              <a:lnSpc>
                <a:spcPct val="100000"/>
              </a:lnSpc>
              <a:spcBef>
                <a:spcPts val="0"/>
              </a:spcBef>
              <a:spcAft>
                <a:spcPts val="0"/>
              </a:spcAft>
              <a:buSzPts val="1100"/>
              <a:buChar char="●"/>
            </a:pPr>
            <a:r>
              <a:rPr lang="en-CA" sz="1100" b="0" i="0" u="none" strike="noStrike" cap="none">
                <a:solidFill>
                  <a:srgbClr val="000000"/>
                </a:solidFill>
                <a:latin typeface="Arial"/>
                <a:ea typeface="Arial"/>
                <a:cs typeface="Arial"/>
                <a:sym typeface="Arial"/>
              </a:rPr>
              <a:t>It gives you an </a:t>
            </a:r>
            <a:r>
              <a:rPr lang="en-CA" sz="1100" b="1" i="0" u="none" strike="noStrike" cap="none">
                <a:solidFill>
                  <a:srgbClr val="000000"/>
                </a:solidFill>
                <a:latin typeface="Arial"/>
                <a:ea typeface="Arial"/>
                <a:cs typeface="Arial"/>
                <a:sym typeface="Arial"/>
              </a:rPr>
              <a:t>immediate tax break</a:t>
            </a:r>
            <a:r>
              <a:rPr lang="en-CA" sz="1100" b="0" i="0" u="none" strike="noStrike" cap="none">
                <a:solidFill>
                  <a:srgbClr val="000000"/>
                </a:solidFill>
                <a:latin typeface="Arial"/>
                <a:ea typeface="Arial"/>
                <a:cs typeface="Arial"/>
                <a:sym typeface="Arial"/>
              </a:rPr>
              <a:t>, which saves you money today. </a:t>
            </a:r>
            <a:endParaRPr/>
          </a:p>
          <a:p>
            <a:pPr marL="457200" lvl="0" indent="-298450" algn="l" rtl="0">
              <a:lnSpc>
                <a:spcPct val="100000"/>
              </a:lnSpc>
              <a:spcBef>
                <a:spcPts val="0"/>
              </a:spcBef>
              <a:spcAft>
                <a:spcPts val="0"/>
              </a:spcAft>
              <a:buSzPts val="1100"/>
              <a:buChar char="●"/>
            </a:pPr>
            <a:r>
              <a:rPr lang="en-CA" sz="1100" b="0" i="0" u="none" strike="noStrike" cap="none">
                <a:solidFill>
                  <a:srgbClr val="000000"/>
                </a:solidFill>
                <a:latin typeface="Arial"/>
                <a:ea typeface="Arial"/>
                <a:cs typeface="Arial"/>
                <a:sym typeface="Arial"/>
              </a:rPr>
              <a:t>And it allows your investments to </a:t>
            </a:r>
            <a:r>
              <a:rPr lang="en-CA" sz="1100" b="1" i="0" u="none" strike="noStrike" cap="none">
                <a:solidFill>
                  <a:srgbClr val="000000"/>
                </a:solidFill>
                <a:latin typeface="Arial"/>
                <a:ea typeface="Arial"/>
                <a:cs typeface="Arial"/>
                <a:sym typeface="Arial"/>
              </a:rPr>
              <a:t>grow tax-deferred</a:t>
            </a:r>
            <a:r>
              <a:rPr lang="en-CA" sz="1100" b="0" i="0" u="none" strike="noStrike" cap="none">
                <a:solidFill>
                  <a:srgbClr val="000000"/>
                </a:solidFill>
                <a:latin typeface="Arial"/>
                <a:ea typeface="Arial"/>
                <a:cs typeface="Arial"/>
                <a:sym typeface="Arial"/>
              </a:rPr>
              <a:t>, which helps them compound over time.</a:t>
            </a:r>
            <a:endParaRPr/>
          </a:p>
          <a:p>
            <a:pPr marL="457200" lvl="0" indent="-298450" algn="l" rtl="0">
              <a:lnSpc>
                <a:spcPct val="100000"/>
              </a:lnSpc>
              <a:spcBef>
                <a:spcPts val="0"/>
              </a:spcBef>
              <a:spcAft>
                <a:spcPts val="0"/>
              </a:spcAft>
              <a:buSzPts val="1100"/>
              <a:buChar char="●"/>
            </a:pPr>
            <a:r>
              <a:rPr lang="en-CA" sz="1100" b="0" i="0" u="none" strike="noStrike" cap="none">
                <a:solidFill>
                  <a:srgbClr val="000000"/>
                </a:solidFill>
                <a:latin typeface="Arial"/>
                <a:ea typeface="Arial"/>
                <a:cs typeface="Arial"/>
                <a:sym typeface="Arial"/>
              </a:rPr>
              <a:t>But the number one reason the 401(k) is so important is the </a:t>
            </a:r>
            <a:r>
              <a:rPr lang="en-CA" sz="1100" b="1" i="0" u="none" strike="noStrike" cap="none">
                <a:solidFill>
                  <a:srgbClr val="000000"/>
                </a:solidFill>
                <a:latin typeface="Arial"/>
                <a:ea typeface="Arial"/>
                <a:cs typeface="Arial"/>
                <a:sym typeface="Arial"/>
              </a:rPr>
              <a:t>employer match</a:t>
            </a:r>
            <a:r>
              <a:rPr lang="en-CA" sz="1100" b="0" i="0" u="none" strike="noStrike" cap="none">
                <a:solidFill>
                  <a:srgbClr val="000000"/>
                </a:solidFill>
                <a:latin typeface="Arial"/>
                <a:ea typeface="Arial"/>
                <a:cs typeface="Arial"/>
                <a:sym typeface="Arial"/>
              </a:rPr>
              <a:t>. </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I want to be very clear about this: this is </a:t>
            </a:r>
            <a:r>
              <a:rPr lang="en-CA" sz="1100" b="1" i="0" u="none" strike="noStrike" cap="none">
                <a:solidFill>
                  <a:srgbClr val="000000"/>
                </a:solidFill>
                <a:latin typeface="Arial"/>
                <a:ea typeface="Arial"/>
                <a:cs typeface="Arial"/>
                <a:sym typeface="Arial"/>
              </a:rPr>
              <a:t>FREE MONEY</a:t>
            </a:r>
            <a:r>
              <a:rPr lang="en-CA" sz="1100" b="0" i="0" u="none" strike="noStrike" cap="none">
                <a:solidFill>
                  <a:srgbClr val="000000"/>
                </a:solidFill>
                <a:latin typeface="Arial"/>
                <a:ea typeface="Arial"/>
                <a:cs typeface="Arial"/>
                <a:sym typeface="Arial"/>
              </a:rPr>
              <a:t>. If your company offers a match, getting that full match should be your absolute #1 financial priority. It's the only investment in the world where you can get an instant 100% return. You cannot beat it.</a:t>
            </a:r>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CA"/>
              <a:t>The great news is that anyone with earned income can open an IRA—whether you're a freelancer, work a summer job, or your employer simply doesn't offer a 401(k). </a:t>
            </a:r>
            <a:endParaRPr/>
          </a:p>
          <a:p>
            <a:pPr marL="158750" lvl="0" indent="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r>
              <a:rPr lang="en-CA"/>
              <a:t>Instead of automatic payroll deductions, you contribute money directly from your bank account whenever you want.</a:t>
            </a:r>
            <a:endParaRPr/>
          </a:p>
          <a:p>
            <a:pPr marL="158750" lvl="0" indent="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r>
              <a:rPr lang="en-CA"/>
              <a:t>You must choose your tax strategy upfront: </a:t>
            </a:r>
            <a:endParaRPr/>
          </a:p>
          <a:p>
            <a:pPr marL="457200" lvl="0" indent="-298450" algn="l" rtl="0">
              <a:lnSpc>
                <a:spcPct val="100000"/>
              </a:lnSpc>
              <a:spcBef>
                <a:spcPts val="0"/>
              </a:spcBef>
              <a:spcAft>
                <a:spcPts val="0"/>
              </a:spcAft>
              <a:buSzPts val="1100"/>
              <a:buChar char="●"/>
            </a:pPr>
            <a:r>
              <a:rPr lang="en-CA"/>
              <a:t>Will it be a Traditional IRA, where you get a tax break now?</a:t>
            </a:r>
            <a:endParaRPr/>
          </a:p>
          <a:p>
            <a:pPr marL="457200" lvl="0" indent="-298450" algn="l" rtl="0">
              <a:lnSpc>
                <a:spcPct val="100000"/>
              </a:lnSpc>
              <a:spcBef>
                <a:spcPts val="0"/>
              </a:spcBef>
              <a:spcAft>
                <a:spcPts val="0"/>
              </a:spcAft>
              <a:buSzPts val="1100"/>
              <a:buChar char="●"/>
            </a:pPr>
            <a:r>
              <a:rPr lang="en-CA"/>
              <a:t>Or a Roth IRA, where you get tax-free withdrawals later? </a:t>
            </a:r>
            <a:endParaRPr/>
          </a:p>
          <a:p>
            <a:pPr marL="158750" lvl="0" indent="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r>
              <a:rPr lang="en-CA"/>
              <a:t>The IRS does set annual limits on how much you can save. The best way to find the current number is to search online for </a:t>
            </a:r>
            <a:r>
              <a:rPr lang="en-CA" i="1"/>
              <a:t>'IRS IRA contribution limits</a:t>
            </a:r>
            <a:r>
              <a:rPr lang="en-CA"/>
              <a:t>' for the current year.</a:t>
            </a:r>
            <a:endParaRPr/>
          </a:p>
          <a:p>
            <a:pPr marL="158750" marR="0" lvl="0" indent="0" algn="l" rtl="0">
              <a:lnSpc>
                <a:spcPct val="100000"/>
              </a:lnSpc>
              <a:spcBef>
                <a:spcPts val="0"/>
              </a:spcBef>
              <a:spcAft>
                <a:spcPts val="0"/>
              </a:spcAft>
              <a:buClr>
                <a:srgbClr val="000000"/>
              </a:buClr>
              <a:buSzPts val="1100"/>
              <a:buFont typeface="Arial"/>
              <a:buNone/>
            </a:pPr>
            <a:r>
              <a:rPr lang="en-CA"/>
              <a:t>For </a:t>
            </a:r>
            <a:r>
              <a:rPr lang="en-CA" b="1"/>
              <a:t>up-to-date contribution limits</a:t>
            </a:r>
            <a:r>
              <a:rPr lang="en-CA"/>
              <a:t>, go to: https://www.irs.gov/retirement-plans/plan-participant-employee/retirement-topics-ira-contribution-limits </a:t>
            </a:r>
            <a:endParaRPr/>
          </a:p>
          <a:p>
            <a:pPr marL="158750" lvl="0" indent="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r>
              <a:rPr lang="en-CA" b="1"/>
              <a:t>Why does the IRA matter? </a:t>
            </a:r>
            <a:endParaRPr/>
          </a:p>
          <a:p>
            <a:pPr marL="158750" lvl="0" indent="0" algn="l" rtl="0">
              <a:lnSpc>
                <a:spcPct val="100000"/>
              </a:lnSpc>
              <a:spcBef>
                <a:spcPts val="0"/>
              </a:spcBef>
              <a:spcAft>
                <a:spcPts val="0"/>
              </a:spcAft>
              <a:buSzPts val="1100"/>
              <a:buNone/>
            </a:pPr>
            <a:r>
              <a:rPr lang="en-CA"/>
              <a:t>While the 401(k) is great, the IRA offers some advantages too. </a:t>
            </a:r>
            <a:endParaRPr/>
          </a:p>
          <a:p>
            <a:pPr marL="158750" lvl="0" indent="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CA"/>
              <a:t>The biggest one is </a:t>
            </a:r>
            <a:r>
              <a:rPr lang="en-CA" b="1"/>
              <a:t>Total Control. </a:t>
            </a:r>
            <a:r>
              <a:rPr lang="en-CA"/>
              <a:t>Instead of the 10 or 20 mutual funds your employer picks, you can choose from thousands of different investments.</a:t>
            </a:r>
            <a:endParaRPr/>
          </a:p>
          <a:p>
            <a:pPr marL="457200" lvl="0" indent="-298450" algn="l" rtl="0">
              <a:lnSpc>
                <a:spcPct val="100000"/>
              </a:lnSpc>
              <a:spcBef>
                <a:spcPts val="0"/>
              </a:spcBef>
              <a:spcAft>
                <a:spcPts val="0"/>
              </a:spcAft>
              <a:buSzPts val="1100"/>
              <a:buChar char="●"/>
            </a:pPr>
            <a:r>
              <a:rPr lang="en-CA"/>
              <a:t>It also offers incredible </a:t>
            </a:r>
            <a:r>
              <a:rPr lang="en-CA" b="1"/>
              <a:t>Flexibility and Accessibility</a:t>
            </a:r>
            <a:r>
              <a:rPr lang="en-CA"/>
              <a:t>. You're not tied to an employer, so if you're self-employed or your job doesn't have a retirement plan, the IRA is your primary tool for building wealth.</a:t>
            </a:r>
            <a:endParaRPr/>
          </a:p>
          <a:p>
            <a:pPr marL="457200" lvl="0" indent="-298450" algn="l" rtl="0">
              <a:lnSpc>
                <a:spcPct val="100000"/>
              </a:lnSpc>
              <a:spcBef>
                <a:spcPts val="0"/>
              </a:spcBef>
              <a:spcAft>
                <a:spcPts val="0"/>
              </a:spcAft>
              <a:buSzPts val="1100"/>
              <a:buChar char="●"/>
            </a:pPr>
            <a:r>
              <a:rPr lang="en-CA"/>
              <a:t>And finally, it gives you a </a:t>
            </a:r>
            <a:r>
              <a:rPr lang="en-CA" b="1"/>
              <a:t>Tax Advantage</a:t>
            </a:r>
            <a:r>
              <a:rPr lang="en-CA"/>
              <a:t>. You can choose between a Traditional and a Roth IRA.</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4" name="Google Shape;144;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It's all about deciding if you want your tax break now or later. Let's look at the table.</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CA" sz="1100" b="0" i="0" u="none" strike="noStrike" cap="none">
                <a:solidFill>
                  <a:srgbClr val="000000"/>
                </a:solidFill>
                <a:latin typeface="Arial"/>
                <a:ea typeface="Arial"/>
                <a:cs typeface="Arial"/>
                <a:sym typeface="Arial"/>
              </a:rPr>
              <a:t>With a </a:t>
            </a:r>
            <a:r>
              <a:rPr lang="en-CA" sz="1100" b="1" i="0" u="none" strike="noStrike" cap="none">
                <a:solidFill>
                  <a:srgbClr val="000000"/>
                </a:solidFill>
                <a:latin typeface="Arial"/>
                <a:ea typeface="Arial"/>
                <a:cs typeface="Arial"/>
                <a:sym typeface="Arial"/>
              </a:rPr>
              <a:t>Traditional</a:t>
            </a:r>
            <a:r>
              <a:rPr lang="en-CA" sz="1100" b="0" i="0" u="none" strike="noStrike" cap="none">
                <a:solidFill>
                  <a:srgbClr val="000000"/>
                </a:solidFill>
                <a:latin typeface="Arial"/>
                <a:ea typeface="Arial"/>
                <a:cs typeface="Arial"/>
                <a:sym typeface="Arial"/>
              </a:rPr>
              <a:t> account, your contributions are 'pre-tax,' which means they're tax-deductible today. This lowers your tax bill right now, which is a nice benefit.</a:t>
            </a:r>
            <a:endParaRPr/>
          </a:p>
          <a:p>
            <a:pPr marL="457200" lvl="0" indent="-298450" algn="l" rtl="0">
              <a:lnSpc>
                <a:spcPct val="100000"/>
              </a:lnSpc>
              <a:spcBef>
                <a:spcPts val="0"/>
              </a:spcBef>
              <a:spcAft>
                <a:spcPts val="0"/>
              </a:spcAft>
              <a:buSzPts val="1100"/>
              <a:buChar char="●"/>
            </a:pPr>
            <a:r>
              <a:rPr lang="en-CA" sz="1100" b="0" i="0" u="none" strike="noStrike" cap="none">
                <a:solidFill>
                  <a:srgbClr val="000000"/>
                </a:solidFill>
                <a:latin typeface="Arial"/>
                <a:ea typeface="Arial"/>
                <a:cs typeface="Arial"/>
                <a:sym typeface="Arial"/>
              </a:rPr>
              <a:t>With a </a:t>
            </a:r>
            <a:r>
              <a:rPr lang="en-CA" sz="1100" b="1" i="0" u="none" strike="noStrike" cap="none">
                <a:solidFill>
                  <a:srgbClr val="000000"/>
                </a:solidFill>
                <a:latin typeface="Arial"/>
                <a:ea typeface="Arial"/>
                <a:cs typeface="Arial"/>
                <a:sym typeface="Arial"/>
              </a:rPr>
              <a:t>Roth</a:t>
            </a:r>
            <a:r>
              <a:rPr lang="en-CA" sz="1100" b="0" i="0" u="none" strike="noStrike" cap="none">
                <a:solidFill>
                  <a:srgbClr val="000000"/>
                </a:solidFill>
                <a:latin typeface="Arial"/>
                <a:ea typeface="Arial"/>
                <a:cs typeface="Arial"/>
                <a:sym typeface="Arial"/>
              </a:rPr>
              <a:t> account, you contribute 'after-tax' money. There's no immediate tax break.</a:t>
            </a:r>
            <a:endParaRPr/>
          </a:p>
          <a:p>
            <a:pPr marL="457200" lvl="0" indent="-298450" algn="l" rtl="0">
              <a:lnSpc>
                <a:spcPct val="100000"/>
              </a:lnSpc>
              <a:spcBef>
                <a:spcPts val="0"/>
              </a:spcBef>
              <a:spcAft>
                <a:spcPts val="0"/>
              </a:spcAft>
              <a:buSzPts val="1100"/>
              <a:buChar char="●"/>
            </a:pPr>
            <a:r>
              <a:rPr lang="en-CA" sz="1100" b="0" i="0" u="none" strike="noStrike" cap="none">
                <a:solidFill>
                  <a:srgbClr val="000000"/>
                </a:solidFill>
                <a:latin typeface="Arial"/>
                <a:ea typeface="Arial"/>
                <a:cs typeface="Arial"/>
                <a:sym typeface="Arial"/>
              </a:rPr>
              <a:t>The trade-off comes in retirement. When you withdraw from a </a:t>
            </a:r>
            <a:r>
              <a:rPr lang="en-CA" sz="1100" b="1" i="0" u="none" strike="noStrike" cap="none">
                <a:solidFill>
                  <a:srgbClr val="000000"/>
                </a:solidFill>
                <a:latin typeface="Arial"/>
                <a:ea typeface="Arial"/>
                <a:cs typeface="Arial"/>
                <a:sym typeface="Arial"/>
              </a:rPr>
              <a:t>Traditional</a:t>
            </a:r>
            <a:r>
              <a:rPr lang="en-CA" sz="1100" b="0" i="0" u="none" strike="noStrike" cap="none">
                <a:solidFill>
                  <a:srgbClr val="000000"/>
                </a:solidFill>
                <a:latin typeface="Arial"/>
                <a:ea typeface="Arial"/>
                <a:cs typeface="Arial"/>
                <a:sym typeface="Arial"/>
              </a:rPr>
              <a:t> account, you'll pay income tax on every dollar. But with a </a:t>
            </a:r>
            <a:r>
              <a:rPr lang="en-CA" sz="1100" b="1" i="0" u="none" strike="noStrike" cap="none">
                <a:solidFill>
                  <a:srgbClr val="000000"/>
                </a:solidFill>
                <a:latin typeface="Arial"/>
                <a:ea typeface="Arial"/>
                <a:cs typeface="Arial"/>
                <a:sym typeface="Arial"/>
              </a:rPr>
              <a:t>Roth</a:t>
            </a:r>
            <a:r>
              <a:rPr lang="en-CA" sz="1100" b="0" i="0" u="none" strike="noStrike" cap="none">
                <a:solidFill>
                  <a:srgbClr val="000000"/>
                </a:solidFill>
                <a:latin typeface="Arial"/>
                <a:ea typeface="Arial"/>
                <a:cs typeface="Arial"/>
                <a:sym typeface="Arial"/>
              </a:rPr>
              <a:t>, every single dollar you take out—including decades of investment growth—is </a:t>
            </a:r>
            <a:r>
              <a:rPr lang="en-CA" sz="1100" b="1" i="0" u="none" strike="noStrike" cap="none">
                <a:solidFill>
                  <a:srgbClr val="000000"/>
                </a:solidFill>
                <a:latin typeface="Arial"/>
                <a:ea typeface="Arial"/>
                <a:cs typeface="Arial"/>
                <a:sym typeface="Arial"/>
              </a:rPr>
              <a:t>100% tax-free.</a:t>
            </a: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So, which one is right for you? It comes down to: </a:t>
            </a:r>
            <a:r>
              <a:rPr lang="en-CA" sz="1100" b="1" i="0" u="none" strike="noStrike" cap="none">
                <a:solidFill>
                  <a:srgbClr val="000000"/>
                </a:solidFill>
                <a:latin typeface="Arial"/>
                <a:ea typeface="Arial"/>
                <a:cs typeface="Arial"/>
                <a:sym typeface="Arial"/>
              </a:rPr>
              <a:t>will your tax rate be higher today or in the future?</a:t>
            </a:r>
            <a:endParaRPr sz="1100" b="0" i="0" u="none" strike="noStrike" cap="none">
              <a:solidFill>
                <a:srgbClr val="000000"/>
              </a:solidFill>
              <a:latin typeface="Arial"/>
              <a:ea typeface="Arial"/>
              <a:cs typeface="Arial"/>
              <a:sym typeface="Arial"/>
            </a:endParaRPr>
          </a:p>
          <a:p>
            <a:pPr marL="15875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158750" marR="0" lvl="0" indent="0" algn="l" rtl="0">
              <a:lnSpc>
                <a:spcPct val="100000"/>
              </a:lnSpc>
              <a:spcBef>
                <a:spcPts val="0"/>
              </a:spcBef>
              <a:spcAft>
                <a:spcPts val="0"/>
              </a:spcAft>
              <a:buClr>
                <a:srgbClr val="000000"/>
              </a:buClr>
              <a:buSzPts val="1100"/>
              <a:buFont typeface="Arial"/>
              <a:buNone/>
            </a:pPr>
            <a:r>
              <a:rPr lang="en-CA" sz="1100" b="0" i="0" u="none" strike="noStrike" cap="none">
                <a:solidFill>
                  <a:srgbClr val="000000"/>
                </a:solidFill>
                <a:latin typeface="Arial"/>
                <a:ea typeface="Arial"/>
                <a:cs typeface="Arial"/>
                <a:sym typeface="Arial"/>
              </a:rPr>
              <a:t>If you're a student or just starting your career, your income is likely the lowest it will ever be. Your tax rate is low. </a:t>
            </a:r>
            <a:r>
              <a:rPr lang="en-CA" sz="1100"/>
              <a:t>So, the </a:t>
            </a:r>
            <a:r>
              <a:rPr lang="en-CA" sz="1100" b="1">
                <a:solidFill>
                  <a:srgbClr val="6468F4"/>
                </a:solidFill>
              </a:rPr>
              <a:t>Roth</a:t>
            </a:r>
            <a:r>
              <a:rPr lang="en-CA" sz="1100">
                <a:solidFill>
                  <a:srgbClr val="6468F4"/>
                </a:solidFill>
              </a:rPr>
              <a:t> option </a:t>
            </a:r>
            <a:r>
              <a:rPr lang="en-CA" sz="1100"/>
              <a:t>is likely the best choice for you. Pay the low taxes now while your income is low and enjoy tax-free growth and withdrawals forever.</a:t>
            </a:r>
            <a:endParaRPr sz="1100" b="0" i="0" u="none" strike="noStrike" cap="none">
              <a:solidFill>
                <a:srgbClr val="000000"/>
              </a:solidFill>
              <a:latin typeface="Arial"/>
              <a:ea typeface="Arial"/>
              <a:cs typeface="Arial"/>
              <a:sym typeface="Arial"/>
            </a:endParaRPr>
          </a:p>
          <a:p>
            <a:pPr marL="158750" marR="0" lvl="0" indent="0" algn="l" rtl="0">
              <a:lnSpc>
                <a:spcPct val="100000"/>
              </a:lnSpc>
              <a:spcBef>
                <a:spcPts val="0"/>
              </a:spcBef>
              <a:spcAft>
                <a:spcPts val="0"/>
              </a:spcAft>
              <a:buClr>
                <a:srgbClr val="000000"/>
              </a:buClr>
              <a:buSzPts val="1100"/>
              <a:buFont typeface="Arial"/>
              <a:buNone/>
            </a:pPr>
            <a:endParaRPr sz="1100"/>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 name="Google Shape;152;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Okay, we've looked at each of these accounts individually. This table puts everything we've discussed side-by-side, so you can see the key differences at a glance. Let's walk through it.</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First, </a:t>
            </a:r>
            <a:r>
              <a:rPr lang="en-CA" sz="1100" b="1" i="0" u="none" strike="noStrike" cap="none">
                <a:solidFill>
                  <a:srgbClr val="000000"/>
                </a:solidFill>
                <a:latin typeface="Arial"/>
                <a:ea typeface="Arial"/>
                <a:cs typeface="Arial"/>
                <a:sym typeface="Arial"/>
              </a:rPr>
              <a:t>Who Opens It?</a:t>
            </a:r>
            <a:r>
              <a:rPr lang="en-CA" sz="1100" b="0" i="0" u="none" strike="noStrike" cap="none">
                <a:solidFill>
                  <a:srgbClr val="000000"/>
                </a:solidFill>
                <a:latin typeface="Arial"/>
                <a:ea typeface="Arial"/>
                <a:cs typeface="Arial"/>
                <a:sym typeface="Arial"/>
              </a:rPr>
              <a:t> </a:t>
            </a:r>
            <a:endParaRPr/>
          </a:p>
          <a:p>
            <a:pPr marL="457200" lvl="0" indent="-298450" algn="l" rtl="0">
              <a:lnSpc>
                <a:spcPct val="100000"/>
              </a:lnSpc>
              <a:spcBef>
                <a:spcPts val="0"/>
              </a:spcBef>
              <a:spcAft>
                <a:spcPts val="0"/>
              </a:spcAft>
              <a:buSzPts val="1100"/>
              <a:buChar char="●"/>
            </a:pPr>
            <a:r>
              <a:rPr lang="en-CA" sz="1100" b="0" i="0" u="none" strike="noStrike" cap="none">
                <a:solidFill>
                  <a:srgbClr val="000000"/>
                </a:solidFill>
                <a:latin typeface="Arial"/>
                <a:ea typeface="Arial"/>
                <a:cs typeface="Arial"/>
                <a:sym typeface="Arial"/>
              </a:rPr>
              <a:t>The </a:t>
            </a:r>
            <a:r>
              <a:rPr lang="en-CA" sz="1100" b="1" i="0" u="none" strike="noStrike" cap="none">
                <a:solidFill>
                  <a:srgbClr val="000000"/>
                </a:solidFill>
                <a:latin typeface="Arial"/>
                <a:ea typeface="Arial"/>
                <a:cs typeface="Arial"/>
                <a:sym typeface="Arial"/>
              </a:rPr>
              <a:t>401(k)</a:t>
            </a:r>
            <a:r>
              <a:rPr lang="en-CA" sz="1100" b="0" i="0" u="none" strike="noStrike" cap="none">
                <a:solidFill>
                  <a:srgbClr val="000000"/>
                </a:solidFill>
                <a:latin typeface="Arial"/>
                <a:ea typeface="Arial"/>
                <a:cs typeface="Arial"/>
                <a:sym typeface="Arial"/>
              </a:rPr>
              <a:t> is tied to your employer. </a:t>
            </a:r>
            <a:endParaRPr/>
          </a:p>
          <a:p>
            <a:pPr marL="457200" lvl="0" indent="-298450" algn="l" rtl="0">
              <a:lnSpc>
                <a:spcPct val="100000"/>
              </a:lnSpc>
              <a:spcBef>
                <a:spcPts val="0"/>
              </a:spcBef>
              <a:spcAft>
                <a:spcPts val="0"/>
              </a:spcAft>
              <a:buSzPts val="1100"/>
              <a:buChar char="●"/>
            </a:pPr>
            <a:r>
              <a:rPr lang="en-CA" sz="1100" b="0" i="0" u="none" strike="noStrike" cap="none">
                <a:solidFill>
                  <a:srgbClr val="000000"/>
                </a:solidFill>
                <a:latin typeface="Arial"/>
                <a:ea typeface="Arial"/>
                <a:cs typeface="Arial"/>
                <a:sym typeface="Arial"/>
              </a:rPr>
              <a:t>The </a:t>
            </a:r>
            <a:r>
              <a:rPr lang="en-CA" sz="1100" b="1" i="0" u="none" strike="noStrike" cap="none">
                <a:solidFill>
                  <a:srgbClr val="000000"/>
                </a:solidFill>
                <a:latin typeface="Arial"/>
                <a:ea typeface="Arial"/>
                <a:cs typeface="Arial"/>
                <a:sym typeface="Arial"/>
              </a:rPr>
              <a:t>IRAs</a:t>
            </a:r>
            <a:r>
              <a:rPr lang="en-CA" sz="1100" b="0" i="0" u="none" strike="noStrike" cap="none">
                <a:solidFill>
                  <a:srgbClr val="000000"/>
                </a:solidFill>
                <a:latin typeface="Arial"/>
                <a:ea typeface="Arial"/>
                <a:cs typeface="Arial"/>
                <a:sym typeface="Arial"/>
              </a:rPr>
              <a:t>—both Traditional and Roth—are accounts you open and control yourself.</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Next, the </a:t>
            </a:r>
            <a:r>
              <a:rPr lang="en-CA" sz="1100" b="1" i="0" u="none" strike="noStrike" cap="none">
                <a:solidFill>
                  <a:srgbClr val="000000"/>
                </a:solidFill>
                <a:latin typeface="Arial"/>
                <a:ea typeface="Arial"/>
                <a:cs typeface="Arial"/>
                <a:sym typeface="Arial"/>
              </a:rPr>
              <a:t>Tax Treatment.</a:t>
            </a:r>
            <a:endParaRPr/>
          </a:p>
          <a:p>
            <a:pPr marL="457200" lvl="0" indent="-298450" algn="l" rtl="0">
              <a:lnSpc>
                <a:spcPct val="100000"/>
              </a:lnSpc>
              <a:spcBef>
                <a:spcPts val="0"/>
              </a:spcBef>
              <a:spcAft>
                <a:spcPts val="0"/>
              </a:spcAft>
              <a:buSzPts val="1100"/>
              <a:buChar char="●"/>
            </a:pPr>
            <a:r>
              <a:rPr lang="en-CA" sz="1100" b="0" i="0" u="none" strike="noStrike" cap="none">
                <a:solidFill>
                  <a:srgbClr val="000000"/>
                </a:solidFill>
                <a:latin typeface="Arial"/>
                <a:ea typeface="Arial"/>
                <a:cs typeface="Arial"/>
                <a:sym typeface="Arial"/>
              </a:rPr>
              <a:t>Notice that both the </a:t>
            </a:r>
            <a:r>
              <a:rPr lang="en-CA" sz="1100" b="1" i="0" u="none" strike="noStrike" cap="none">
                <a:solidFill>
                  <a:srgbClr val="000000"/>
                </a:solidFill>
                <a:latin typeface="Arial"/>
                <a:ea typeface="Arial"/>
                <a:cs typeface="Arial"/>
                <a:sym typeface="Arial"/>
              </a:rPr>
              <a:t>401(k)</a:t>
            </a:r>
            <a:r>
              <a:rPr lang="en-CA" sz="1100" b="0" i="0" u="none" strike="noStrike" cap="none">
                <a:solidFill>
                  <a:srgbClr val="000000"/>
                </a:solidFill>
                <a:latin typeface="Arial"/>
                <a:ea typeface="Arial"/>
                <a:cs typeface="Arial"/>
                <a:sym typeface="Arial"/>
              </a:rPr>
              <a:t> and the </a:t>
            </a:r>
            <a:r>
              <a:rPr lang="en-CA" sz="1100" b="1" i="0" u="none" strike="noStrike" cap="none">
                <a:solidFill>
                  <a:srgbClr val="000000"/>
                </a:solidFill>
                <a:latin typeface="Arial"/>
                <a:ea typeface="Arial"/>
                <a:cs typeface="Arial"/>
                <a:sym typeface="Arial"/>
              </a:rPr>
              <a:t>Traditional IRA</a:t>
            </a:r>
            <a:r>
              <a:rPr lang="en-CA" sz="1100" b="0" i="0" u="none" strike="noStrike" cap="none">
                <a:solidFill>
                  <a:srgbClr val="000000"/>
                </a:solidFill>
                <a:latin typeface="Arial"/>
                <a:ea typeface="Arial"/>
                <a:cs typeface="Arial"/>
                <a:sym typeface="Arial"/>
              </a:rPr>
              <a:t> are </a:t>
            </a:r>
            <a:r>
              <a:rPr lang="en-CA" sz="1100" b="1" i="0" u="none" strike="noStrike" cap="none">
                <a:solidFill>
                  <a:srgbClr val="000000"/>
                </a:solidFill>
                <a:latin typeface="Arial"/>
                <a:ea typeface="Arial"/>
                <a:cs typeface="Arial"/>
                <a:sym typeface="Arial"/>
              </a:rPr>
              <a:t>Pre-Tax</a:t>
            </a:r>
            <a:r>
              <a:rPr lang="en-CA" sz="1100" b="0" i="0" u="none" strike="noStrike" cap="none">
                <a:solidFill>
                  <a:srgbClr val="000000"/>
                </a:solidFill>
                <a:latin typeface="Arial"/>
                <a:ea typeface="Arial"/>
                <a:cs typeface="Arial"/>
                <a:sym typeface="Arial"/>
              </a:rPr>
              <a:t>. You get your tax break now, but in exchange, your withdrawals in retirement will be taxed as regular income. </a:t>
            </a:r>
            <a:endParaRPr/>
          </a:p>
          <a:p>
            <a:pPr marL="457200" lvl="0" indent="-298450" algn="l" rtl="0">
              <a:lnSpc>
                <a:spcPct val="100000"/>
              </a:lnSpc>
              <a:spcBef>
                <a:spcPts val="0"/>
              </a:spcBef>
              <a:spcAft>
                <a:spcPts val="0"/>
              </a:spcAft>
              <a:buSzPts val="1100"/>
              <a:buChar char="●"/>
            </a:pPr>
            <a:r>
              <a:rPr lang="en-CA" sz="1100" b="0" i="0" u="none" strike="noStrike" cap="none">
                <a:solidFill>
                  <a:srgbClr val="000000"/>
                </a:solidFill>
                <a:latin typeface="Arial"/>
                <a:ea typeface="Arial"/>
                <a:cs typeface="Arial"/>
                <a:sym typeface="Arial"/>
              </a:rPr>
              <a:t>The </a:t>
            </a:r>
            <a:r>
              <a:rPr lang="en-CA" sz="1100" b="1" i="0" u="none" strike="noStrike" cap="none">
                <a:solidFill>
                  <a:srgbClr val="000000"/>
                </a:solidFill>
                <a:latin typeface="Arial"/>
                <a:ea typeface="Arial"/>
                <a:cs typeface="Arial"/>
                <a:sym typeface="Arial"/>
              </a:rPr>
              <a:t>Roth IRA</a:t>
            </a:r>
            <a:r>
              <a:rPr lang="en-CA" sz="1100" b="0" i="0" u="none" strike="noStrike" cap="none">
                <a:solidFill>
                  <a:srgbClr val="000000"/>
                </a:solidFill>
                <a:latin typeface="Arial"/>
                <a:ea typeface="Arial"/>
                <a:cs typeface="Arial"/>
                <a:sym typeface="Arial"/>
              </a:rPr>
              <a:t> is the opposite. It's </a:t>
            </a:r>
            <a:r>
              <a:rPr lang="en-CA" sz="1100" b="1" i="0" u="none" strike="noStrike" cap="none">
                <a:solidFill>
                  <a:srgbClr val="000000"/>
                </a:solidFill>
                <a:latin typeface="Arial"/>
                <a:ea typeface="Arial"/>
                <a:cs typeface="Arial"/>
                <a:sym typeface="Arial"/>
              </a:rPr>
              <a:t>After-Tax</a:t>
            </a:r>
            <a:r>
              <a:rPr lang="en-CA" sz="1100" b="0" i="0" u="none" strike="noStrike" cap="none">
                <a:solidFill>
                  <a:srgbClr val="000000"/>
                </a:solidFill>
                <a:latin typeface="Arial"/>
                <a:ea typeface="Arial"/>
                <a:cs typeface="Arial"/>
                <a:sym typeface="Arial"/>
              </a:rPr>
              <a:t>, meaning no tax break today, but the massive payoff is that all your withdrawals in retirement are </a:t>
            </a:r>
            <a:r>
              <a:rPr lang="en-CA" sz="1100" b="1" i="0" u="none" strike="noStrike" cap="none">
                <a:solidFill>
                  <a:srgbClr val="000000"/>
                </a:solidFill>
                <a:latin typeface="Arial"/>
                <a:ea typeface="Arial"/>
                <a:cs typeface="Arial"/>
                <a:sym typeface="Arial"/>
              </a:rPr>
              <a:t>100% tax-free</a:t>
            </a:r>
            <a:r>
              <a:rPr lang="en-CA" sz="1100" b="0" i="0" u="none" strike="noStrike" cap="none">
                <a:solidFill>
                  <a:srgbClr val="000000"/>
                </a:solidFill>
                <a:latin typeface="Arial"/>
                <a:ea typeface="Arial"/>
                <a:cs typeface="Arial"/>
                <a:sym typeface="Arial"/>
              </a:rPr>
              <a:t>.</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This leads us to the </a:t>
            </a:r>
            <a:r>
              <a:rPr lang="en-CA" sz="1100" b="1" i="0" u="none" strike="noStrike" cap="none">
                <a:solidFill>
                  <a:srgbClr val="000000"/>
                </a:solidFill>
                <a:latin typeface="Arial"/>
                <a:ea typeface="Arial"/>
                <a:cs typeface="Arial"/>
                <a:sym typeface="Arial"/>
              </a:rPr>
              <a:t>Main Feature</a:t>
            </a:r>
            <a:r>
              <a:rPr lang="en-CA" sz="1100" b="0" i="0" u="none" strike="noStrike" cap="none">
                <a:solidFill>
                  <a:srgbClr val="000000"/>
                </a:solidFill>
                <a:latin typeface="Arial"/>
                <a:ea typeface="Arial"/>
                <a:cs typeface="Arial"/>
                <a:sym typeface="Arial"/>
              </a:rPr>
              <a:t> of each account.</a:t>
            </a:r>
            <a:endParaRPr/>
          </a:p>
          <a:p>
            <a:pPr marL="457200" lvl="0" indent="-298450" algn="l" rtl="0">
              <a:lnSpc>
                <a:spcPct val="100000"/>
              </a:lnSpc>
              <a:spcBef>
                <a:spcPts val="0"/>
              </a:spcBef>
              <a:spcAft>
                <a:spcPts val="0"/>
              </a:spcAft>
              <a:buSzPts val="1100"/>
              <a:buChar char="●"/>
            </a:pPr>
            <a:r>
              <a:rPr lang="en-CA" sz="1100" b="0" i="0" u="none" strike="noStrike" cap="none">
                <a:solidFill>
                  <a:srgbClr val="000000"/>
                </a:solidFill>
                <a:latin typeface="Arial"/>
                <a:ea typeface="Arial"/>
                <a:cs typeface="Arial"/>
                <a:sym typeface="Arial"/>
              </a:rPr>
              <a:t>For the </a:t>
            </a:r>
            <a:r>
              <a:rPr lang="en-CA" sz="1100" b="1" i="0" u="none" strike="noStrike" cap="none">
                <a:solidFill>
                  <a:srgbClr val="000000"/>
                </a:solidFill>
                <a:latin typeface="Arial"/>
                <a:ea typeface="Arial"/>
                <a:cs typeface="Arial"/>
                <a:sym typeface="Arial"/>
              </a:rPr>
              <a:t>401(k)</a:t>
            </a:r>
            <a:r>
              <a:rPr lang="en-CA" sz="1100" b="0" i="0" u="none" strike="noStrike" cap="none">
                <a:solidFill>
                  <a:srgbClr val="000000"/>
                </a:solidFill>
                <a:latin typeface="Arial"/>
                <a:ea typeface="Arial"/>
                <a:cs typeface="Arial"/>
                <a:sym typeface="Arial"/>
              </a:rPr>
              <a:t>, it's the </a:t>
            </a:r>
            <a:r>
              <a:rPr lang="en-CA" sz="1100" b="1" i="0" u="none" strike="noStrike" cap="none">
                <a:solidFill>
                  <a:srgbClr val="000000"/>
                </a:solidFill>
                <a:latin typeface="Arial"/>
                <a:ea typeface="Arial"/>
                <a:cs typeface="Arial"/>
                <a:sym typeface="Arial"/>
              </a:rPr>
              <a:t>Employer Match</a:t>
            </a:r>
            <a:r>
              <a:rPr lang="en-CA" sz="1100" b="0" i="0" u="none" strike="noStrike" cap="none">
                <a:solidFill>
                  <a:srgbClr val="000000"/>
                </a:solidFill>
                <a:latin typeface="Arial"/>
                <a:ea typeface="Arial"/>
                <a:cs typeface="Arial"/>
                <a:sym typeface="Arial"/>
              </a:rPr>
              <a:t>. That is free money you can't get anywhere else.</a:t>
            </a:r>
            <a:endParaRPr/>
          </a:p>
          <a:p>
            <a:pPr marL="457200" lvl="0" indent="-298450" algn="l" rtl="0">
              <a:lnSpc>
                <a:spcPct val="100000"/>
              </a:lnSpc>
              <a:spcBef>
                <a:spcPts val="0"/>
              </a:spcBef>
              <a:spcAft>
                <a:spcPts val="0"/>
              </a:spcAft>
              <a:buSzPts val="1100"/>
              <a:buChar char="●"/>
            </a:pPr>
            <a:r>
              <a:rPr lang="en-CA" sz="1100" b="0" i="0" u="none" strike="noStrike" cap="none">
                <a:solidFill>
                  <a:srgbClr val="000000"/>
                </a:solidFill>
                <a:latin typeface="Arial"/>
                <a:ea typeface="Arial"/>
                <a:cs typeface="Arial"/>
                <a:sym typeface="Arial"/>
              </a:rPr>
              <a:t>For the </a:t>
            </a:r>
            <a:r>
              <a:rPr lang="en-CA" sz="1100" b="1" i="0" u="none" strike="noStrike" cap="none">
                <a:solidFill>
                  <a:srgbClr val="000000"/>
                </a:solidFill>
                <a:latin typeface="Arial"/>
                <a:ea typeface="Arial"/>
                <a:cs typeface="Arial"/>
                <a:sym typeface="Arial"/>
              </a:rPr>
              <a:t>Traditional IRA</a:t>
            </a:r>
            <a:r>
              <a:rPr lang="en-CA" sz="1100" b="0" i="0" u="none" strike="noStrike" cap="none">
                <a:solidFill>
                  <a:srgbClr val="000000"/>
                </a:solidFill>
                <a:latin typeface="Arial"/>
                <a:ea typeface="Arial"/>
                <a:cs typeface="Arial"/>
                <a:sym typeface="Arial"/>
              </a:rPr>
              <a:t>, it's the personal </a:t>
            </a:r>
            <a:r>
              <a:rPr lang="en-CA" sz="1100" b="1" i="0" u="none" strike="noStrike" cap="none">
                <a:solidFill>
                  <a:srgbClr val="000000"/>
                </a:solidFill>
                <a:latin typeface="Arial"/>
                <a:ea typeface="Arial"/>
                <a:cs typeface="Arial"/>
                <a:sym typeface="Arial"/>
              </a:rPr>
              <a:t>Tax Deduction</a:t>
            </a:r>
            <a:r>
              <a:rPr lang="en-CA" sz="1100" b="0" i="0" u="none" strike="noStrike" cap="none">
                <a:solidFill>
                  <a:srgbClr val="000000"/>
                </a:solidFill>
                <a:latin typeface="Arial"/>
                <a:ea typeface="Arial"/>
                <a:cs typeface="Arial"/>
                <a:sym typeface="Arial"/>
              </a:rPr>
              <a:t>, which is a great tool for people who have a high income right now.</a:t>
            </a:r>
            <a:endParaRPr/>
          </a:p>
          <a:p>
            <a:pPr marL="457200" lvl="0" indent="-298450" algn="l" rtl="0">
              <a:lnSpc>
                <a:spcPct val="100000"/>
              </a:lnSpc>
              <a:spcBef>
                <a:spcPts val="0"/>
              </a:spcBef>
              <a:spcAft>
                <a:spcPts val="0"/>
              </a:spcAft>
              <a:buSzPts val="1100"/>
              <a:buChar char="●"/>
            </a:pPr>
            <a:r>
              <a:rPr lang="en-CA" sz="1100" b="0" i="0" u="none" strike="noStrike" cap="none">
                <a:solidFill>
                  <a:srgbClr val="000000"/>
                </a:solidFill>
                <a:latin typeface="Arial"/>
                <a:ea typeface="Arial"/>
                <a:cs typeface="Arial"/>
                <a:sym typeface="Arial"/>
              </a:rPr>
              <a:t>And for the </a:t>
            </a:r>
            <a:r>
              <a:rPr lang="en-CA" sz="1100" b="1" i="0" u="none" strike="noStrike" cap="none">
                <a:solidFill>
                  <a:srgbClr val="000000"/>
                </a:solidFill>
                <a:latin typeface="Arial"/>
                <a:ea typeface="Arial"/>
                <a:cs typeface="Arial"/>
                <a:sym typeface="Arial"/>
              </a:rPr>
              <a:t>Roth IRA</a:t>
            </a:r>
            <a:r>
              <a:rPr lang="en-CA" sz="1100" b="0" i="0" u="none" strike="noStrike" cap="none">
                <a:solidFill>
                  <a:srgbClr val="000000"/>
                </a:solidFill>
                <a:latin typeface="Arial"/>
                <a:ea typeface="Arial"/>
                <a:cs typeface="Arial"/>
                <a:sym typeface="Arial"/>
              </a:rPr>
              <a:t>, the main feature is that </a:t>
            </a:r>
            <a:r>
              <a:rPr lang="en-CA" sz="1100" b="1" i="0" u="none" strike="noStrike" cap="none">
                <a:solidFill>
                  <a:srgbClr val="000000"/>
                </a:solidFill>
                <a:latin typeface="Arial"/>
                <a:ea typeface="Arial"/>
                <a:cs typeface="Arial"/>
                <a:sym typeface="Arial"/>
              </a:rPr>
              <a:t>Tax-Free Growth</a:t>
            </a:r>
            <a:r>
              <a:rPr lang="en-CA" sz="1100" b="0" i="0" u="none" strike="noStrike" cap="none">
                <a:solidFill>
                  <a:srgbClr val="000000"/>
                </a:solidFill>
                <a:latin typeface="Arial"/>
                <a:ea typeface="Arial"/>
                <a:cs typeface="Arial"/>
                <a:sym typeface="Arial"/>
              </a:rPr>
              <a:t> leading to those tax-free withdrawals.</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Finally, this brings us to who is this </a:t>
            </a:r>
            <a:r>
              <a:rPr lang="en-CA" sz="1100" b="1" i="0" u="none" strike="noStrike" cap="none">
                <a:solidFill>
                  <a:srgbClr val="000000"/>
                </a:solidFill>
                <a:latin typeface="Arial"/>
                <a:ea typeface="Arial"/>
                <a:cs typeface="Arial"/>
                <a:sym typeface="Arial"/>
              </a:rPr>
              <a:t>Best For...</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CA" sz="1100" b="0" i="0" u="none" strike="noStrike" cap="none">
                <a:solidFill>
                  <a:srgbClr val="000000"/>
                </a:solidFill>
                <a:latin typeface="Arial"/>
                <a:ea typeface="Arial"/>
                <a:cs typeface="Arial"/>
                <a:sym typeface="Arial"/>
              </a:rPr>
              <a:t>The </a:t>
            </a:r>
            <a:r>
              <a:rPr lang="en-CA" sz="1100" b="1" i="0" u="none" strike="noStrike" cap="none">
                <a:solidFill>
                  <a:srgbClr val="000000"/>
                </a:solidFill>
                <a:latin typeface="Arial"/>
                <a:ea typeface="Arial"/>
                <a:cs typeface="Arial"/>
                <a:sym typeface="Arial"/>
              </a:rPr>
              <a:t>401(k)</a:t>
            </a:r>
            <a:r>
              <a:rPr lang="en-CA" sz="1100" b="0" i="0" u="none" strike="noStrike" cap="none">
                <a:solidFill>
                  <a:srgbClr val="000000"/>
                </a:solidFill>
                <a:latin typeface="Arial"/>
                <a:ea typeface="Arial"/>
                <a:cs typeface="Arial"/>
                <a:sym typeface="Arial"/>
              </a:rPr>
              <a:t> is a no-brainer for any employee with a company match.</a:t>
            </a:r>
            <a:endParaRPr/>
          </a:p>
          <a:p>
            <a:pPr marL="457200" lvl="0" indent="-298450" algn="l" rtl="0">
              <a:lnSpc>
                <a:spcPct val="100000"/>
              </a:lnSpc>
              <a:spcBef>
                <a:spcPts val="0"/>
              </a:spcBef>
              <a:spcAft>
                <a:spcPts val="0"/>
              </a:spcAft>
              <a:buSzPts val="1100"/>
              <a:buChar char="●"/>
            </a:pPr>
            <a:r>
              <a:rPr lang="en-CA" sz="1100" b="0" i="0" u="none" strike="noStrike" cap="none">
                <a:solidFill>
                  <a:srgbClr val="000000"/>
                </a:solidFill>
                <a:latin typeface="Arial"/>
                <a:ea typeface="Arial"/>
                <a:cs typeface="Arial"/>
                <a:sym typeface="Arial"/>
              </a:rPr>
              <a:t>The </a:t>
            </a:r>
            <a:r>
              <a:rPr lang="en-CA" sz="1100" b="1" i="0" u="none" strike="noStrike" cap="none">
                <a:solidFill>
                  <a:srgbClr val="000000"/>
                </a:solidFill>
                <a:latin typeface="Arial"/>
                <a:ea typeface="Arial"/>
                <a:cs typeface="Arial"/>
                <a:sym typeface="Arial"/>
              </a:rPr>
              <a:t>Traditional IRA</a:t>
            </a:r>
            <a:r>
              <a:rPr lang="en-CA" sz="1100" b="0" i="0" u="none" strike="noStrike" cap="none">
                <a:solidFill>
                  <a:srgbClr val="000000"/>
                </a:solidFill>
                <a:latin typeface="Arial"/>
                <a:ea typeface="Arial"/>
                <a:cs typeface="Arial"/>
                <a:sym typeface="Arial"/>
              </a:rPr>
              <a:t> is generally best for high-earners who need a tax break today.</a:t>
            </a:r>
            <a:endParaRPr/>
          </a:p>
          <a:p>
            <a:pPr marL="457200" lvl="0" indent="-298450" algn="l" rtl="0">
              <a:lnSpc>
                <a:spcPct val="100000"/>
              </a:lnSpc>
              <a:spcBef>
                <a:spcPts val="0"/>
              </a:spcBef>
              <a:spcAft>
                <a:spcPts val="0"/>
              </a:spcAft>
              <a:buSzPts val="1100"/>
              <a:buChar char="●"/>
            </a:pPr>
            <a:r>
              <a:rPr lang="en-CA" sz="1100" b="0" i="0" u="none" strike="noStrike" cap="none">
                <a:solidFill>
                  <a:srgbClr val="000000"/>
                </a:solidFill>
                <a:latin typeface="Arial"/>
                <a:ea typeface="Arial"/>
                <a:cs typeface="Arial"/>
                <a:sym typeface="Arial"/>
              </a:rPr>
              <a:t>And the </a:t>
            </a:r>
            <a:r>
              <a:rPr lang="en-CA" sz="1100" b="1" i="0" u="none" strike="noStrike" cap="none">
                <a:solidFill>
                  <a:srgbClr val="000000"/>
                </a:solidFill>
                <a:latin typeface="Arial"/>
                <a:ea typeface="Arial"/>
                <a:cs typeface="Arial"/>
                <a:sym typeface="Arial"/>
              </a:rPr>
              <a:t>Roth IRA</a:t>
            </a:r>
            <a:r>
              <a:rPr lang="en-CA" sz="1100" b="0" i="0" u="none" strike="noStrike" cap="none">
                <a:solidFill>
                  <a:srgbClr val="000000"/>
                </a:solidFill>
                <a:latin typeface="Arial"/>
                <a:ea typeface="Arial"/>
                <a:cs typeface="Arial"/>
                <a:sym typeface="Arial"/>
              </a:rPr>
              <a:t> is the perfect tool for young people just starting their careers.</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
        <p:cNvGrpSpPr/>
        <p:nvPr/>
      </p:nvGrpSpPr>
      <p:grpSpPr>
        <a:xfrm>
          <a:off x="0" y="0"/>
          <a:ext cx="0" cy="0"/>
          <a:chOff x="0" y="0"/>
          <a:chExt cx="0" cy="0"/>
        </a:xfrm>
      </p:grpSpPr>
      <p:pic>
        <p:nvPicPr>
          <p:cNvPr id="13" name="Google Shape;13;p3" descr="A white and black rectangle&#10;&#10;Description automatically generated"/>
          <p:cNvPicPr preferRelativeResize="0"/>
          <p:nvPr/>
        </p:nvPicPr>
        <p:blipFill rotWithShape="1">
          <a:blip r:embed="rId2">
            <a:alphaModFix/>
          </a:blip>
          <a:srcRect/>
          <a:stretch/>
        </p:blipFill>
        <p:spPr>
          <a:xfrm>
            <a:off x="454025" y="693762"/>
            <a:ext cx="9528175" cy="5086350"/>
          </a:xfrm>
          <a:prstGeom prst="rect">
            <a:avLst/>
          </a:prstGeom>
          <a:noFill/>
          <a:ln>
            <a:noFill/>
          </a:ln>
        </p:spPr>
      </p:pic>
      <p:sp>
        <p:nvSpPr>
          <p:cNvPr id="14" name="Google Shape;14;p3"/>
          <p:cNvSpPr txBox="1">
            <a:spLocks noGrp="1"/>
          </p:cNvSpPr>
          <p:nvPr>
            <p:ph type="ctrTitle"/>
          </p:nvPr>
        </p:nvSpPr>
        <p:spPr>
          <a:xfrm>
            <a:off x="1524000" y="1122363"/>
            <a:ext cx="6000750"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6468F4"/>
              </a:buClr>
              <a:buSzPts val="6000"/>
              <a:buFont typeface="Barlow Condensed"/>
              <a:buNone/>
              <a:defRPr sz="6000" b="1">
                <a:solidFill>
                  <a:srgbClr val="6468F4"/>
                </a:solidFill>
                <a:latin typeface="Barlow Condensed"/>
                <a:ea typeface="Barlow Condensed"/>
                <a:cs typeface="Barlow Condensed"/>
                <a:sym typeface="Barlow Condense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
          <p:cNvSpPr txBox="1">
            <a:spLocks noGrp="1"/>
          </p:cNvSpPr>
          <p:nvPr>
            <p:ph type="subTitle" idx="1"/>
          </p:nvPr>
        </p:nvSpPr>
        <p:spPr>
          <a:xfrm>
            <a:off x="1524000" y="3668713"/>
            <a:ext cx="6457950" cy="1398587"/>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464669"/>
              </a:buClr>
              <a:buSzPts val="3600"/>
              <a:buFont typeface="Arial"/>
              <a:buNone/>
              <a:defRPr sz="2400">
                <a:solidFill>
                  <a:srgbClr val="464669"/>
                </a:solidFill>
                <a:latin typeface="Work Sans Medium"/>
                <a:ea typeface="Work Sans Medium"/>
                <a:cs typeface="Work Sans Medium"/>
                <a:sym typeface="Work Sans Medium"/>
              </a:defRPr>
            </a:lvl1pPr>
            <a:lvl2pPr lvl="1" algn="ctr">
              <a:lnSpc>
                <a:spcPct val="100000"/>
              </a:lnSpc>
              <a:spcBef>
                <a:spcPts val="500"/>
              </a:spcBef>
              <a:spcAft>
                <a:spcPts val="0"/>
              </a:spcAft>
              <a:buClr>
                <a:srgbClr val="464669"/>
              </a:buClr>
              <a:buSzPts val="3000"/>
              <a:buFont typeface="Work Sans Medium"/>
              <a:buNone/>
              <a:defRPr sz="2000"/>
            </a:lvl2pPr>
            <a:lvl3pPr lvl="2" algn="ctr">
              <a:lnSpc>
                <a:spcPct val="100000"/>
              </a:lnSpc>
              <a:spcBef>
                <a:spcPts val="500"/>
              </a:spcBef>
              <a:spcAft>
                <a:spcPts val="0"/>
              </a:spcAft>
              <a:buClr>
                <a:srgbClr val="464669"/>
              </a:buClr>
              <a:buSzPts val="2700"/>
              <a:buFont typeface="Work Sans Medium"/>
              <a:buNone/>
              <a:defRPr sz="1800"/>
            </a:lvl3pPr>
            <a:lvl4pPr lvl="3" algn="ctr">
              <a:lnSpc>
                <a:spcPct val="100000"/>
              </a:lnSpc>
              <a:spcBef>
                <a:spcPts val="500"/>
              </a:spcBef>
              <a:spcAft>
                <a:spcPts val="0"/>
              </a:spcAft>
              <a:buClr>
                <a:srgbClr val="464669"/>
              </a:buClr>
              <a:buSzPts val="2400"/>
              <a:buFont typeface="Work Sans Medium"/>
              <a:buNone/>
              <a:defRPr sz="1600"/>
            </a:lvl4pPr>
            <a:lvl5pPr lvl="4" algn="ctr">
              <a:lnSpc>
                <a:spcPct val="100000"/>
              </a:lnSpc>
              <a:spcBef>
                <a:spcPts val="500"/>
              </a:spcBef>
              <a:spcAft>
                <a:spcPts val="0"/>
              </a:spcAft>
              <a:buClr>
                <a:srgbClr val="464669"/>
              </a:buClr>
              <a:buSzPts val="2400"/>
              <a:buFont typeface="Work Sans Medium"/>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6" name="Google Shape;16;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
        <p:nvSpPr>
          <p:cNvPr id="18" name="Google Shape;18;p3"/>
          <p:cNvSpPr>
            <a:spLocks noGrp="1"/>
          </p:cNvSpPr>
          <p:nvPr>
            <p:ph type="pic" idx="2"/>
          </p:nvPr>
        </p:nvSpPr>
        <p:spPr>
          <a:xfrm>
            <a:off x="7613650" y="1122363"/>
            <a:ext cx="3740150" cy="4459288"/>
          </a:xfrm>
          <a:prstGeom prst="rect">
            <a:avLst/>
          </a:prstGeom>
          <a:noFill/>
          <a:ln>
            <a:noFill/>
          </a:ln>
        </p:spPr>
        <p:txBody>
          <a:bodyPr/>
          <a:lstStyle/>
          <a:p>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pic>
        <p:nvPicPr>
          <p:cNvPr id="20" name="Google Shape;20;p2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672530" y="0"/>
            <a:ext cx="7237419" cy="6858000"/>
          </a:xfrm>
          <a:prstGeom prst="rect">
            <a:avLst/>
          </a:prstGeom>
          <a:noFill/>
          <a:ln>
            <a:noFill/>
          </a:ln>
        </p:spPr>
      </p:pic>
      <p:sp>
        <p:nvSpPr>
          <p:cNvPr id="21" name="Google Shape;21;p25"/>
          <p:cNvSpPr txBox="1">
            <a:spLocks noGrp="1"/>
          </p:cNvSpPr>
          <p:nvPr>
            <p:ph type="title"/>
          </p:nvPr>
        </p:nvSpPr>
        <p:spPr>
          <a:xfrm>
            <a:off x="587375" y="-424655"/>
            <a:ext cx="598805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6468F4"/>
              </a:buClr>
              <a:buSzPts val="6000"/>
              <a:buFont typeface="Barlow Condensed"/>
              <a:buNone/>
              <a:defRPr sz="6000" b="1">
                <a:solidFill>
                  <a:srgbClr val="6468F4"/>
                </a:solidFill>
                <a:latin typeface="Barlow Condensed"/>
                <a:ea typeface="Barlow Condensed"/>
                <a:cs typeface="Barlow Condensed"/>
                <a:sym typeface="Barlow Condense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5"/>
          <p:cNvSpPr txBox="1">
            <a:spLocks noGrp="1"/>
          </p:cNvSpPr>
          <p:nvPr>
            <p:ph type="body" idx="1"/>
          </p:nvPr>
        </p:nvSpPr>
        <p:spPr>
          <a:xfrm>
            <a:off x="587375" y="2428082"/>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464669"/>
              </a:buClr>
              <a:buSzPts val="3600"/>
              <a:buFont typeface="Work Sans Medium"/>
              <a:buNone/>
              <a:defRPr sz="2400">
                <a:solidFill>
                  <a:srgbClr val="464669"/>
                </a:solidFill>
                <a:latin typeface="Work Sans Medium"/>
                <a:ea typeface="Work Sans Medium"/>
                <a:cs typeface="Work Sans Medium"/>
                <a:sym typeface="Work Sans Medium"/>
              </a:defRPr>
            </a:lvl1pPr>
            <a:lvl2pPr marL="914400" lvl="1" indent="-228600" algn="l">
              <a:lnSpc>
                <a:spcPct val="100000"/>
              </a:lnSpc>
              <a:spcBef>
                <a:spcPts val="500"/>
              </a:spcBef>
              <a:spcAft>
                <a:spcPts val="0"/>
              </a:spcAft>
              <a:buClr>
                <a:srgbClr val="888888"/>
              </a:buClr>
              <a:buSzPts val="3000"/>
              <a:buFont typeface="Work Sans Medium"/>
              <a:buNone/>
              <a:defRPr sz="2000">
                <a:solidFill>
                  <a:srgbClr val="888888"/>
                </a:solidFill>
              </a:defRPr>
            </a:lvl2pPr>
            <a:lvl3pPr marL="1371600" lvl="2" indent="-228600" algn="l">
              <a:lnSpc>
                <a:spcPct val="100000"/>
              </a:lnSpc>
              <a:spcBef>
                <a:spcPts val="500"/>
              </a:spcBef>
              <a:spcAft>
                <a:spcPts val="0"/>
              </a:spcAft>
              <a:buClr>
                <a:srgbClr val="888888"/>
              </a:buClr>
              <a:buSzPts val="2700"/>
              <a:buFont typeface="Work Sans Medium"/>
              <a:buNone/>
              <a:defRPr sz="1800">
                <a:solidFill>
                  <a:srgbClr val="888888"/>
                </a:solidFill>
              </a:defRPr>
            </a:lvl3pPr>
            <a:lvl4pPr marL="1828800" lvl="3" indent="-228600" algn="l">
              <a:lnSpc>
                <a:spcPct val="100000"/>
              </a:lnSpc>
              <a:spcBef>
                <a:spcPts val="500"/>
              </a:spcBef>
              <a:spcAft>
                <a:spcPts val="0"/>
              </a:spcAft>
              <a:buClr>
                <a:srgbClr val="888888"/>
              </a:buClr>
              <a:buSzPts val="2400"/>
              <a:buFont typeface="Work Sans Medium"/>
              <a:buNone/>
              <a:defRPr sz="1600">
                <a:solidFill>
                  <a:srgbClr val="888888"/>
                </a:solidFill>
              </a:defRPr>
            </a:lvl4pPr>
            <a:lvl5pPr marL="2286000" lvl="4" indent="-228600" algn="l">
              <a:lnSpc>
                <a:spcPct val="100000"/>
              </a:lnSpc>
              <a:spcBef>
                <a:spcPts val="500"/>
              </a:spcBef>
              <a:spcAft>
                <a:spcPts val="0"/>
              </a:spcAft>
              <a:buClr>
                <a:srgbClr val="888888"/>
              </a:buClr>
              <a:buSzPts val="2400"/>
              <a:buFont typeface="Work Sans Medium"/>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3" name="Google Shape;23;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solidFill>
          <a:srgbClr val="FFFFFF"/>
        </a:solidFill>
        <a:effectLst/>
      </p:bgPr>
    </p:bg>
    <p:spTree>
      <p:nvGrpSpPr>
        <p:cNvPr id="1" name="Shape 26"/>
        <p:cNvGrpSpPr/>
        <p:nvPr/>
      </p:nvGrpSpPr>
      <p:grpSpPr>
        <a:xfrm>
          <a:off x="0" y="0"/>
          <a:ext cx="0" cy="0"/>
          <a:chOff x="0" y="0"/>
          <a:chExt cx="0" cy="0"/>
        </a:xfrm>
      </p:grpSpPr>
      <p:sp>
        <p:nvSpPr>
          <p:cNvPr id="27" name="Google Shape;27;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6468F4"/>
              </a:buClr>
              <a:buSzPts val="6000"/>
              <a:buFont typeface="Barlow Condensed"/>
              <a:buNone/>
              <a:defRPr sz="6000" b="1" u="none">
                <a:solidFill>
                  <a:srgbClr val="6468F4"/>
                </a:solidFill>
                <a:latin typeface="Barlow Condensed"/>
                <a:ea typeface="Barlow Condensed"/>
                <a:cs typeface="Barlow Condensed"/>
                <a:sym typeface="Barlow Condense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95300" algn="l">
              <a:lnSpc>
                <a:spcPct val="100000"/>
              </a:lnSpc>
              <a:spcBef>
                <a:spcPts val="1000"/>
              </a:spcBef>
              <a:spcAft>
                <a:spcPts val="0"/>
              </a:spcAft>
              <a:buClr>
                <a:srgbClr val="464669"/>
              </a:buClr>
              <a:buSzPts val="4200"/>
              <a:buFont typeface="Work Sans Medium"/>
              <a:buChar char="•"/>
              <a:defRPr sz="2800">
                <a:solidFill>
                  <a:srgbClr val="464669"/>
                </a:solidFill>
                <a:latin typeface="Work Sans Medium"/>
                <a:ea typeface="Work Sans Medium"/>
                <a:cs typeface="Work Sans Medium"/>
                <a:sym typeface="Work Sans Medium"/>
              </a:defRPr>
            </a:lvl1pPr>
            <a:lvl2pPr marL="914400" lvl="1" indent="-457200" algn="l">
              <a:lnSpc>
                <a:spcPct val="100000"/>
              </a:lnSpc>
              <a:spcBef>
                <a:spcPts val="500"/>
              </a:spcBef>
              <a:spcAft>
                <a:spcPts val="0"/>
              </a:spcAft>
              <a:buClr>
                <a:srgbClr val="464669"/>
              </a:buClr>
              <a:buSzPts val="3600"/>
              <a:buFont typeface="Work Sans Medium"/>
              <a:buChar char="•"/>
              <a:defRPr>
                <a:solidFill>
                  <a:srgbClr val="464669"/>
                </a:solidFill>
                <a:latin typeface="Work Sans Medium"/>
                <a:ea typeface="Work Sans Medium"/>
                <a:cs typeface="Work Sans Medium"/>
                <a:sym typeface="Work Sans Medium"/>
              </a:defRPr>
            </a:lvl2pPr>
            <a:lvl3pPr marL="1371600" lvl="2" indent="-419100" algn="l">
              <a:lnSpc>
                <a:spcPct val="100000"/>
              </a:lnSpc>
              <a:spcBef>
                <a:spcPts val="500"/>
              </a:spcBef>
              <a:spcAft>
                <a:spcPts val="0"/>
              </a:spcAft>
              <a:buClr>
                <a:srgbClr val="464669"/>
              </a:buClr>
              <a:buSzPts val="3000"/>
              <a:buFont typeface="Work Sans Medium"/>
              <a:buChar char="•"/>
              <a:defRPr>
                <a:solidFill>
                  <a:srgbClr val="464669"/>
                </a:solidFill>
                <a:latin typeface="Work Sans Medium"/>
                <a:ea typeface="Work Sans Medium"/>
                <a:cs typeface="Work Sans Medium"/>
                <a:sym typeface="Work Sans Medium"/>
              </a:defRPr>
            </a:lvl3pPr>
            <a:lvl4pPr marL="1828800" lvl="3"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4pPr>
            <a:lvl5pPr marL="2286000" lvl="4"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
        <p:nvSpPr>
          <p:cNvPr id="32" name="Google Shape;32;p4"/>
          <p:cNvSpPr/>
          <p:nvPr/>
        </p:nvSpPr>
        <p:spPr>
          <a:xfrm>
            <a:off x="0" y="6176963"/>
            <a:ext cx="12192000" cy="693550"/>
          </a:xfrm>
          <a:prstGeom prst="rect">
            <a:avLst/>
          </a:prstGeom>
          <a:solidFill>
            <a:srgbClr val="46466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3" name="Google Shape;33;p4"/>
          <p:cNvPicPr preferRelativeResize="0"/>
          <p:nvPr/>
        </p:nvPicPr>
        <p:blipFill rotWithShape="1">
          <a:blip r:embed="rId2" cstate="email">
            <a:alphaModFix amt="20000"/>
            <a:extLst>
              <a:ext uri="{28A0092B-C50C-407E-A947-70E740481C1C}">
                <a14:useLocalDpi xmlns:a14="http://schemas.microsoft.com/office/drawing/2010/main"/>
              </a:ext>
            </a:extLst>
          </a:blip>
          <a:srcRect/>
          <a:stretch/>
        </p:blipFill>
        <p:spPr>
          <a:xfrm>
            <a:off x="-104983" y="3359298"/>
            <a:ext cx="12296983" cy="229274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34"/>
        <p:cNvGrpSpPr/>
        <p:nvPr/>
      </p:nvGrpSpPr>
      <p:grpSpPr>
        <a:xfrm>
          <a:off x="0" y="0"/>
          <a:ext cx="0" cy="0"/>
          <a:chOff x="0" y="0"/>
          <a:chExt cx="0" cy="0"/>
        </a:xfrm>
      </p:grpSpPr>
      <p:sp>
        <p:nvSpPr>
          <p:cNvPr id="35" name="Google Shape;35;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6468F4"/>
              </a:buClr>
              <a:buSzPts val="4400"/>
              <a:buFont typeface="Barlow Condensed"/>
              <a:buNone/>
              <a:defRPr sz="4400" b="1">
                <a:solidFill>
                  <a:srgbClr val="6468F4"/>
                </a:solidFill>
                <a:latin typeface="Barlow Condensed"/>
                <a:ea typeface="Barlow Condensed"/>
                <a:cs typeface="Barlow Condensed"/>
                <a:sym typeface="Barlow Condense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rgbClr val="464669"/>
              </a:buClr>
              <a:buSzPts val="4200"/>
              <a:buFont typeface="Barlow Condensed"/>
              <a:buNone/>
              <a:defRPr sz="2800" b="1">
                <a:solidFill>
                  <a:srgbClr val="464669"/>
                </a:solidFill>
                <a:latin typeface="Barlow Condensed"/>
                <a:ea typeface="Barlow Condensed"/>
                <a:cs typeface="Barlow Condensed"/>
                <a:sym typeface="Barlow Condensed"/>
              </a:defRPr>
            </a:lvl1pPr>
            <a:lvl2pPr marL="914400" lvl="1" indent="-228600" algn="l">
              <a:lnSpc>
                <a:spcPct val="100000"/>
              </a:lnSpc>
              <a:spcBef>
                <a:spcPts val="500"/>
              </a:spcBef>
              <a:spcAft>
                <a:spcPts val="0"/>
              </a:spcAft>
              <a:buClr>
                <a:srgbClr val="464669"/>
              </a:buClr>
              <a:buSzPts val="3000"/>
              <a:buFont typeface="Work Sans Medium"/>
              <a:buNone/>
              <a:defRPr sz="2000" b="1"/>
            </a:lvl2pPr>
            <a:lvl3pPr marL="1371600" lvl="2" indent="-228600" algn="l">
              <a:lnSpc>
                <a:spcPct val="100000"/>
              </a:lnSpc>
              <a:spcBef>
                <a:spcPts val="500"/>
              </a:spcBef>
              <a:spcAft>
                <a:spcPts val="0"/>
              </a:spcAft>
              <a:buClr>
                <a:srgbClr val="464669"/>
              </a:buClr>
              <a:buSzPts val="2700"/>
              <a:buFont typeface="Work Sans Medium"/>
              <a:buNone/>
              <a:defRPr sz="1800" b="1"/>
            </a:lvl3pPr>
            <a:lvl4pPr marL="1828800" lvl="3" indent="-228600" algn="l">
              <a:lnSpc>
                <a:spcPct val="100000"/>
              </a:lnSpc>
              <a:spcBef>
                <a:spcPts val="500"/>
              </a:spcBef>
              <a:spcAft>
                <a:spcPts val="0"/>
              </a:spcAft>
              <a:buClr>
                <a:srgbClr val="464669"/>
              </a:buClr>
              <a:buSzPts val="2400"/>
              <a:buFont typeface="Work Sans Medium"/>
              <a:buNone/>
              <a:defRPr sz="1600" b="1"/>
            </a:lvl4pPr>
            <a:lvl5pPr marL="2286000" lvl="4" indent="-228600" algn="l">
              <a:lnSpc>
                <a:spcPct val="100000"/>
              </a:lnSpc>
              <a:spcBef>
                <a:spcPts val="500"/>
              </a:spcBef>
              <a:spcAft>
                <a:spcPts val="0"/>
              </a:spcAft>
              <a:buClr>
                <a:srgbClr val="464669"/>
              </a:buClr>
              <a:buSzPts val="2400"/>
              <a:buFont typeface="Work Sans Medium"/>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7" name="Google Shape;37;p7"/>
          <p:cNvSpPr txBox="1">
            <a:spLocks noGrp="1"/>
          </p:cNvSpPr>
          <p:nvPr>
            <p:ph type="body" idx="2"/>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rgbClr val="464669"/>
              </a:buClr>
              <a:buSzPts val="4200"/>
              <a:buFont typeface="Barlow Condensed"/>
              <a:buNone/>
              <a:defRPr sz="2800" b="1">
                <a:solidFill>
                  <a:srgbClr val="464669"/>
                </a:solidFill>
                <a:latin typeface="Barlow Condensed"/>
                <a:ea typeface="Barlow Condensed"/>
                <a:cs typeface="Barlow Condensed"/>
                <a:sym typeface="Barlow Condensed"/>
              </a:defRPr>
            </a:lvl1pPr>
            <a:lvl2pPr marL="914400" lvl="1" indent="-228600" algn="l">
              <a:lnSpc>
                <a:spcPct val="100000"/>
              </a:lnSpc>
              <a:spcBef>
                <a:spcPts val="500"/>
              </a:spcBef>
              <a:spcAft>
                <a:spcPts val="0"/>
              </a:spcAft>
              <a:buClr>
                <a:srgbClr val="464669"/>
              </a:buClr>
              <a:buSzPts val="3000"/>
              <a:buFont typeface="Work Sans Medium"/>
              <a:buNone/>
              <a:defRPr sz="2000" b="1"/>
            </a:lvl2pPr>
            <a:lvl3pPr marL="1371600" lvl="2" indent="-228600" algn="l">
              <a:lnSpc>
                <a:spcPct val="100000"/>
              </a:lnSpc>
              <a:spcBef>
                <a:spcPts val="500"/>
              </a:spcBef>
              <a:spcAft>
                <a:spcPts val="0"/>
              </a:spcAft>
              <a:buClr>
                <a:srgbClr val="464669"/>
              </a:buClr>
              <a:buSzPts val="2700"/>
              <a:buFont typeface="Work Sans Medium"/>
              <a:buNone/>
              <a:defRPr sz="1800" b="1"/>
            </a:lvl3pPr>
            <a:lvl4pPr marL="1828800" lvl="3" indent="-228600" algn="l">
              <a:lnSpc>
                <a:spcPct val="100000"/>
              </a:lnSpc>
              <a:spcBef>
                <a:spcPts val="500"/>
              </a:spcBef>
              <a:spcAft>
                <a:spcPts val="0"/>
              </a:spcAft>
              <a:buClr>
                <a:srgbClr val="464669"/>
              </a:buClr>
              <a:buSzPts val="2400"/>
              <a:buFont typeface="Work Sans Medium"/>
              <a:buNone/>
              <a:defRPr sz="1600" b="1"/>
            </a:lvl4pPr>
            <a:lvl5pPr marL="2286000" lvl="4" indent="-228600" algn="l">
              <a:lnSpc>
                <a:spcPct val="100000"/>
              </a:lnSpc>
              <a:spcBef>
                <a:spcPts val="500"/>
              </a:spcBef>
              <a:spcAft>
                <a:spcPts val="0"/>
              </a:spcAft>
              <a:buClr>
                <a:srgbClr val="464669"/>
              </a:buClr>
              <a:buSzPts val="2400"/>
              <a:buFont typeface="Work Sans Medium"/>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8" name="Google Shape;3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
        <p:nvSpPr>
          <p:cNvPr id="41" name="Google Shape;41;p7"/>
          <p:cNvSpPr/>
          <p:nvPr/>
        </p:nvSpPr>
        <p:spPr>
          <a:xfrm>
            <a:off x="836612" y="2596444"/>
            <a:ext cx="5183188" cy="3580519"/>
          </a:xfrm>
          <a:prstGeom prst="round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 name="Google Shape;42;p7"/>
          <p:cNvSpPr/>
          <p:nvPr/>
        </p:nvSpPr>
        <p:spPr>
          <a:xfrm>
            <a:off x="6170612" y="2596443"/>
            <a:ext cx="5183188" cy="3580519"/>
          </a:xfrm>
          <a:prstGeom prst="round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3" name="Google Shape;43;p7"/>
          <p:cNvSpPr txBox="1">
            <a:spLocks noGrp="1"/>
          </p:cNvSpPr>
          <p:nvPr>
            <p:ph type="body" idx="3"/>
          </p:nvPr>
        </p:nvSpPr>
        <p:spPr>
          <a:xfrm>
            <a:off x="1046992" y="2792944"/>
            <a:ext cx="4779486" cy="3167589"/>
          </a:xfrm>
          <a:prstGeom prst="rect">
            <a:avLst/>
          </a:prstGeom>
          <a:noFill/>
          <a:ln>
            <a:noFill/>
          </a:ln>
        </p:spPr>
        <p:txBody>
          <a:bodyPr spcFirstLastPara="1" wrap="square" lIns="91425" tIns="45700" rIns="91425" bIns="45700" anchor="t" anchorCtr="0">
            <a:normAutofit/>
          </a:bodyPr>
          <a:lstStyle>
            <a:lvl1pPr marL="457200" lvl="0" indent="-419100" algn="l">
              <a:lnSpc>
                <a:spcPct val="100000"/>
              </a:lnSpc>
              <a:spcBef>
                <a:spcPts val="1000"/>
              </a:spcBef>
              <a:spcAft>
                <a:spcPts val="0"/>
              </a:spcAft>
              <a:buClr>
                <a:srgbClr val="464669"/>
              </a:buClr>
              <a:buSzPts val="3000"/>
              <a:buFont typeface="Work Sans Medium"/>
              <a:buChar char="•"/>
              <a:defRPr sz="2000">
                <a:solidFill>
                  <a:srgbClr val="464669"/>
                </a:solidFill>
                <a:latin typeface="Work Sans Medium"/>
                <a:ea typeface="Work Sans Medium"/>
                <a:cs typeface="Work Sans Medium"/>
                <a:sym typeface="Work Sans Medium"/>
              </a:defRPr>
            </a:lvl1pPr>
            <a:lvl2pPr marL="914400" lvl="1" indent="-457200" algn="l">
              <a:lnSpc>
                <a:spcPct val="100000"/>
              </a:lnSpc>
              <a:spcBef>
                <a:spcPts val="500"/>
              </a:spcBef>
              <a:spcAft>
                <a:spcPts val="0"/>
              </a:spcAft>
              <a:buClr>
                <a:srgbClr val="464669"/>
              </a:buClr>
              <a:buSzPts val="3600"/>
              <a:buFont typeface="Work Sans Medium"/>
              <a:buChar char="•"/>
              <a:defRPr>
                <a:solidFill>
                  <a:srgbClr val="464669"/>
                </a:solidFill>
                <a:latin typeface="Work Sans Medium"/>
                <a:ea typeface="Work Sans Medium"/>
                <a:cs typeface="Work Sans Medium"/>
                <a:sym typeface="Work Sans Medium"/>
              </a:defRPr>
            </a:lvl2pPr>
            <a:lvl3pPr marL="1371600" lvl="2" indent="-419100" algn="l">
              <a:lnSpc>
                <a:spcPct val="100000"/>
              </a:lnSpc>
              <a:spcBef>
                <a:spcPts val="500"/>
              </a:spcBef>
              <a:spcAft>
                <a:spcPts val="0"/>
              </a:spcAft>
              <a:buClr>
                <a:srgbClr val="464669"/>
              </a:buClr>
              <a:buSzPts val="3000"/>
              <a:buFont typeface="Work Sans Medium"/>
              <a:buChar char="•"/>
              <a:defRPr>
                <a:solidFill>
                  <a:srgbClr val="464669"/>
                </a:solidFill>
                <a:latin typeface="Work Sans Medium"/>
                <a:ea typeface="Work Sans Medium"/>
                <a:cs typeface="Work Sans Medium"/>
                <a:sym typeface="Work Sans Medium"/>
              </a:defRPr>
            </a:lvl3pPr>
            <a:lvl4pPr marL="1828800" lvl="3"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4pPr>
            <a:lvl5pPr marL="2286000" lvl="4"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7"/>
          <p:cNvSpPr txBox="1">
            <a:spLocks noGrp="1"/>
          </p:cNvSpPr>
          <p:nvPr>
            <p:ph type="body" idx="4"/>
          </p:nvPr>
        </p:nvSpPr>
        <p:spPr>
          <a:xfrm>
            <a:off x="6380992" y="2792944"/>
            <a:ext cx="4779486" cy="3167589"/>
          </a:xfrm>
          <a:prstGeom prst="rect">
            <a:avLst/>
          </a:prstGeom>
          <a:noFill/>
          <a:ln>
            <a:noFill/>
          </a:ln>
        </p:spPr>
        <p:txBody>
          <a:bodyPr spcFirstLastPara="1" wrap="square" lIns="91425" tIns="45700" rIns="91425" bIns="45700" anchor="t" anchorCtr="0">
            <a:normAutofit/>
          </a:bodyPr>
          <a:lstStyle>
            <a:lvl1pPr marL="457200" lvl="0" indent="-419100" algn="l">
              <a:lnSpc>
                <a:spcPct val="100000"/>
              </a:lnSpc>
              <a:spcBef>
                <a:spcPts val="1000"/>
              </a:spcBef>
              <a:spcAft>
                <a:spcPts val="0"/>
              </a:spcAft>
              <a:buClr>
                <a:srgbClr val="464669"/>
              </a:buClr>
              <a:buSzPts val="3000"/>
              <a:buFont typeface="Work Sans Medium"/>
              <a:buChar char="•"/>
              <a:defRPr sz="2000">
                <a:solidFill>
                  <a:srgbClr val="464669"/>
                </a:solidFill>
                <a:latin typeface="Work Sans Medium"/>
                <a:ea typeface="Work Sans Medium"/>
                <a:cs typeface="Work Sans Medium"/>
                <a:sym typeface="Work Sans Medium"/>
              </a:defRPr>
            </a:lvl1pPr>
            <a:lvl2pPr marL="914400" lvl="1" indent="-457200" algn="l">
              <a:lnSpc>
                <a:spcPct val="100000"/>
              </a:lnSpc>
              <a:spcBef>
                <a:spcPts val="500"/>
              </a:spcBef>
              <a:spcAft>
                <a:spcPts val="0"/>
              </a:spcAft>
              <a:buClr>
                <a:srgbClr val="464669"/>
              </a:buClr>
              <a:buSzPts val="3600"/>
              <a:buFont typeface="Work Sans Medium"/>
              <a:buChar char="•"/>
              <a:defRPr>
                <a:solidFill>
                  <a:srgbClr val="464669"/>
                </a:solidFill>
                <a:latin typeface="Work Sans Medium"/>
                <a:ea typeface="Work Sans Medium"/>
                <a:cs typeface="Work Sans Medium"/>
                <a:sym typeface="Work Sans Medium"/>
              </a:defRPr>
            </a:lvl2pPr>
            <a:lvl3pPr marL="1371600" lvl="2" indent="-419100" algn="l">
              <a:lnSpc>
                <a:spcPct val="100000"/>
              </a:lnSpc>
              <a:spcBef>
                <a:spcPts val="500"/>
              </a:spcBef>
              <a:spcAft>
                <a:spcPts val="0"/>
              </a:spcAft>
              <a:buClr>
                <a:srgbClr val="464669"/>
              </a:buClr>
              <a:buSzPts val="3000"/>
              <a:buFont typeface="Work Sans Medium"/>
              <a:buChar char="•"/>
              <a:defRPr>
                <a:solidFill>
                  <a:srgbClr val="464669"/>
                </a:solidFill>
                <a:latin typeface="Work Sans Medium"/>
                <a:ea typeface="Work Sans Medium"/>
                <a:cs typeface="Work Sans Medium"/>
                <a:sym typeface="Work Sans Medium"/>
              </a:defRPr>
            </a:lvl3pPr>
            <a:lvl4pPr marL="1828800" lvl="3"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4pPr>
            <a:lvl5pPr marL="2286000" lvl="4"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5" name="Google Shape;45;p7"/>
          <p:cNvPicPr preferRelativeResize="0"/>
          <p:nvPr/>
        </p:nvPicPr>
        <p:blipFill rotWithShape="1">
          <a:blip r:embed="rId2">
            <a:alphaModFix/>
          </a:blip>
          <a:srcRect/>
          <a:stretch/>
        </p:blipFill>
        <p:spPr>
          <a:xfrm>
            <a:off x="836612" y="1385528"/>
            <a:ext cx="9190463" cy="7920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46"/>
        <p:cNvGrpSpPr/>
        <p:nvPr/>
      </p:nvGrpSpPr>
      <p:grpSpPr>
        <a:xfrm>
          <a:off x="0" y="0"/>
          <a:ext cx="0" cy="0"/>
          <a:chOff x="0" y="0"/>
          <a:chExt cx="0" cy="0"/>
        </a:xfrm>
      </p:grpSpPr>
      <p:sp>
        <p:nvSpPr>
          <p:cNvPr id="47" name="Google Shape;47;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pic>
        <p:nvPicPr>
          <p:cNvPr id="50" name="Google Shape;50;p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12191999" cy="3901440"/>
          </a:xfrm>
          <a:prstGeom prst="rect">
            <a:avLst/>
          </a:prstGeom>
          <a:noFill/>
          <a:ln>
            <a:noFill/>
          </a:ln>
        </p:spPr>
      </p:pic>
      <p:sp>
        <p:nvSpPr>
          <p:cNvPr id="51" name="Google Shape;51;p8"/>
          <p:cNvSpPr txBox="1">
            <a:spLocks noGrp="1"/>
          </p:cNvSpPr>
          <p:nvPr>
            <p:ph type="title"/>
          </p:nvPr>
        </p:nvSpPr>
        <p:spPr>
          <a:xfrm>
            <a:off x="838200" y="909637"/>
            <a:ext cx="5725161"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6468F4"/>
              </a:buClr>
              <a:buSzPts val="5400"/>
              <a:buFont typeface="Barlow Condensed"/>
              <a:buNone/>
              <a:defRPr sz="5400" b="1">
                <a:solidFill>
                  <a:srgbClr val="6468F4"/>
                </a:solidFill>
                <a:latin typeface="Barlow Condensed"/>
                <a:ea typeface="Barlow Condensed"/>
                <a:cs typeface="Barlow Condensed"/>
                <a:sym typeface="Barlow Condense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8"/>
          <p:cNvSpPr txBox="1">
            <a:spLocks noGrp="1"/>
          </p:cNvSpPr>
          <p:nvPr>
            <p:ph type="body" idx="1"/>
          </p:nvPr>
        </p:nvSpPr>
        <p:spPr>
          <a:xfrm>
            <a:off x="838200" y="2394743"/>
            <a:ext cx="639572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464669"/>
              </a:buClr>
              <a:buSzPts val="3600"/>
              <a:buFont typeface="Work Sans Medium"/>
              <a:buNone/>
              <a:defRPr sz="2400">
                <a:solidFill>
                  <a:srgbClr val="464669"/>
                </a:solidFill>
                <a:latin typeface="Work Sans Medium"/>
                <a:ea typeface="Work Sans Medium"/>
                <a:cs typeface="Work Sans Medium"/>
                <a:sym typeface="Work Sans Medium"/>
              </a:defRPr>
            </a:lvl1pPr>
            <a:lvl2pPr marL="914400" lvl="1" indent="-228600" algn="l">
              <a:lnSpc>
                <a:spcPct val="100000"/>
              </a:lnSpc>
              <a:spcBef>
                <a:spcPts val="500"/>
              </a:spcBef>
              <a:spcAft>
                <a:spcPts val="0"/>
              </a:spcAft>
              <a:buClr>
                <a:srgbClr val="888888"/>
              </a:buClr>
              <a:buSzPts val="3000"/>
              <a:buFont typeface="Work Sans Medium"/>
              <a:buNone/>
              <a:defRPr sz="2000">
                <a:solidFill>
                  <a:srgbClr val="888888"/>
                </a:solidFill>
              </a:defRPr>
            </a:lvl2pPr>
            <a:lvl3pPr marL="1371600" lvl="2" indent="-228600" algn="l">
              <a:lnSpc>
                <a:spcPct val="100000"/>
              </a:lnSpc>
              <a:spcBef>
                <a:spcPts val="500"/>
              </a:spcBef>
              <a:spcAft>
                <a:spcPts val="0"/>
              </a:spcAft>
              <a:buClr>
                <a:srgbClr val="888888"/>
              </a:buClr>
              <a:buSzPts val="2700"/>
              <a:buFont typeface="Work Sans Medium"/>
              <a:buNone/>
              <a:defRPr sz="1800">
                <a:solidFill>
                  <a:srgbClr val="888888"/>
                </a:solidFill>
              </a:defRPr>
            </a:lvl3pPr>
            <a:lvl4pPr marL="1828800" lvl="3" indent="-228600" algn="l">
              <a:lnSpc>
                <a:spcPct val="100000"/>
              </a:lnSpc>
              <a:spcBef>
                <a:spcPts val="500"/>
              </a:spcBef>
              <a:spcAft>
                <a:spcPts val="0"/>
              </a:spcAft>
              <a:buClr>
                <a:srgbClr val="888888"/>
              </a:buClr>
              <a:buSzPts val="2400"/>
              <a:buFont typeface="Work Sans Medium"/>
              <a:buNone/>
              <a:defRPr sz="1600">
                <a:solidFill>
                  <a:srgbClr val="888888"/>
                </a:solidFill>
              </a:defRPr>
            </a:lvl4pPr>
            <a:lvl5pPr marL="2286000" lvl="4" indent="-228600" algn="l">
              <a:lnSpc>
                <a:spcPct val="100000"/>
              </a:lnSpc>
              <a:spcBef>
                <a:spcPts val="500"/>
              </a:spcBef>
              <a:spcAft>
                <a:spcPts val="0"/>
              </a:spcAft>
              <a:buClr>
                <a:srgbClr val="888888"/>
              </a:buClr>
              <a:buSzPts val="2400"/>
              <a:buFont typeface="Work Sans Medium"/>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pic>
        <p:nvPicPr>
          <p:cNvPr id="53" name="Google Shape;53;p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0556" y="1115684"/>
            <a:ext cx="12369716" cy="511671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4"/>
        <p:cNvGrpSpPr/>
        <p:nvPr/>
      </p:nvGrpSpPr>
      <p:grpSpPr>
        <a:xfrm>
          <a:off x="0" y="0"/>
          <a:ext cx="0" cy="0"/>
          <a:chOff x="0" y="0"/>
          <a:chExt cx="0" cy="0"/>
        </a:xfrm>
      </p:grpSpPr>
      <p:sp>
        <p:nvSpPr>
          <p:cNvPr id="55" name="Google Shape;55;p26"/>
          <p:cNvSpPr/>
          <p:nvPr/>
        </p:nvSpPr>
        <p:spPr>
          <a:xfrm>
            <a:off x="838200" y="1825626"/>
            <a:ext cx="5181600" cy="4351338"/>
          </a:xfrm>
          <a:prstGeom prst="round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6" name="Google Shape;56;p26"/>
          <p:cNvSpPr/>
          <p:nvPr/>
        </p:nvSpPr>
        <p:spPr>
          <a:xfrm>
            <a:off x="6172200" y="1825625"/>
            <a:ext cx="5181600" cy="4351338"/>
          </a:xfrm>
          <a:prstGeom prst="round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7" name="Google Shape;57;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6468F4"/>
              </a:buClr>
              <a:buSzPts val="5400"/>
              <a:buFont typeface="Barlow Condensed"/>
              <a:buNone/>
              <a:defRPr sz="5400" b="1">
                <a:solidFill>
                  <a:srgbClr val="6468F4"/>
                </a:solidFill>
                <a:latin typeface="Barlow Condensed"/>
                <a:ea typeface="Barlow Condensed"/>
                <a:cs typeface="Barlow Condensed"/>
                <a:sym typeface="Barlow Condense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6"/>
          <p:cNvSpPr txBox="1">
            <a:spLocks noGrp="1"/>
          </p:cNvSpPr>
          <p:nvPr>
            <p:ph type="body" idx="1"/>
          </p:nvPr>
        </p:nvSpPr>
        <p:spPr>
          <a:xfrm>
            <a:off x="1048456" y="2111022"/>
            <a:ext cx="4778022" cy="3849512"/>
          </a:xfrm>
          <a:prstGeom prst="rect">
            <a:avLst/>
          </a:prstGeom>
          <a:noFill/>
          <a:ln>
            <a:noFill/>
          </a:ln>
        </p:spPr>
        <p:txBody>
          <a:bodyPr spcFirstLastPara="1" wrap="square" lIns="91425" tIns="45700" rIns="91425" bIns="45700" anchor="t" anchorCtr="0">
            <a:normAutofit/>
          </a:bodyPr>
          <a:lstStyle>
            <a:lvl1pPr marL="457200" lvl="0" indent="-419100" algn="l">
              <a:lnSpc>
                <a:spcPct val="100000"/>
              </a:lnSpc>
              <a:spcBef>
                <a:spcPts val="1000"/>
              </a:spcBef>
              <a:spcAft>
                <a:spcPts val="0"/>
              </a:spcAft>
              <a:buClr>
                <a:srgbClr val="464669"/>
              </a:buClr>
              <a:buSzPts val="3000"/>
              <a:buFont typeface="Work Sans Medium"/>
              <a:buChar char="•"/>
              <a:defRPr sz="2000">
                <a:solidFill>
                  <a:srgbClr val="464669"/>
                </a:solidFill>
                <a:latin typeface="Work Sans Medium"/>
                <a:ea typeface="Work Sans Medium"/>
                <a:cs typeface="Work Sans Medium"/>
                <a:sym typeface="Work Sans Medium"/>
              </a:defRPr>
            </a:lvl1pPr>
            <a:lvl2pPr marL="914400" lvl="1" indent="-457200" algn="l">
              <a:lnSpc>
                <a:spcPct val="100000"/>
              </a:lnSpc>
              <a:spcBef>
                <a:spcPts val="500"/>
              </a:spcBef>
              <a:spcAft>
                <a:spcPts val="0"/>
              </a:spcAft>
              <a:buClr>
                <a:srgbClr val="464669"/>
              </a:buClr>
              <a:buSzPts val="3600"/>
              <a:buFont typeface="Work Sans Medium"/>
              <a:buChar char="•"/>
              <a:defRPr>
                <a:solidFill>
                  <a:srgbClr val="464669"/>
                </a:solidFill>
                <a:latin typeface="Work Sans Medium"/>
                <a:ea typeface="Work Sans Medium"/>
                <a:cs typeface="Work Sans Medium"/>
                <a:sym typeface="Work Sans Medium"/>
              </a:defRPr>
            </a:lvl2pPr>
            <a:lvl3pPr marL="1371600" lvl="2" indent="-419100" algn="l">
              <a:lnSpc>
                <a:spcPct val="100000"/>
              </a:lnSpc>
              <a:spcBef>
                <a:spcPts val="500"/>
              </a:spcBef>
              <a:spcAft>
                <a:spcPts val="0"/>
              </a:spcAft>
              <a:buClr>
                <a:srgbClr val="464669"/>
              </a:buClr>
              <a:buSzPts val="3000"/>
              <a:buFont typeface="Work Sans Medium"/>
              <a:buChar char="•"/>
              <a:defRPr>
                <a:solidFill>
                  <a:srgbClr val="464669"/>
                </a:solidFill>
                <a:latin typeface="Work Sans Medium"/>
                <a:ea typeface="Work Sans Medium"/>
                <a:cs typeface="Work Sans Medium"/>
                <a:sym typeface="Work Sans Medium"/>
              </a:defRPr>
            </a:lvl3pPr>
            <a:lvl4pPr marL="1828800" lvl="3"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4pPr>
            <a:lvl5pPr marL="2286000" lvl="4"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26"/>
          <p:cNvSpPr txBox="1">
            <a:spLocks noGrp="1"/>
          </p:cNvSpPr>
          <p:nvPr>
            <p:ph type="body" idx="2"/>
          </p:nvPr>
        </p:nvSpPr>
        <p:spPr>
          <a:xfrm>
            <a:off x="6382456" y="2111022"/>
            <a:ext cx="4778022" cy="3849512"/>
          </a:xfrm>
          <a:prstGeom prst="rect">
            <a:avLst/>
          </a:prstGeom>
          <a:noFill/>
          <a:ln>
            <a:noFill/>
          </a:ln>
        </p:spPr>
        <p:txBody>
          <a:bodyPr spcFirstLastPara="1" wrap="square" lIns="91425" tIns="45700" rIns="91425" bIns="45700" anchor="t" anchorCtr="0">
            <a:normAutofit/>
          </a:bodyPr>
          <a:lstStyle>
            <a:lvl1pPr marL="457200" lvl="0" indent="-419100" algn="l">
              <a:lnSpc>
                <a:spcPct val="100000"/>
              </a:lnSpc>
              <a:spcBef>
                <a:spcPts val="1000"/>
              </a:spcBef>
              <a:spcAft>
                <a:spcPts val="0"/>
              </a:spcAft>
              <a:buClr>
                <a:srgbClr val="464669"/>
              </a:buClr>
              <a:buSzPts val="3000"/>
              <a:buFont typeface="Work Sans Medium"/>
              <a:buChar char="•"/>
              <a:defRPr sz="2000">
                <a:solidFill>
                  <a:srgbClr val="464669"/>
                </a:solidFill>
                <a:latin typeface="Work Sans Medium"/>
                <a:ea typeface="Work Sans Medium"/>
                <a:cs typeface="Work Sans Medium"/>
                <a:sym typeface="Work Sans Medium"/>
              </a:defRPr>
            </a:lvl1pPr>
            <a:lvl2pPr marL="914400" lvl="1" indent="-457200" algn="l">
              <a:lnSpc>
                <a:spcPct val="100000"/>
              </a:lnSpc>
              <a:spcBef>
                <a:spcPts val="500"/>
              </a:spcBef>
              <a:spcAft>
                <a:spcPts val="0"/>
              </a:spcAft>
              <a:buClr>
                <a:srgbClr val="464669"/>
              </a:buClr>
              <a:buSzPts val="3600"/>
              <a:buFont typeface="Work Sans Medium"/>
              <a:buChar char="•"/>
              <a:defRPr>
                <a:solidFill>
                  <a:srgbClr val="464669"/>
                </a:solidFill>
                <a:latin typeface="Work Sans Medium"/>
                <a:ea typeface="Work Sans Medium"/>
                <a:cs typeface="Work Sans Medium"/>
                <a:sym typeface="Work Sans Medium"/>
              </a:defRPr>
            </a:lvl2pPr>
            <a:lvl3pPr marL="1371600" lvl="2" indent="-419100" algn="l">
              <a:lnSpc>
                <a:spcPct val="100000"/>
              </a:lnSpc>
              <a:spcBef>
                <a:spcPts val="500"/>
              </a:spcBef>
              <a:spcAft>
                <a:spcPts val="0"/>
              </a:spcAft>
              <a:buClr>
                <a:srgbClr val="464669"/>
              </a:buClr>
              <a:buSzPts val="3000"/>
              <a:buFont typeface="Work Sans Medium"/>
              <a:buChar char="•"/>
              <a:defRPr>
                <a:solidFill>
                  <a:srgbClr val="464669"/>
                </a:solidFill>
                <a:latin typeface="Work Sans Medium"/>
                <a:ea typeface="Work Sans Medium"/>
                <a:cs typeface="Work Sans Medium"/>
                <a:sym typeface="Work Sans Medium"/>
              </a:defRPr>
            </a:lvl3pPr>
            <a:lvl4pPr marL="1828800" lvl="3"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4pPr>
            <a:lvl5pPr marL="2286000" lvl="4"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pic>
        <p:nvPicPr>
          <p:cNvPr id="63" name="Google Shape;63;p26"/>
          <p:cNvPicPr preferRelativeResize="0"/>
          <p:nvPr/>
        </p:nvPicPr>
        <p:blipFill rotWithShape="1">
          <a:blip r:embed="rId2">
            <a:alphaModFix/>
          </a:blip>
          <a:srcRect/>
          <a:stretch/>
        </p:blipFill>
        <p:spPr>
          <a:xfrm>
            <a:off x="1500768" y="1395509"/>
            <a:ext cx="9190463" cy="7920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bg>
      <p:bgPr>
        <a:solidFill>
          <a:srgbClr val="FFFFFF"/>
        </a:solidFill>
        <a:effectLst/>
      </p:bgPr>
    </p:bg>
    <p:spTree>
      <p:nvGrpSpPr>
        <p:cNvPr id="1" name="Shape 64"/>
        <p:cNvGrpSpPr/>
        <p:nvPr/>
      </p:nvGrpSpPr>
      <p:grpSpPr>
        <a:xfrm>
          <a:off x="0" y="0"/>
          <a:ext cx="0" cy="0"/>
          <a:chOff x="0" y="0"/>
          <a:chExt cx="0" cy="0"/>
        </a:xfrm>
      </p:grpSpPr>
      <p:sp>
        <p:nvSpPr>
          <p:cNvPr id="65" name="Google Shape;65;p10"/>
          <p:cNvSpPr/>
          <p:nvPr/>
        </p:nvSpPr>
        <p:spPr>
          <a:xfrm>
            <a:off x="648494" y="676593"/>
            <a:ext cx="10895012" cy="5504815"/>
          </a:xfrm>
          <a:prstGeom prst="roundRect">
            <a:avLst>
              <a:gd name="adj" fmla="val 16667"/>
            </a:avLst>
          </a:prstGeom>
          <a:solidFill>
            <a:srgbClr val="D0D3F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chemeClr val="lt1"/>
              </a:solidFill>
              <a:latin typeface="Calibri"/>
              <a:ea typeface="Calibri"/>
              <a:cs typeface="Calibri"/>
              <a:sym typeface="Calibri"/>
            </a:endParaRPr>
          </a:p>
        </p:txBody>
      </p:sp>
      <p:sp>
        <p:nvSpPr>
          <p:cNvPr id="66" name="Google Shape;66;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
        <p:nvSpPr>
          <p:cNvPr id="69" name="Google Shape;69;p10"/>
          <p:cNvSpPr>
            <a:spLocks noGrp="1"/>
          </p:cNvSpPr>
          <p:nvPr>
            <p:ph type="pic" idx="2"/>
          </p:nvPr>
        </p:nvSpPr>
        <p:spPr>
          <a:xfrm>
            <a:off x="1229361" y="2724785"/>
            <a:ext cx="3677919" cy="2883535"/>
          </a:xfrm>
          <a:prstGeom prst="rect">
            <a:avLst/>
          </a:prstGeom>
          <a:noFill/>
          <a:ln>
            <a:noFill/>
          </a:ln>
        </p:spPr>
      </p:sp>
      <p:pic>
        <p:nvPicPr>
          <p:cNvPr id="70" name="Google Shape;70;p10" descr="A group of gold coins&#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rot="-640136">
            <a:off x="10322262" y="626811"/>
            <a:ext cx="1548211" cy="2100262"/>
          </a:xfrm>
          <a:prstGeom prst="rect">
            <a:avLst/>
          </a:prstGeom>
          <a:noFill/>
          <a:ln>
            <a:noFill/>
          </a:ln>
        </p:spPr>
      </p:pic>
      <p:sp>
        <p:nvSpPr>
          <p:cNvPr id="71" name="Google Shape;71;p10"/>
          <p:cNvSpPr txBox="1">
            <a:spLocks noGrp="1"/>
          </p:cNvSpPr>
          <p:nvPr>
            <p:ph type="body" idx="1"/>
          </p:nvPr>
        </p:nvSpPr>
        <p:spPr>
          <a:xfrm>
            <a:off x="5255339" y="992187"/>
            <a:ext cx="5804852" cy="4873625"/>
          </a:xfrm>
          <a:prstGeom prst="rect">
            <a:avLst/>
          </a:prstGeom>
          <a:noFill/>
          <a:ln>
            <a:noFill/>
          </a:ln>
        </p:spPr>
        <p:txBody>
          <a:bodyPr spcFirstLastPara="1" wrap="square" lIns="91425" tIns="45700" rIns="91425" bIns="45700" anchor="t" anchorCtr="0">
            <a:normAutofit/>
          </a:bodyPr>
          <a:lstStyle>
            <a:lvl1pPr marL="457200" lvl="0" indent="-457200" algn="l">
              <a:lnSpc>
                <a:spcPct val="100000"/>
              </a:lnSpc>
              <a:spcBef>
                <a:spcPts val="1000"/>
              </a:spcBef>
              <a:spcAft>
                <a:spcPts val="0"/>
              </a:spcAft>
              <a:buClr>
                <a:srgbClr val="464669"/>
              </a:buClr>
              <a:buSzPts val="3600"/>
              <a:buFont typeface="Work Sans Medium"/>
              <a:buChar char="•"/>
              <a:defRPr sz="2400"/>
            </a:lvl1pPr>
            <a:lvl2pPr marL="914400" lvl="1" indent="-495300" algn="l">
              <a:lnSpc>
                <a:spcPct val="100000"/>
              </a:lnSpc>
              <a:spcBef>
                <a:spcPts val="500"/>
              </a:spcBef>
              <a:spcAft>
                <a:spcPts val="0"/>
              </a:spcAft>
              <a:buClr>
                <a:srgbClr val="464669"/>
              </a:buClr>
              <a:buSzPts val="4200"/>
              <a:buFont typeface="Work Sans Medium"/>
              <a:buChar char="•"/>
              <a:defRPr sz="2800"/>
            </a:lvl2pPr>
            <a:lvl3pPr marL="1371600" lvl="2" indent="-457200" algn="l">
              <a:lnSpc>
                <a:spcPct val="100000"/>
              </a:lnSpc>
              <a:spcBef>
                <a:spcPts val="500"/>
              </a:spcBef>
              <a:spcAft>
                <a:spcPts val="0"/>
              </a:spcAft>
              <a:buClr>
                <a:srgbClr val="464669"/>
              </a:buClr>
              <a:buSzPts val="3600"/>
              <a:buFont typeface="Work Sans Medium"/>
              <a:buChar char="•"/>
              <a:defRPr sz="2400"/>
            </a:lvl3pPr>
            <a:lvl4pPr marL="1828800" lvl="3" indent="-419100" algn="l">
              <a:lnSpc>
                <a:spcPct val="100000"/>
              </a:lnSpc>
              <a:spcBef>
                <a:spcPts val="500"/>
              </a:spcBef>
              <a:spcAft>
                <a:spcPts val="0"/>
              </a:spcAft>
              <a:buClr>
                <a:srgbClr val="464669"/>
              </a:buClr>
              <a:buSzPts val="3000"/>
              <a:buFont typeface="Work Sans Medium"/>
              <a:buChar char="•"/>
              <a:defRPr sz="2000"/>
            </a:lvl4pPr>
            <a:lvl5pPr marL="2286000" lvl="4" indent="-419100" algn="l">
              <a:lnSpc>
                <a:spcPct val="100000"/>
              </a:lnSpc>
              <a:spcBef>
                <a:spcPts val="500"/>
              </a:spcBef>
              <a:spcAft>
                <a:spcPts val="0"/>
              </a:spcAft>
              <a:buClr>
                <a:srgbClr val="464669"/>
              </a:buClr>
              <a:buSzPts val="3000"/>
              <a:buFont typeface="Work Sans Medium"/>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2" name="Google Shape;72;p10"/>
          <p:cNvSpPr txBox="1">
            <a:spLocks noGrp="1"/>
          </p:cNvSpPr>
          <p:nvPr>
            <p:ph type="title"/>
          </p:nvPr>
        </p:nvSpPr>
        <p:spPr>
          <a:xfrm>
            <a:off x="1224951" y="987425"/>
            <a:ext cx="3767418" cy="144065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6468F4"/>
              </a:buClr>
              <a:buSzPts val="3600"/>
              <a:buFont typeface="Barlow Condensed"/>
              <a:buNone/>
              <a:defRPr sz="3600" b="1">
                <a:solidFill>
                  <a:srgbClr val="6468F4"/>
                </a:solidFill>
                <a:latin typeface="Barlow Condensed"/>
                <a:ea typeface="Barlow Condensed"/>
                <a:cs typeface="Barlow Condensed"/>
                <a:sym typeface="Barlow Condense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bg>
      <p:bgPr>
        <a:solidFill>
          <a:schemeClr val="lt1"/>
        </a:solidFill>
        <a:effectLst/>
      </p:bgPr>
    </p:bg>
    <p:spTree>
      <p:nvGrpSpPr>
        <p:cNvPr id="1" name="Shape 73"/>
        <p:cNvGrpSpPr/>
        <p:nvPr/>
      </p:nvGrpSpPr>
      <p:grpSpPr>
        <a:xfrm>
          <a:off x="0" y="0"/>
          <a:ext cx="0" cy="0"/>
          <a:chOff x="0" y="0"/>
          <a:chExt cx="0" cy="0"/>
        </a:xfrm>
      </p:grpSpPr>
      <p:sp>
        <p:nvSpPr>
          <p:cNvPr id="74" name="Google Shape;74;p27"/>
          <p:cNvSpPr/>
          <p:nvPr/>
        </p:nvSpPr>
        <p:spPr>
          <a:xfrm>
            <a:off x="648494" y="676593"/>
            <a:ext cx="10895012" cy="5504815"/>
          </a:xfrm>
          <a:prstGeom prst="roundRect">
            <a:avLst>
              <a:gd name="adj" fmla="val 16667"/>
            </a:avLst>
          </a:prstGeom>
          <a:solidFill>
            <a:srgbClr val="D0D3F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chemeClr val="lt1"/>
              </a:solidFill>
              <a:latin typeface="Calibri"/>
              <a:ea typeface="Calibri"/>
              <a:cs typeface="Calibri"/>
              <a:sym typeface="Calibri"/>
            </a:endParaRPr>
          </a:p>
        </p:txBody>
      </p:sp>
      <p:sp>
        <p:nvSpPr>
          <p:cNvPr id="75" name="Google Shape;75;p27"/>
          <p:cNvSpPr txBox="1">
            <a:spLocks noGrp="1"/>
          </p:cNvSpPr>
          <p:nvPr>
            <p:ph type="body" idx="1"/>
          </p:nvPr>
        </p:nvSpPr>
        <p:spPr>
          <a:xfrm>
            <a:off x="5323840" y="987425"/>
            <a:ext cx="5804852" cy="4873625"/>
          </a:xfrm>
          <a:prstGeom prst="rect">
            <a:avLst/>
          </a:prstGeom>
          <a:noFill/>
          <a:ln>
            <a:noFill/>
          </a:ln>
        </p:spPr>
        <p:txBody>
          <a:bodyPr spcFirstLastPara="1" wrap="square" lIns="91425" tIns="45700" rIns="91425" bIns="45700" anchor="t" anchorCtr="0">
            <a:normAutofit/>
          </a:bodyPr>
          <a:lstStyle>
            <a:lvl1pPr marL="457200" lvl="0" indent="-457200" algn="l">
              <a:lnSpc>
                <a:spcPct val="100000"/>
              </a:lnSpc>
              <a:spcBef>
                <a:spcPts val="1000"/>
              </a:spcBef>
              <a:spcAft>
                <a:spcPts val="0"/>
              </a:spcAft>
              <a:buClr>
                <a:srgbClr val="464669"/>
              </a:buClr>
              <a:buSzPts val="3600"/>
              <a:buFont typeface="Work Sans Medium"/>
              <a:buChar char="•"/>
              <a:defRPr sz="2400"/>
            </a:lvl1pPr>
            <a:lvl2pPr marL="914400" lvl="1" indent="-495300" algn="l">
              <a:lnSpc>
                <a:spcPct val="100000"/>
              </a:lnSpc>
              <a:spcBef>
                <a:spcPts val="500"/>
              </a:spcBef>
              <a:spcAft>
                <a:spcPts val="0"/>
              </a:spcAft>
              <a:buClr>
                <a:srgbClr val="464669"/>
              </a:buClr>
              <a:buSzPts val="4200"/>
              <a:buFont typeface="Work Sans Medium"/>
              <a:buChar char="•"/>
              <a:defRPr sz="2800"/>
            </a:lvl2pPr>
            <a:lvl3pPr marL="1371600" lvl="2" indent="-457200" algn="l">
              <a:lnSpc>
                <a:spcPct val="100000"/>
              </a:lnSpc>
              <a:spcBef>
                <a:spcPts val="500"/>
              </a:spcBef>
              <a:spcAft>
                <a:spcPts val="0"/>
              </a:spcAft>
              <a:buClr>
                <a:srgbClr val="464669"/>
              </a:buClr>
              <a:buSzPts val="3600"/>
              <a:buFont typeface="Work Sans Medium"/>
              <a:buChar char="•"/>
              <a:defRPr sz="2400"/>
            </a:lvl3pPr>
            <a:lvl4pPr marL="1828800" lvl="3" indent="-419100" algn="l">
              <a:lnSpc>
                <a:spcPct val="100000"/>
              </a:lnSpc>
              <a:spcBef>
                <a:spcPts val="500"/>
              </a:spcBef>
              <a:spcAft>
                <a:spcPts val="0"/>
              </a:spcAft>
              <a:buClr>
                <a:srgbClr val="464669"/>
              </a:buClr>
              <a:buSzPts val="3000"/>
              <a:buFont typeface="Work Sans Medium"/>
              <a:buChar char="•"/>
              <a:defRPr sz="2000"/>
            </a:lvl4pPr>
            <a:lvl5pPr marL="2286000" lvl="4" indent="-419100" algn="l">
              <a:lnSpc>
                <a:spcPct val="100000"/>
              </a:lnSpc>
              <a:spcBef>
                <a:spcPts val="500"/>
              </a:spcBef>
              <a:spcAft>
                <a:spcPts val="0"/>
              </a:spcAft>
              <a:buClr>
                <a:srgbClr val="464669"/>
              </a:buClr>
              <a:buSzPts val="3000"/>
              <a:buFont typeface="Work Sans Medium"/>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6" name="Google Shape;76;p27"/>
          <p:cNvSpPr txBox="1">
            <a:spLocks noGrp="1"/>
          </p:cNvSpPr>
          <p:nvPr>
            <p:ph type="body" idx="2"/>
          </p:nvPr>
        </p:nvSpPr>
        <p:spPr>
          <a:xfrm>
            <a:off x="1063308" y="2669582"/>
            <a:ext cx="3932237" cy="319940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464669"/>
              </a:buClr>
              <a:buSzPts val="2400"/>
              <a:buFont typeface="Work Sans Medium"/>
              <a:buNone/>
              <a:defRPr sz="1600"/>
            </a:lvl1pPr>
            <a:lvl2pPr marL="914400" lvl="1" indent="-228600" algn="l">
              <a:lnSpc>
                <a:spcPct val="100000"/>
              </a:lnSpc>
              <a:spcBef>
                <a:spcPts val="500"/>
              </a:spcBef>
              <a:spcAft>
                <a:spcPts val="0"/>
              </a:spcAft>
              <a:buClr>
                <a:srgbClr val="464669"/>
              </a:buClr>
              <a:buSzPts val="2100"/>
              <a:buFont typeface="Work Sans Medium"/>
              <a:buNone/>
              <a:defRPr sz="1400"/>
            </a:lvl2pPr>
            <a:lvl3pPr marL="1371600" lvl="2" indent="-228600" algn="l">
              <a:lnSpc>
                <a:spcPct val="100000"/>
              </a:lnSpc>
              <a:spcBef>
                <a:spcPts val="500"/>
              </a:spcBef>
              <a:spcAft>
                <a:spcPts val="0"/>
              </a:spcAft>
              <a:buClr>
                <a:srgbClr val="464669"/>
              </a:buClr>
              <a:buSzPts val="1800"/>
              <a:buFont typeface="Work Sans Medium"/>
              <a:buNone/>
              <a:defRPr sz="1200"/>
            </a:lvl3pPr>
            <a:lvl4pPr marL="1828800" lvl="3" indent="-228600" algn="l">
              <a:lnSpc>
                <a:spcPct val="100000"/>
              </a:lnSpc>
              <a:spcBef>
                <a:spcPts val="500"/>
              </a:spcBef>
              <a:spcAft>
                <a:spcPts val="0"/>
              </a:spcAft>
              <a:buClr>
                <a:srgbClr val="464669"/>
              </a:buClr>
              <a:buSzPts val="1500"/>
              <a:buFont typeface="Work Sans Medium"/>
              <a:buNone/>
              <a:defRPr sz="1000"/>
            </a:lvl4pPr>
            <a:lvl5pPr marL="2286000" lvl="4" indent="-228600" algn="l">
              <a:lnSpc>
                <a:spcPct val="100000"/>
              </a:lnSpc>
              <a:spcBef>
                <a:spcPts val="500"/>
              </a:spcBef>
              <a:spcAft>
                <a:spcPts val="0"/>
              </a:spcAft>
              <a:buClr>
                <a:srgbClr val="464669"/>
              </a:buClr>
              <a:buSzPts val="1500"/>
              <a:buFont typeface="Work Sans Medium"/>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7" name="Google Shape;77;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pic>
        <p:nvPicPr>
          <p:cNvPr id="80" name="Google Shape;80;p27"/>
          <p:cNvPicPr preferRelativeResize="0"/>
          <p:nvPr/>
        </p:nvPicPr>
        <p:blipFill rotWithShape="1">
          <a:blip r:embed="rId2">
            <a:alphaModFix/>
          </a:blip>
          <a:srcRect/>
          <a:stretch/>
        </p:blipFill>
        <p:spPr>
          <a:xfrm>
            <a:off x="1060132" y="2404893"/>
            <a:ext cx="3932237" cy="81986"/>
          </a:xfrm>
          <a:prstGeom prst="rect">
            <a:avLst/>
          </a:prstGeom>
          <a:noFill/>
          <a:ln>
            <a:noFill/>
          </a:ln>
        </p:spPr>
      </p:pic>
      <p:sp>
        <p:nvSpPr>
          <p:cNvPr id="81" name="Google Shape;81;p27"/>
          <p:cNvSpPr txBox="1">
            <a:spLocks noGrp="1"/>
          </p:cNvSpPr>
          <p:nvPr>
            <p:ph type="title"/>
          </p:nvPr>
        </p:nvSpPr>
        <p:spPr>
          <a:xfrm>
            <a:off x="1224951" y="987425"/>
            <a:ext cx="3767418" cy="144065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6468F4"/>
              </a:buClr>
              <a:buSzPts val="3600"/>
              <a:buFont typeface="Barlow Condensed"/>
              <a:buNone/>
              <a:defRPr sz="3600" b="1">
                <a:solidFill>
                  <a:srgbClr val="6468F4"/>
                </a:solidFill>
                <a:latin typeface="Barlow Condensed"/>
                <a:ea typeface="Barlow Condensed"/>
                <a:cs typeface="Barlow Condensed"/>
                <a:sym typeface="Barlow Condense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0D3FB"/>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rgbClr val="6468F4"/>
              </a:buClr>
              <a:buSzPts val="6000"/>
              <a:buFont typeface="Barlow Condensed"/>
              <a:buNone/>
              <a:defRPr sz="6000" b="1" i="0" u="none" strike="noStrike" cap="none">
                <a:solidFill>
                  <a:srgbClr val="6468F4"/>
                </a:solidFill>
                <a:latin typeface="Barlow Condensed"/>
                <a:ea typeface="Barlow Condensed"/>
                <a:cs typeface="Barlow Condensed"/>
                <a:sym typeface="Barlow Condense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95300" algn="l" rtl="0">
              <a:lnSpc>
                <a:spcPct val="100000"/>
              </a:lnSpc>
              <a:spcBef>
                <a:spcPts val="1000"/>
              </a:spcBef>
              <a:spcAft>
                <a:spcPts val="0"/>
              </a:spcAft>
              <a:buClr>
                <a:srgbClr val="464669"/>
              </a:buClr>
              <a:buSzPts val="4200"/>
              <a:buFont typeface="Work Sans Medium"/>
              <a:buChar char="•"/>
              <a:defRPr sz="2800" b="0" i="0" u="none" strike="noStrike" cap="none">
                <a:solidFill>
                  <a:srgbClr val="464669"/>
                </a:solidFill>
                <a:latin typeface="Work Sans Medium"/>
                <a:ea typeface="Work Sans Medium"/>
                <a:cs typeface="Work Sans Medium"/>
                <a:sym typeface="Work Sans Medium"/>
              </a:defRPr>
            </a:lvl1pPr>
            <a:lvl2pPr marL="914400" marR="0" lvl="1" indent="-457200" algn="l" rtl="0">
              <a:lnSpc>
                <a:spcPct val="100000"/>
              </a:lnSpc>
              <a:spcBef>
                <a:spcPts val="500"/>
              </a:spcBef>
              <a:spcAft>
                <a:spcPts val="0"/>
              </a:spcAft>
              <a:buClr>
                <a:srgbClr val="464669"/>
              </a:buClr>
              <a:buSzPts val="3600"/>
              <a:buFont typeface="Work Sans Medium"/>
              <a:buChar char="•"/>
              <a:defRPr sz="2400" b="0" i="0" u="none" strike="noStrike" cap="none">
                <a:solidFill>
                  <a:srgbClr val="464669"/>
                </a:solidFill>
                <a:latin typeface="Work Sans Medium"/>
                <a:ea typeface="Work Sans Medium"/>
                <a:cs typeface="Work Sans Medium"/>
                <a:sym typeface="Work Sans Medium"/>
              </a:defRPr>
            </a:lvl2pPr>
            <a:lvl3pPr marL="1371600" marR="0" lvl="2" indent="-419100" algn="l" rtl="0">
              <a:lnSpc>
                <a:spcPct val="100000"/>
              </a:lnSpc>
              <a:spcBef>
                <a:spcPts val="500"/>
              </a:spcBef>
              <a:spcAft>
                <a:spcPts val="0"/>
              </a:spcAft>
              <a:buClr>
                <a:srgbClr val="464669"/>
              </a:buClr>
              <a:buSzPts val="3000"/>
              <a:buFont typeface="Work Sans Medium"/>
              <a:buChar char="•"/>
              <a:defRPr sz="2000" b="0" i="0" u="none" strike="noStrike" cap="none">
                <a:solidFill>
                  <a:srgbClr val="464669"/>
                </a:solidFill>
                <a:latin typeface="Work Sans Medium"/>
                <a:ea typeface="Work Sans Medium"/>
                <a:cs typeface="Work Sans Medium"/>
                <a:sym typeface="Work Sans Medium"/>
              </a:defRPr>
            </a:lvl3pPr>
            <a:lvl4pPr marL="1828800" marR="0" lvl="3" indent="-400050" algn="l" rtl="0">
              <a:lnSpc>
                <a:spcPct val="100000"/>
              </a:lnSpc>
              <a:spcBef>
                <a:spcPts val="500"/>
              </a:spcBef>
              <a:spcAft>
                <a:spcPts val="0"/>
              </a:spcAft>
              <a:buClr>
                <a:srgbClr val="464669"/>
              </a:buClr>
              <a:buSzPts val="2700"/>
              <a:buFont typeface="Work Sans Medium"/>
              <a:buChar char="•"/>
              <a:defRPr sz="1800" b="0" i="0" u="none" strike="noStrike" cap="none">
                <a:solidFill>
                  <a:srgbClr val="464669"/>
                </a:solidFill>
                <a:latin typeface="Work Sans Medium"/>
                <a:ea typeface="Work Sans Medium"/>
                <a:cs typeface="Work Sans Medium"/>
                <a:sym typeface="Work Sans Medium"/>
              </a:defRPr>
            </a:lvl4pPr>
            <a:lvl5pPr marL="2286000" marR="0" lvl="4" indent="-400050" algn="l" rtl="0">
              <a:lnSpc>
                <a:spcPct val="100000"/>
              </a:lnSpc>
              <a:spcBef>
                <a:spcPts val="500"/>
              </a:spcBef>
              <a:spcAft>
                <a:spcPts val="0"/>
              </a:spcAft>
              <a:buClr>
                <a:srgbClr val="464669"/>
              </a:buClr>
              <a:buSzPts val="2700"/>
              <a:buFont typeface="Work Sans Medium"/>
              <a:buChar char="•"/>
              <a:defRPr sz="1800" b="0" i="0" u="none" strike="noStrike" cap="none">
                <a:solidFill>
                  <a:srgbClr val="464669"/>
                </a:solidFill>
                <a:latin typeface="Work Sans Medium"/>
                <a:ea typeface="Work Sans Medium"/>
                <a:cs typeface="Work Sans Medium"/>
                <a:sym typeface="Work Sans Medium"/>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pic>
        <p:nvPicPr>
          <p:cNvPr id="11" name="Google Shape;11;p2"/>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4996127" y="6356350"/>
            <a:ext cx="2199745" cy="32254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6.jp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www.irs.gov/retirement-plans/plan-participant-employee/retirement-topics-ira-contribution-limits"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
          <p:cNvSpPr txBox="1">
            <a:spLocks noGrp="1"/>
          </p:cNvSpPr>
          <p:nvPr>
            <p:ph type="ctrTitle"/>
          </p:nvPr>
        </p:nvSpPr>
        <p:spPr>
          <a:xfrm>
            <a:off x="1524000" y="1703388"/>
            <a:ext cx="6000750" cy="2387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6468F4"/>
              </a:buClr>
              <a:buSzPts val="6000"/>
              <a:buFont typeface="Barlow Condensed"/>
              <a:buNone/>
            </a:pPr>
            <a:r>
              <a:rPr lang="en-CA"/>
              <a:t>The Alphabet Soup of Retirement</a:t>
            </a:r>
            <a:endParaRPr/>
          </a:p>
        </p:txBody>
      </p:sp>
      <p:sp>
        <p:nvSpPr>
          <p:cNvPr id="87" name="Google Shape;87;p1"/>
          <p:cNvSpPr txBox="1">
            <a:spLocks noGrp="1"/>
          </p:cNvSpPr>
          <p:nvPr>
            <p:ph type="subTitle" idx="1"/>
          </p:nvPr>
        </p:nvSpPr>
        <p:spPr>
          <a:xfrm>
            <a:off x="1524000" y="4440239"/>
            <a:ext cx="6457950" cy="62706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464669"/>
              </a:buClr>
              <a:buSzPts val="3600"/>
              <a:buFont typeface="Arial"/>
              <a:buNone/>
            </a:pPr>
            <a:r>
              <a:rPr lang="en-CA"/>
              <a:t>Your Guide to IRAs, 401(k)s, and More</a:t>
            </a:r>
            <a:endParaRPr/>
          </a:p>
          <a:p>
            <a:pPr marL="0" lvl="0" indent="0" algn="l" rtl="0">
              <a:lnSpc>
                <a:spcPct val="90000"/>
              </a:lnSpc>
              <a:spcBef>
                <a:spcPts val="0"/>
              </a:spcBef>
              <a:spcAft>
                <a:spcPts val="0"/>
              </a:spcAft>
              <a:buClr>
                <a:srgbClr val="464669"/>
              </a:buClr>
              <a:buSzPts val="3600"/>
              <a:buFont typeface="Arial"/>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9"/>
          <p:cNvSpPr txBox="1">
            <a:spLocks noGrp="1"/>
          </p:cNvSpPr>
          <p:nvPr>
            <p:ph type="title"/>
          </p:nvPr>
        </p:nvSpPr>
        <p:spPr>
          <a:xfrm>
            <a:off x="838200" y="365126"/>
            <a:ext cx="10954732" cy="112431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6468F4"/>
              </a:buClr>
              <a:buSzPts val="6000"/>
              <a:buFont typeface="Barlow Condensed"/>
              <a:buNone/>
            </a:pPr>
            <a:r>
              <a:rPr lang="en-CA"/>
              <a:t>Retirement Foundation</a:t>
            </a:r>
            <a:endParaRPr/>
          </a:p>
        </p:txBody>
      </p:sp>
      <p:sp>
        <p:nvSpPr>
          <p:cNvPr id="161" name="Google Shape;161;p19"/>
          <p:cNvSpPr txBox="1">
            <a:spLocks noGrp="1"/>
          </p:cNvSpPr>
          <p:nvPr>
            <p:ph type="body" idx="1"/>
          </p:nvPr>
        </p:nvSpPr>
        <p:spPr>
          <a:xfrm>
            <a:off x="838200" y="1335854"/>
            <a:ext cx="10515600" cy="906369"/>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1000"/>
              </a:spcBef>
              <a:spcAft>
                <a:spcPts val="0"/>
              </a:spcAft>
              <a:buSzPts val="4200"/>
              <a:buNone/>
            </a:pPr>
            <a:r>
              <a:rPr lang="en-CA" sz="2000"/>
              <a:t>These three sources form the foundation of retirement income, but your personal savings are what will give you financial freedom.</a:t>
            </a:r>
            <a:endParaRPr sz="20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6468F4"/>
              </a:buClr>
              <a:buSzPts val="4400"/>
              <a:buFont typeface="Barlow Condensed"/>
              <a:buNone/>
            </a:pPr>
            <a:r>
              <a:rPr lang="en-CA"/>
              <a:t>Retirement Foundation</a:t>
            </a:r>
            <a:endParaRPr/>
          </a:p>
        </p:txBody>
      </p:sp>
      <p:sp>
        <p:nvSpPr>
          <p:cNvPr id="168" name="Google Shape;168;p20"/>
          <p:cNvSpPr txBox="1">
            <a:spLocks noGrp="1"/>
          </p:cNvSpPr>
          <p:nvPr>
            <p:ph type="body" idx="1"/>
          </p:nvPr>
        </p:nvSpPr>
        <p:spPr>
          <a:xfrm>
            <a:off x="1582993" y="1681163"/>
            <a:ext cx="4414581" cy="823912"/>
          </a:xfrm>
          <a:prstGeom prst="rect">
            <a:avLst/>
          </a:prstGeom>
          <a:noFill/>
          <a:ln>
            <a:noFill/>
          </a:ln>
        </p:spPr>
        <p:txBody>
          <a:bodyPr spcFirstLastPara="1" wrap="square" lIns="91425" tIns="45700" rIns="91425" bIns="45700" anchor="b" anchorCtr="0">
            <a:normAutofit/>
          </a:bodyPr>
          <a:lstStyle/>
          <a:p>
            <a:pPr marL="457200" lvl="0" indent="-228600" algn="l" rtl="0">
              <a:lnSpc>
                <a:spcPct val="100000"/>
              </a:lnSpc>
              <a:spcBef>
                <a:spcPts val="1000"/>
              </a:spcBef>
              <a:spcAft>
                <a:spcPts val="0"/>
              </a:spcAft>
              <a:buClr>
                <a:srgbClr val="464669"/>
              </a:buClr>
              <a:buSzPts val="4200"/>
              <a:buFont typeface="Barlow Condensed"/>
              <a:buNone/>
            </a:pPr>
            <a:r>
              <a:rPr lang="en-CA"/>
              <a:t>Annuities</a:t>
            </a:r>
            <a:endParaRPr/>
          </a:p>
        </p:txBody>
      </p:sp>
      <p:sp>
        <p:nvSpPr>
          <p:cNvPr id="169" name="Google Shape;169;p20"/>
          <p:cNvSpPr txBox="1">
            <a:spLocks noGrp="1"/>
          </p:cNvSpPr>
          <p:nvPr>
            <p:ph type="body" idx="2"/>
          </p:nvPr>
        </p:nvSpPr>
        <p:spPr>
          <a:xfrm>
            <a:off x="6980902" y="1681163"/>
            <a:ext cx="4374485" cy="823912"/>
          </a:xfrm>
          <a:prstGeom prst="rect">
            <a:avLst/>
          </a:prstGeom>
          <a:noFill/>
          <a:ln>
            <a:noFill/>
          </a:ln>
        </p:spPr>
        <p:txBody>
          <a:bodyPr spcFirstLastPara="1" wrap="square" lIns="91425" tIns="45700" rIns="91425" bIns="45700" anchor="b" anchorCtr="0">
            <a:normAutofit/>
          </a:bodyPr>
          <a:lstStyle/>
          <a:p>
            <a:pPr marL="457200" lvl="0" indent="-228600" algn="l" rtl="0">
              <a:lnSpc>
                <a:spcPct val="100000"/>
              </a:lnSpc>
              <a:spcBef>
                <a:spcPts val="1000"/>
              </a:spcBef>
              <a:spcAft>
                <a:spcPts val="0"/>
              </a:spcAft>
              <a:buClr>
                <a:srgbClr val="464669"/>
              </a:buClr>
              <a:buSzPts val="4200"/>
              <a:buFont typeface="Barlow Condensed"/>
              <a:buNone/>
            </a:pPr>
            <a:r>
              <a:rPr lang="en-CA"/>
              <a:t>Social Security</a:t>
            </a:r>
            <a:endParaRPr/>
          </a:p>
        </p:txBody>
      </p:sp>
      <p:sp>
        <p:nvSpPr>
          <p:cNvPr id="170" name="Google Shape;170;p20"/>
          <p:cNvSpPr txBox="1">
            <a:spLocks noGrp="1"/>
          </p:cNvSpPr>
          <p:nvPr>
            <p:ph type="body" idx="3"/>
          </p:nvPr>
        </p:nvSpPr>
        <p:spPr>
          <a:xfrm>
            <a:off x="1046992" y="2792944"/>
            <a:ext cx="4779486" cy="3167589"/>
          </a:xfrm>
          <a:prstGeom prst="rect">
            <a:avLst/>
          </a:prstGeom>
          <a:noFill/>
          <a:ln>
            <a:noFill/>
          </a:ln>
        </p:spPr>
        <p:txBody>
          <a:bodyPr spcFirstLastPara="1" wrap="square" lIns="91425" tIns="45700" rIns="91425" bIns="45700" anchor="t" anchorCtr="0">
            <a:normAutofit/>
          </a:bodyPr>
          <a:lstStyle/>
          <a:p>
            <a:pPr marL="457200" lvl="0" indent="-419100" algn="l" rtl="0">
              <a:lnSpc>
                <a:spcPct val="100000"/>
              </a:lnSpc>
              <a:spcBef>
                <a:spcPts val="1000"/>
              </a:spcBef>
              <a:spcAft>
                <a:spcPts val="0"/>
              </a:spcAft>
              <a:buSzPts val="3000"/>
              <a:buChar char="•"/>
            </a:pPr>
            <a:r>
              <a:rPr lang="en-CA"/>
              <a:t>Personal pension from an insurance company</a:t>
            </a:r>
            <a:endParaRPr/>
          </a:p>
          <a:p>
            <a:pPr marL="457200" lvl="0" indent="-419100" algn="l" rtl="0">
              <a:lnSpc>
                <a:spcPct val="100000"/>
              </a:lnSpc>
              <a:spcBef>
                <a:spcPts val="0"/>
              </a:spcBef>
              <a:spcAft>
                <a:spcPts val="0"/>
              </a:spcAft>
              <a:buSzPts val="3000"/>
              <a:buChar char="•"/>
            </a:pPr>
            <a:r>
              <a:rPr lang="en-CA"/>
              <a:t>Give a lump sum, get guaranteed check</a:t>
            </a:r>
            <a:endParaRPr/>
          </a:p>
          <a:p>
            <a:pPr marL="457200" lvl="0" indent="-419100" algn="l" rtl="0">
              <a:lnSpc>
                <a:spcPct val="100000"/>
              </a:lnSpc>
              <a:spcBef>
                <a:spcPts val="0"/>
              </a:spcBef>
              <a:spcAft>
                <a:spcPts val="0"/>
              </a:spcAft>
              <a:buSzPts val="3000"/>
              <a:buChar char="•"/>
            </a:pPr>
            <a:r>
              <a:rPr lang="en-CA"/>
              <a:t>Can provide income for set period or for life</a:t>
            </a:r>
            <a:endParaRPr/>
          </a:p>
          <a:p>
            <a:pPr marL="457200" lvl="0" indent="-419100" algn="l" rtl="0">
              <a:lnSpc>
                <a:spcPct val="100000"/>
              </a:lnSpc>
              <a:spcBef>
                <a:spcPts val="0"/>
              </a:spcBef>
              <a:spcAft>
                <a:spcPts val="0"/>
              </a:spcAft>
              <a:buSzPts val="3000"/>
              <a:buChar char="•"/>
            </a:pPr>
            <a:r>
              <a:rPr lang="en-CA"/>
              <a:t>Adds predictability to retirement income</a:t>
            </a:r>
            <a:endParaRPr/>
          </a:p>
        </p:txBody>
      </p:sp>
      <p:sp>
        <p:nvSpPr>
          <p:cNvPr id="171" name="Google Shape;171;p20"/>
          <p:cNvSpPr txBox="1">
            <a:spLocks noGrp="1"/>
          </p:cNvSpPr>
          <p:nvPr>
            <p:ph type="body" idx="4"/>
          </p:nvPr>
        </p:nvSpPr>
        <p:spPr>
          <a:xfrm>
            <a:off x="6380992" y="2792944"/>
            <a:ext cx="4779486" cy="3167589"/>
          </a:xfrm>
          <a:prstGeom prst="rect">
            <a:avLst/>
          </a:prstGeom>
          <a:noFill/>
          <a:ln>
            <a:noFill/>
          </a:ln>
        </p:spPr>
        <p:txBody>
          <a:bodyPr spcFirstLastPara="1" wrap="square" lIns="91425" tIns="45700" rIns="91425" bIns="45700" anchor="t" anchorCtr="0">
            <a:normAutofit/>
          </a:bodyPr>
          <a:lstStyle/>
          <a:p>
            <a:pPr marL="457200" lvl="0" indent="-419100" algn="l" rtl="0">
              <a:lnSpc>
                <a:spcPct val="100000"/>
              </a:lnSpc>
              <a:spcBef>
                <a:spcPts val="1000"/>
              </a:spcBef>
              <a:spcAft>
                <a:spcPts val="0"/>
              </a:spcAft>
              <a:buSzPts val="3000"/>
              <a:buChar char="•"/>
            </a:pPr>
            <a:r>
              <a:rPr lang="en-CA"/>
              <a:t>Government provided retirement plan</a:t>
            </a:r>
            <a:endParaRPr/>
          </a:p>
          <a:p>
            <a:pPr marL="457200" lvl="0" indent="-419100" algn="l" rtl="0">
              <a:lnSpc>
                <a:spcPct val="100000"/>
              </a:lnSpc>
              <a:spcBef>
                <a:spcPts val="0"/>
              </a:spcBef>
              <a:spcAft>
                <a:spcPts val="0"/>
              </a:spcAft>
              <a:buSzPts val="3000"/>
              <a:buChar char="•"/>
            </a:pPr>
            <a:r>
              <a:rPr lang="en-CA"/>
              <a:t>Funded by FICA taxes throughout working life</a:t>
            </a:r>
            <a:endParaRPr/>
          </a:p>
          <a:p>
            <a:pPr marL="457200" lvl="0" indent="-419100" algn="l" rtl="0">
              <a:lnSpc>
                <a:spcPct val="100000"/>
              </a:lnSpc>
              <a:spcBef>
                <a:spcPts val="0"/>
              </a:spcBef>
              <a:spcAft>
                <a:spcPts val="0"/>
              </a:spcAft>
              <a:buSzPts val="3000"/>
              <a:buChar char="•"/>
            </a:pPr>
            <a:r>
              <a:rPr lang="en-CA"/>
              <a:t>Provides monthly check in retirement</a:t>
            </a:r>
            <a:endParaRPr/>
          </a:p>
          <a:p>
            <a:pPr marL="457200" lvl="0" indent="-419100" algn="l" rtl="0">
              <a:lnSpc>
                <a:spcPct val="100000"/>
              </a:lnSpc>
              <a:spcBef>
                <a:spcPts val="0"/>
              </a:spcBef>
              <a:spcAft>
                <a:spcPts val="0"/>
              </a:spcAft>
              <a:buSzPts val="3000"/>
              <a:buChar char="•"/>
            </a:pPr>
            <a:r>
              <a:rPr lang="en-CA"/>
              <a:t>Foundation but </a:t>
            </a:r>
            <a:r>
              <a:rPr lang="en-CA">
                <a:solidFill>
                  <a:srgbClr val="6468F4"/>
                </a:solidFill>
              </a:rPr>
              <a:t>not enough </a:t>
            </a:r>
            <a:r>
              <a:rPr lang="en-CA"/>
              <a:t>to live on comfortably</a:t>
            </a:r>
            <a:endParaRPr/>
          </a:p>
        </p:txBody>
      </p:sp>
      <p:pic>
        <p:nvPicPr>
          <p:cNvPr id="172" name="Google Shape;172;p20" descr="A calendar with a bag of money and a clock&#10;&#10;AI-generated content may be incorrect."/>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36612" y="1552216"/>
            <a:ext cx="952859" cy="952859"/>
          </a:xfrm>
          <a:prstGeom prst="rect">
            <a:avLst/>
          </a:prstGeom>
          <a:noFill/>
          <a:ln>
            <a:noFill/>
          </a:ln>
        </p:spPr>
      </p:pic>
      <p:pic>
        <p:nvPicPr>
          <p:cNvPr id="173" name="Google Shape;173;p20" descr="A blue circle with white people holding hands&#10;&#10;AI-generated content may be incorrect."/>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244371" y="1562048"/>
            <a:ext cx="952860" cy="95286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6468F4"/>
              </a:buClr>
              <a:buSzPts val="4400"/>
              <a:buFont typeface="Barlow Condensed"/>
              <a:buNone/>
            </a:pPr>
            <a:r>
              <a:rPr lang="en-CA"/>
              <a:t>Retirement Foundation</a:t>
            </a:r>
            <a:endParaRPr/>
          </a:p>
        </p:txBody>
      </p:sp>
      <p:sp>
        <p:nvSpPr>
          <p:cNvPr id="179" name="Google Shape;179;p21"/>
          <p:cNvSpPr txBox="1">
            <a:spLocks noGrp="1"/>
          </p:cNvSpPr>
          <p:nvPr>
            <p:ph type="body" idx="1"/>
          </p:nvPr>
        </p:nvSpPr>
        <p:spPr>
          <a:xfrm>
            <a:off x="1582993" y="1681163"/>
            <a:ext cx="4414581" cy="823912"/>
          </a:xfrm>
          <a:prstGeom prst="rect">
            <a:avLst/>
          </a:prstGeom>
          <a:noFill/>
          <a:ln>
            <a:noFill/>
          </a:ln>
        </p:spPr>
        <p:txBody>
          <a:bodyPr spcFirstLastPara="1" wrap="square" lIns="91425" tIns="45700" rIns="91425" bIns="45700" anchor="b" anchorCtr="0">
            <a:normAutofit/>
          </a:bodyPr>
          <a:lstStyle/>
          <a:p>
            <a:pPr marL="457200" lvl="0" indent="-228600" algn="l" rtl="0">
              <a:lnSpc>
                <a:spcPct val="100000"/>
              </a:lnSpc>
              <a:spcBef>
                <a:spcPts val="1000"/>
              </a:spcBef>
              <a:spcAft>
                <a:spcPts val="0"/>
              </a:spcAft>
              <a:buClr>
                <a:srgbClr val="464669"/>
              </a:buClr>
              <a:buSzPts val="4200"/>
              <a:buFont typeface="Barlow Condensed"/>
              <a:buNone/>
            </a:pPr>
            <a:r>
              <a:rPr lang="en-CA"/>
              <a:t>Pensions</a:t>
            </a:r>
            <a:endParaRPr/>
          </a:p>
        </p:txBody>
      </p:sp>
      <p:sp>
        <p:nvSpPr>
          <p:cNvPr id="180" name="Google Shape;180;p21"/>
          <p:cNvSpPr txBox="1">
            <a:spLocks noGrp="1"/>
          </p:cNvSpPr>
          <p:nvPr>
            <p:ph type="body" idx="3"/>
          </p:nvPr>
        </p:nvSpPr>
        <p:spPr>
          <a:xfrm>
            <a:off x="1046992" y="2792944"/>
            <a:ext cx="4779486" cy="3167589"/>
          </a:xfrm>
          <a:prstGeom prst="rect">
            <a:avLst/>
          </a:prstGeom>
          <a:noFill/>
          <a:ln>
            <a:noFill/>
          </a:ln>
        </p:spPr>
        <p:txBody>
          <a:bodyPr spcFirstLastPara="1" wrap="square" lIns="91425" tIns="45700" rIns="91425" bIns="45700" anchor="t" anchorCtr="0">
            <a:normAutofit/>
          </a:bodyPr>
          <a:lstStyle/>
          <a:p>
            <a:pPr marL="457200" lvl="0" indent="-419100" algn="l" rtl="0">
              <a:lnSpc>
                <a:spcPct val="100000"/>
              </a:lnSpc>
              <a:spcBef>
                <a:spcPts val="1000"/>
              </a:spcBef>
              <a:spcAft>
                <a:spcPts val="0"/>
              </a:spcAft>
              <a:buClr>
                <a:srgbClr val="464669"/>
              </a:buClr>
              <a:buSzPts val="3000"/>
              <a:buFont typeface="Work Sans Medium"/>
              <a:buChar char="•"/>
            </a:pPr>
            <a:r>
              <a:rPr lang="en-CA">
                <a:solidFill>
                  <a:srgbClr val="6468F4"/>
                </a:solidFill>
              </a:rPr>
              <a:t>Old-school</a:t>
            </a:r>
            <a:r>
              <a:rPr lang="en-CA"/>
              <a:t> retirement plan</a:t>
            </a:r>
            <a:endParaRPr/>
          </a:p>
          <a:p>
            <a:pPr marL="457200" lvl="0" indent="-419100" algn="l" rtl="0">
              <a:lnSpc>
                <a:spcPct val="100000"/>
              </a:lnSpc>
              <a:spcBef>
                <a:spcPts val="1000"/>
              </a:spcBef>
              <a:spcAft>
                <a:spcPts val="0"/>
              </a:spcAft>
              <a:buClr>
                <a:srgbClr val="464669"/>
              </a:buClr>
              <a:buSzPts val="3000"/>
              <a:buFont typeface="Work Sans Medium"/>
              <a:buChar char="•"/>
            </a:pPr>
            <a:r>
              <a:rPr lang="en-CA"/>
              <a:t>Company promises fixed monthly check for life</a:t>
            </a:r>
            <a:endParaRPr/>
          </a:p>
          <a:p>
            <a:pPr marL="457200" lvl="0" indent="-419100" algn="l" rtl="0">
              <a:lnSpc>
                <a:spcPct val="100000"/>
              </a:lnSpc>
              <a:spcBef>
                <a:spcPts val="1000"/>
              </a:spcBef>
              <a:spcAft>
                <a:spcPts val="0"/>
              </a:spcAft>
              <a:buClr>
                <a:srgbClr val="464669"/>
              </a:buClr>
              <a:buSzPts val="3000"/>
              <a:buFont typeface="Work Sans Medium"/>
              <a:buChar char="•"/>
            </a:pPr>
            <a:r>
              <a:rPr lang="en-CA"/>
              <a:t>Very rare in private sector today</a:t>
            </a:r>
            <a:endParaRPr/>
          </a:p>
          <a:p>
            <a:pPr marL="457200" lvl="0" indent="-419100" algn="l" rtl="0">
              <a:lnSpc>
                <a:spcPct val="100000"/>
              </a:lnSpc>
              <a:spcBef>
                <a:spcPts val="1000"/>
              </a:spcBef>
              <a:spcAft>
                <a:spcPts val="0"/>
              </a:spcAft>
              <a:buClr>
                <a:srgbClr val="464669"/>
              </a:buClr>
              <a:buSzPts val="3000"/>
              <a:buFont typeface="Work Sans Medium"/>
              <a:buChar char="•"/>
            </a:pPr>
            <a:r>
              <a:rPr lang="en-CA"/>
              <a:t>Your grandparents might have one</a:t>
            </a:r>
            <a:endParaRPr/>
          </a:p>
        </p:txBody>
      </p:sp>
      <p:pic>
        <p:nvPicPr>
          <p:cNvPr id="181" name="Google Shape;181;p2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36612" y="1552216"/>
            <a:ext cx="952859" cy="952859"/>
          </a:xfrm>
          <a:prstGeom prst="rect">
            <a:avLst/>
          </a:prstGeom>
          <a:noFill/>
          <a:ln>
            <a:noFill/>
          </a:ln>
        </p:spPr>
      </p:pic>
      <p:sp>
        <p:nvSpPr>
          <p:cNvPr id="182" name="Google Shape;182;p21"/>
          <p:cNvSpPr txBox="1"/>
          <p:nvPr/>
        </p:nvSpPr>
        <p:spPr>
          <a:xfrm>
            <a:off x="6449242" y="2950369"/>
            <a:ext cx="4695766" cy="2852737"/>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6468F4"/>
              </a:buClr>
              <a:buSzPts val="4400"/>
              <a:buFont typeface="Barlow Condensed"/>
              <a:buNone/>
            </a:pPr>
            <a:r>
              <a:rPr lang="en-CA" sz="4400" b="1" i="0" u="none" strike="noStrike" cap="none">
                <a:solidFill>
                  <a:srgbClr val="6468F4"/>
                </a:solidFill>
                <a:latin typeface="Barlow Condensed"/>
                <a:ea typeface="Barlow Condensed"/>
                <a:cs typeface="Barlow Condensed"/>
                <a:sym typeface="Barlow Condensed"/>
              </a:rPr>
              <a:t>#1 Rule: </a:t>
            </a:r>
            <a:r>
              <a:rPr lang="en-CA" sz="4400" b="1" i="0" u="none" strike="noStrike" cap="none">
                <a:solidFill>
                  <a:srgbClr val="FF0089"/>
                </a:solidFill>
                <a:latin typeface="Barlow Condensed"/>
                <a:ea typeface="Barlow Condensed"/>
                <a:cs typeface="Barlow Condensed"/>
                <a:sym typeface="Barlow Condensed"/>
              </a:rPr>
              <a:t>Don't</a:t>
            </a:r>
            <a:r>
              <a:rPr lang="en-CA" sz="4400" b="1" i="0" u="none" strike="noStrike" cap="none">
                <a:solidFill>
                  <a:srgbClr val="6468F4"/>
                </a:solidFill>
                <a:latin typeface="Barlow Condensed"/>
                <a:ea typeface="Barlow Condensed"/>
                <a:cs typeface="Barlow Condensed"/>
                <a:sym typeface="Barlow Condensed"/>
              </a:rPr>
              <a:t> Touch Your Retirement Accounts!</a:t>
            </a:r>
            <a:endParaRPr sz="4400" b="1" i="0" u="none" strike="noStrike" cap="none">
              <a:solidFill>
                <a:srgbClr val="6468F4"/>
              </a:solidFill>
              <a:latin typeface="Barlow Condensed"/>
              <a:ea typeface="Barlow Condensed"/>
              <a:cs typeface="Barlow Condensed"/>
              <a:sym typeface="Barlow Condense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2"/>
          <p:cNvSpPr txBox="1">
            <a:spLocks noGrp="1"/>
          </p:cNvSpPr>
          <p:nvPr>
            <p:ph type="body" idx="1"/>
          </p:nvPr>
        </p:nvSpPr>
        <p:spPr>
          <a:xfrm>
            <a:off x="1211004" y="1282023"/>
            <a:ext cx="9332100" cy="8457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1000"/>
              </a:spcBef>
              <a:spcAft>
                <a:spcPts val="0"/>
              </a:spcAft>
              <a:buSzPts val="3600"/>
              <a:buNone/>
            </a:pPr>
            <a:r>
              <a:rPr lang="en-CA" sz="2000"/>
              <a:t>Retirement accounts are for retirement. Withdrawing early has serious consequences.</a:t>
            </a:r>
            <a:endParaRPr sz="2000"/>
          </a:p>
        </p:txBody>
      </p:sp>
      <p:sp>
        <p:nvSpPr>
          <p:cNvPr id="188" name="Google Shape;188;p22"/>
          <p:cNvSpPr txBox="1">
            <a:spLocks noGrp="1"/>
          </p:cNvSpPr>
          <p:nvPr>
            <p:ph type="title"/>
          </p:nvPr>
        </p:nvSpPr>
        <p:spPr>
          <a:xfrm>
            <a:off x="1131809" y="666719"/>
            <a:ext cx="5569200" cy="6153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6468F4"/>
              </a:buClr>
              <a:buSzPts val="3600"/>
              <a:buFont typeface="Barlow Condensed"/>
              <a:buNone/>
            </a:pPr>
            <a:r>
              <a:rPr lang="en-CA"/>
              <a:t>The Early Withdrawal Penalty</a:t>
            </a:r>
            <a:endParaRPr/>
          </a:p>
        </p:txBody>
      </p:sp>
      <p:sp>
        <p:nvSpPr>
          <p:cNvPr id="189" name="Google Shape;189;p22"/>
          <p:cNvSpPr txBox="1"/>
          <p:nvPr/>
        </p:nvSpPr>
        <p:spPr>
          <a:xfrm>
            <a:off x="1131809" y="5356361"/>
            <a:ext cx="9842133" cy="766917"/>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1000"/>
              </a:spcBef>
              <a:spcAft>
                <a:spcPts val="0"/>
              </a:spcAft>
              <a:buClr>
                <a:srgbClr val="464669"/>
              </a:buClr>
              <a:buSzPts val="3600"/>
              <a:buFont typeface="Work Sans Medium"/>
              <a:buNone/>
            </a:pPr>
            <a:r>
              <a:rPr lang="en-CA" sz="1600" b="0" i="0" u="none" strike="noStrike" cap="none">
                <a:solidFill>
                  <a:srgbClr val="6468F4"/>
                </a:solidFill>
                <a:latin typeface="Work Sans Medium"/>
                <a:ea typeface="Work Sans Medium"/>
                <a:cs typeface="Work Sans Medium"/>
                <a:sym typeface="Work Sans Medium"/>
              </a:rPr>
              <a:t>The Bottom Line</a:t>
            </a:r>
            <a:r>
              <a:rPr lang="en-CA" sz="1600" b="0" i="0" u="none" strike="noStrike" cap="none">
                <a:solidFill>
                  <a:srgbClr val="464669"/>
                </a:solidFill>
                <a:latin typeface="Work Sans Medium"/>
                <a:ea typeface="Work Sans Medium"/>
                <a:cs typeface="Work Sans Medium"/>
                <a:sym typeface="Work Sans Medium"/>
              </a:rPr>
              <a:t>: This money is for your future self. It is not an emergency fund. Leave it alone and let it compound!</a:t>
            </a:r>
            <a:endParaRPr sz="1600" b="0" i="0" u="none" strike="noStrike" cap="none">
              <a:solidFill>
                <a:srgbClr val="464669"/>
              </a:solidFill>
              <a:latin typeface="Work Sans Medium"/>
              <a:ea typeface="Work Sans Medium"/>
              <a:cs typeface="Work Sans Medium"/>
              <a:sym typeface="Work Sans Medium"/>
            </a:endParaRPr>
          </a:p>
        </p:txBody>
      </p:sp>
      <p:pic>
        <p:nvPicPr>
          <p:cNvPr id="190" name="Google Shape;190;p22" descr="A blue and white table with text&#10;&#10;AI-generated content may be incorrect."/>
          <p:cNvPicPr preferRelativeResize="0"/>
          <p:nvPr/>
        </p:nvPicPr>
        <p:blipFill rotWithShape="1">
          <a:blip r:embed="rId3">
            <a:alphaModFix/>
          </a:blip>
          <a:srcRect/>
          <a:stretch/>
        </p:blipFill>
        <p:spPr>
          <a:xfrm>
            <a:off x="1605777" y="2237464"/>
            <a:ext cx="8894196" cy="3009147"/>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6468F4"/>
              </a:buClr>
              <a:buSzPts val="6000"/>
              <a:buFont typeface="Barlow Condensed"/>
              <a:buNone/>
            </a:pPr>
            <a:r>
              <a:rPr lang="en-CA"/>
              <a:t>Your Action Plan</a:t>
            </a:r>
            <a:endParaRPr/>
          </a:p>
        </p:txBody>
      </p:sp>
      <p:sp>
        <p:nvSpPr>
          <p:cNvPr id="196" name="Google Shape;196;p23"/>
          <p:cNvSpPr txBox="1"/>
          <p:nvPr/>
        </p:nvSpPr>
        <p:spPr>
          <a:xfrm>
            <a:off x="742167" y="1690688"/>
            <a:ext cx="10819356" cy="413959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CA" sz="2800" b="1" i="0" u="none" strike="noStrike" cap="none">
                <a:solidFill>
                  <a:srgbClr val="6468F4"/>
                </a:solidFill>
                <a:latin typeface="Work Sans"/>
                <a:ea typeface="Work Sans"/>
                <a:cs typeface="Work Sans"/>
                <a:sym typeface="Work Sans"/>
              </a:rPr>
              <a:t>Step 1. </a:t>
            </a:r>
            <a:r>
              <a:rPr lang="en-CA" sz="2800" b="1" i="0" u="none" strike="noStrike" cap="none">
                <a:solidFill>
                  <a:srgbClr val="464669"/>
                </a:solidFill>
                <a:latin typeface="Work Sans"/>
                <a:ea typeface="Work Sans"/>
                <a:cs typeface="Work Sans"/>
                <a:sym typeface="Work Sans"/>
              </a:rPr>
              <a:t>Maximize Your 401(k) Match: </a:t>
            </a:r>
            <a:r>
              <a:rPr lang="en-CA" sz="2800" b="0" i="0" u="none" strike="noStrike" cap="none">
                <a:solidFill>
                  <a:srgbClr val="464669"/>
                </a:solidFill>
                <a:latin typeface="Work Sans"/>
                <a:ea typeface="Work Sans"/>
                <a:cs typeface="Work Sans"/>
                <a:sym typeface="Work Sans"/>
              </a:rPr>
              <a:t>If your job offers one, contribute at least enough to get the full employer match.</a:t>
            </a:r>
            <a:endParaRPr sz="2800" b="0" i="0"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2800"/>
              <a:buFont typeface="Arial"/>
              <a:buNone/>
            </a:pPr>
            <a:r>
              <a:rPr lang="en-CA" sz="2800" b="1" i="0" u="none" strike="noStrike" cap="none">
                <a:solidFill>
                  <a:srgbClr val="6468F4"/>
                </a:solidFill>
                <a:latin typeface="Work Sans"/>
                <a:ea typeface="Work Sans"/>
                <a:cs typeface="Work Sans"/>
                <a:sym typeface="Work Sans"/>
              </a:rPr>
              <a:t>Step 2. </a:t>
            </a:r>
            <a:r>
              <a:rPr lang="en-CA" sz="2800" b="1" i="0" u="none" strike="noStrike" cap="none">
                <a:solidFill>
                  <a:srgbClr val="464669"/>
                </a:solidFill>
                <a:latin typeface="Work Sans"/>
                <a:ea typeface="Work Sans"/>
                <a:cs typeface="Work Sans"/>
                <a:sym typeface="Work Sans"/>
              </a:rPr>
              <a:t>Open a Roth IRA</a:t>
            </a:r>
            <a:r>
              <a:rPr lang="en-CA" sz="2800" b="0" i="0" u="none" strike="noStrike" cap="none">
                <a:solidFill>
                  <a:srgbClr val="464669"/>
                </a:solidFill>
                <a:latin typeface="Work Sans"/>
                <a:ea typeface="Work Sans"/>
                <a:cs typeface="Work Sans"/>
                <a:sym typeface="Work Sans"/>
              </a:rPr>
              <a:t>: Set up automatic monthly contributions, even if it's just $25 or $50 to start.</a:t>
            </a:r>
            <a:endParaRPr/>
          </a:p>
          <a:p>
            <a:pPr marL="0" marR="0" lvl="0" indent="0" algn="l" rtl="0">
              <a:lnSpc>
                <a:spcPct val="100000"/>
              </a:lnSpc>
              <a:spcBef>
                <a:spcPts val="1000"/>
              </a:spcBef>
              <a:spcAft>
                <a:spcPts val="0"/>
              </a:spcAft>
              <a:buClr>
                <a:srgbClr val="000000"/>
              </a:buClr>
              <a:buSzPts val="2800"/>
              <a:buFont typeface="Arial"/>
              <a:buNone/>
            </a:pPr>
            <a:r>
              <a:rPr lang="en-CA" sz="2800" b="1" i="0" u="none" strike="noStrike" cap="none">
                <a:solidFill>
                  <a:srgbClr val="6468F4"/>
                </a:solidFill>
                <a:latin typeface="Work Sans"/>
                <a:ea typeface="Work Sans"/>
                <a:cs typeface="Work Sans"/>
                <a:sym typeface="Work Sans"/>
              </a:rPr>
              <a:t>Step 3. </a:t>
            </a:r>
            <a:r>
              <a:rPr lang="en-CA" sz="2800" b="1" i="0" u="none" strike="noStrike" cap="none">
                <a:solidFill>
                  <a:srgbClr val="464669"/>
                </a:solidFill>
                <a:latin typeface="Work Sans"/>
                <a:ea typeface="Work Sans"/>
                <a:cs typeface="Work Sans"/>
                <a:sym typeface="Work Sans"/>
              </a:rPr>
              <a:t>Choose Simple Investments</a:t>
            </a:r>
            <a:r>
              <a:rPr lang="en-CA" sz="2800" b="0" i="0" u="none" strike="noStrike" cap="none">
                <a:solidFill>
                  <a:srgbClr val="464669"/>
                </a:solidFill>
                <a:latin typeface="Work Sans"/>
                <a:ea typeface="Work Sans"/>
                <a:cs typeface="Work Sans"/>
                <a:sym typeface="Work Sans"/>
              </a:rPr>
              <a:t>: Select diversified investments inside your accounts, like a target-date fund.</a:t>
            </a:r>
            <a:endParaRPr sz="2800" b="0" i="0"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2800"/>
              <a:buFont typeface="Arial"/>
              <a:buNone/>
            </a:pPr>
            <a:r>
              <a:rPr lang="en-CA" sz="2800" b="1" i="0" u="none" strike="noStrike" cap="none">
                <a:solidFill>
                  <a:srgbClr val="6468F4"/>
                </a:solidFill>
                <a:latin typeface="Work Sans"/>
                <a:ea typeface="Work Sans"/>
                <a:cs typeface="Work Sans"/>
                <a:sym typeface="Work Sans"/>
              </a:rPr>
              <a:t>Step 4</a:t>
            </a:r>
            <a:r>
              <a:rPr lang="en-CA" sz="2800" b="1" i="0" u="none" strike="noStrike" cap="none">
                <a:solidFill>
                  <a:srgbClr val="464669"/>
                </a:solidFill>
                <a:latin typeface="Work Sans"/>
                <a:ea typeface="Work Sans"/>
                <a:cs typeface="Work Sans"/>
                <a:sym typeface="Work Sans"/>
              </a:rPr>
              <a:t>. Let Time Work Its Magic</a:t>
            </a:r>
            <a:r>
              <a:rPr lang="en-CA" sz="2800" b="0" i="0" u="none" strike="noStrike" cap="none">
                <a:solidFill>
                  <a:srgbClr val="464669"/>
                </a:solidFill>
                <a:latin typeface="Work Sans"/>
                <a:ea typeface="Work Sans"/>
                <a:cs typeface="Work Sans"/>
                <a:sym typeface="Work Sans"/>
              </a:rPr>
              <a:t>: Let time and compound interest do the heavy lifting for the next 40 years!</a:t>
            </a:r>
            <a:br>
              <a:rPr lang="en-CA"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4"/>
          <p:cNvSpPr txBox="1">
            <a:spLocks noGrp="1"/>
          </p:cNvSpPr>
          <p:nvPr>
            <p:ph type="body" idx="1"/>
          </p:nvPr>
        </p:nvSpPr>
        <p:spPr>
          <a:xfrm>
            <a:off x="5726962" y="1425677"/>
            <a:ext cx="4934257" cy="4257368"/>
          </a:xfrm>
          <a:prstGeom prst="rect">
            <a:avLst/>
          </a:prstGeom>
          <a:noFill/>
          <a:ln>
            <a:noFill/>
          </a:ln>
        </p:spPr>
        <p:txBody>
          <a:bodyPr spcFirstLastPara="1" wrap="square" lIns="91425" tIns="45700" rIns="91425" bIns="45700" anchor="t" anchorCtr="0">
            <a:normAutofit/>
          </a:bodyPr>
          <a:lstStyle/>
          <a:p>
            <a:pPr marL="457200" lvl="0" indent="-457200" algn="l" rtl="0">
              <a:lnSpc>
                <a:spcPct val="100000"/>
              </a:lnSpc>
              <a:spcBef>
                <a:spcPts val="1000"/>
              </a:spcBef>
              <a:spcAft>
                <a:spcPts val="0"/>
              </a:spcAft>
              <a:buClr>
                <a:srgbClr val="464669"/>
              </a:buClr>
              <a:buSzPts val="3600"/>
              <a:buFont typeface="Work Sans Medium"/>
              <a:buChar char="•"/>
            </a:pPr>
            <a:r>
              <a:rPr lang="en-CA"/>
              <a:t>You know the difference between </a:t>
            </a:r>
            <a:r>
              <a:rPr lang="en-CA">
                <a:solidFill>
                  <a:srgbClr val="6468F4"/>
                </a:solidFill>
              </a:rPr>
              <a:t>employer plans (401k)</a:t>
            </a:r>
            <a:r>
              <a:rPr lang="en-CA"/>
              <a:t> and </a:t>
            </a:r>
            <a:r>
              <a:rPr lang="en-CA">
                <a:solidFill>
                  <a:srgbClr val="6468F4"/>
                </a:solidFill>
              </a:rPr>
              <a:t>personal plans (IRAs).</a:t>
            </a:r>
            <a:endParaRPr/>
          </a:p>
          <a:p>
            <a:pPr marL="457200" lvl="0" indent="-457200" algn="l" rtl="0">
              <a:lnSpc>
                <a:spcPct val="100000"/>
              </a:lnSpc>
              <a:spcBef>
                <a:spcPts val="1000"/>
              </a:spcBef>
              <a:spcAft>
                <a:spcPts val="0"/>
              </a:spcAft>
              <a:buClr>
                <a:srgbClr val="464669"/>
              </a:buClr>
              <a:buSzPts val="3600"/>
              <a:buFont typeface="Work Sans Medium"/>
              <a:buChar char="•"/>
            </a:pPr>
            <a:r>
              <a:rPr lang="en-CA"/>
              <a:t>You know when to choose to </a:t>
            </a:r>
            <a:r>
              <a:rPr lang="en-CA">
                <a:solidFill>
                  <a:srgbClr val="6468F4"/>
                </a:solidFill>
              </a:rPr>
              <a:t>Pay Tax Now (Roth)</a:t>
            </a:r>
            <a:r>
              <a:rPr lang="en-CA"/>
              <a:t> vs. </a:t>
            </a:r>
            <a:r>
              <a:rPr lang="en-CA">
                <a:solidFill>
                  <a:srgbClr val="6468F4"/>
                </a:solidFill>
              </a:rPr>
              <a:t>Pay Tax Later (Traditional</a:t>
            </a:r>
            <a:r>
              <a:rPr lang="en-CA"/>
              <a:t>).</a:t>
            </a:r>
            <a:endParaRPr/>
          </a:p>
          <a:p>
            <a:pPr marL="457200" lvl="0" indent="-457200" algn="l" rtl="0">
              <a:lnSpc>
                <a:spcPct val="100000"/>
              </a:lnSpc>
              <a:spcBef>
                <a:spcPts val="1000"/>
              </a:spcBef>
              <a:spcAft>
                <a:spcPts val="0"/>
              </a:spcAft>
              <a:buClr>
                <a:srgbClr val="464669"/>
              </a:buClr>
              <a:buSzPts val="3600"/>
              <a:buFont typeface="Work Sans Medium"/>
              <a:buChar char="•"/>
            </a:pPr>
            <a:r>
              <a:rPr lang="en-CA">
                <a:solidFill>
                  <a:srgbClr val="464767"/>
                </a:solidFill>
              </a:rPr>
              <a:t>You have a </a:t>
            </a:r>
            <a:r>
              <a:rPr lang="en-CA">
                <a:solidFill>
                  <a:srgbClr val="6468F4"/>
                </a:solidFill>
              </a:rPr>
              <a:t>clear plan </a:t>
            </a:r>
            <a:r>
              <a:rPr lang="en-CA">
                <a:solidFill>
                  <a:srgbClr val="464767"/>
                </a:solidFill>
              </a:rPr>
              <a:t>to start building your retirement wealth</a:t>
            </a:r>
            <a:r>
              <a:rPr lang="en-CA">
                <a:solidFill>
                  <a:srgbClr val="6468F4"/>
                </a:solidFill>
              </a:rPr>
              <a:t>.</a:t>
            </a:r>
            <a:endParaRPr/>
          </a:p>
          <a:p>
            <a:pPr marL="457200" lvl="0" indent="-228600" algn="l" rtl="0">
              <a:lnSpc>
                <a:spcPct val="100000"/>
              </a:lnSpc>
              <a:spcBef>
                <a:spcPts val="1000"/>
              </a:spcBef>
              <a:spcAft>
                <a:spcPts val="0"/>
              </a:spcAft>
              <a:buClr>
                <a:srgbClr val="464669"/>
              </a:buClr>
              <a:buSzPts val="3600"/>
              <a:buFont typeface="Work Sans Medium"/>
              <a:buNone/>
            </a:pPr>
            <a:endParaRPr/>
          </a:p>
        </p:txBody>
      </p:sp>
      <p:sp>
        <p:nvSpPr>
          <p:cNvPr id="202" name="Google Shape;202;p24"/>
          <p:cNvSpPr txBox="1">
            <a:spLocks noGrp="1"/>
          </p:cNvSpPr>
          <p:nvPr>
            <p:ph type="title"/>
          </p:nvPr>
        </p:nvSpPr>
        <p:spPr>
          <a:xfrm>
            <a:off x="1224951" y="987425"/>
            <a:ext cx="3767418" cy="144065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6468F4"/>
              </a:buClr>
              <a:buSzPts val="3600"/>
              <a:buFont typeface="Barlow Condensed"/>
              <a:buNone/>
            </a:pPr>
            <a:r>
              <a:rPr lang="en-CA"/>
              <a:t>Key Takeaways</a:t>
            </a:r>
            <a:endParaRPr/>
          </a:p>
        </p:txBody>
      </p:sp>
      <p:pic>
        <p:nvPicPr>
          <p:cNvPr id="203" name="Google Shape;203;p24" descr="A pair of old men with poles&#10;&#10;AI-generated content may be incorrect."/>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607638" y="2803875"/>
            <a:ext cx="3002044" cy="287917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1"/>
          <p:cNvSpPr txBox="1">
            <a:spLocks noGrp="1"/>
          </p:cNvSpPr>
          <p:nvPr>
            <p:ph type="title"/>
          </p:nvPr>
        </p:nvSpPr>
        <p:spPr>
          <a:xfrm>
            <a:off x="625083" y="885524"/>
            <a:ext cx="6256980" cy="352284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6468F4"/>
              </a:buClr>
              <a:buSzPts val="6000"/>
              <a:buFont typeface="Barlow Condensed"/>
              <a:buNone/>
            </a:pPr>
            <a:r>
              <a:rPr lang="en-CA"/>
              <a:t>Why Should You Care About Retirement </a:t>
            </a:r>
            <a:r>
              <a:rPr lang="en-CA">
                <a:solidFill>
                  <a:srgbClr val="E5A828"/>
                </a:solidFill>
              </a:rPr>
              <a:t>NOW</a:t>
            </a:r>
            <a:r>
              <a:rPr lang="en-CA"/>
              <a: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2"/>
          <p:cNvSpPr txBox="1">
            <a:spLocks noGrp="1"/>
          </p:cNvSpPr>
          <p:nvPr>
            <p:ph type="title"/>
          </p:nvPr>
        </p:nvSpPr>
        <p:spPr>
          <a:xfrm>
            <a:off x="838200" y="660093"/>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6468F4"/>
              </a:buClr>
              <a:buSzPct val="111111"/>
              <a:buFont typeface="Barlow Condensed"/>
              <a:buNone/>
            </a:pPr>
            <a:r>
              <a:rPr lang="en-CA"/>
              <a:t>Why Should You Care About Retirement </a:t>
            </a:r>
            <a:r>
              <a:rPr lang="en-CA">
                <a:solidFill>
                  <a:srgbClr val="E5A828"/>
                </a:solidFill>
              </a:rPr>
              <a:t>NOW</a:t>
            </a:r>
            <a:r>
              <a:rPr lang="en-CA"/>
              <a:t>?</a:t>
            </a:r>
            <a:endParaRPr/>
          </a:p>
        </p:txBody>
      </p:sp>
      <p:sp>
        <p:nvSpPr>
          <p:cNvPr id="98" name="Google Shape;98;p12"/>
          <p:cNvSpPr txBox="1">
            <a:spLocks noGrp="1"/>
          </p:cNvSpPr>
          <p:nvPr>
            <p:ph type="body" idx="1"/>
          </p:nvPr>
        </p:nvSpPr>
        <p:spPr>
          <a:xfrm>
            <a:off x="838200" y="2061599"/>
            <a:ext cx="4289981" cy="3245996"/>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1000"/>
              </a:spcBef>
              <a:spcAft>
                <a:spcPts val="0"/>
              </a:spcAft>
              <a:buSzPts val="4200"/>
              <a:buNone/>
            </a:pPr>
            <a:r>
              <a:rPr lang="en-CA" sz="2000"/>
              <a:t>Retirement isn't about getting old.</a:t>
            </a:r>
            <a:endParaRPr/>
          </a:p>
          <a:p>
            <a:pPr marL="0" lvl="0" indent="0" algn="l" rtl="0">
              <a:lnSpc>
                <a:spcPct val="100000"/>
              </a:lnSpc>
              <a:spcBef>
                <a:spcPts val="1000"/>
              </a:spcBef>
              <a:spcAft>
                <a:spcPts val="0"/>
              </a:spcAft>
              <a:buSzPts val="4200"/>
              <a:buNone/>
            </a:pPr>
            <a:r>
              <a:rPr lang="en-CA" sz="2000"/>
              <a:t>It's about having </a:t>
            </a:r>
            <a:r>
              <a:rPr lang="en-CA" sz="2000">
                <a:solidFill>
                  <a:srgbClr val="6468F4"/>
                </a:solidFill>
              </a:rPr>
              <a:t>financial freedom </a:t>
            </a:r>
            <a:r>
              <a:rPr lang="en-CA" sz="2000"/>
              <a:t>and the choice to stop working </a:t>
            </a:r>
            <a:r>
              <a:rPr lang="en-CA" sz="2000" i="1"/>
              <a:t>when you want to</a:t>
            </a:r>
            <a:r>
              <a:rPr lang="en-CA" sz="2000"/>
              <a:t>. </a:t>
            </a:r>
            <a:endParaRPr/>
          </a:p>
          <a:p>
            <a:pPr marL="0" lvl="0" indent="0" algn="l" rtl="0">
              <a:lnSpc>
                <a:spcPct val="100000"/>
              </a:lnSpc>
              <a:spcBef>
                <a:spcPts val="1000"/>
              </a:spcBef>
              <a:spcAft>
                <a:spcPts val="0"/>
              </a:spcAft>
              <a:buSzPts val="4200"/>
              <a:buNone/>
            </a:pPr>
            <a:r>
              <a:rPr lang="en-CA" sz="2000"/>
              <a:t>The </a:t>
            </a:r>
            <a:r>
              <a:rPr lang="en-CA" sz="2000" u="sng"/>
              <a:t>secret</a:t>
            </a:r>
            <a:r>
              <a:rPr lang="en-CA" sz="2000"/>
              <a:t> to achieve this is </a:t>
            </a:r>
            <a:r>
              <a:rPr lang="en-CA" sz="2000">
                <a:solidFill>
                  <a:srgbClr val="6468F4"/>
                </a:solidFill>
              </a:rPr>
              <a:t>TIME</a:t>
            </a:r>
            <a:r>
              <a:rPr lang="en-CA" sz="2000"/>
              <a:t>, which you have more of right now than you ever will again. </a:t>
            </a:r>
            <a:endParaRPr/>
          </a:p>
          <a:p>
            <a:pPr marL="0" lvl="0" indent="0" algn="l" rtl="0">
              <a:lnSpc>
                <a:spcPct val="100000"/>
              </a:lnSpc>
              <a:spcBef>
                <a:spcPts val="1000"/>
              </a:spcBef>
              <a:spcAft>
                <a:spcPts val="0"/>
              </a:spcAft>
              <a:buSzPts val="4200"/>
              <a:buNone/>
            </a:pPr>
            <a:endParaRPr sz="2000"/>
          </a:p>
        </p:txBody>
      </p:sp>
      <p:sp>
        <p:nvSpPr>
          <p:cNvPr id="100" name="Google Shape;100;p12"/>
          <p:cNvSpPr txBox="1"/>
          <p:nvPr/>
        </p:nvSpPr>
        <p:spPr>
          <a:xfrm>
            <a:off x="9520677" y="1522542"/>
            <a:ext cx="2452249" cy="1325563"/>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1000"/>
              </a:spcBef>
              <a:spcAft>
                <a:spcPts val="0"/>
              </a:spcAft>
              <a:buClr>
                <a:srgbClr val="464669"/>
              </a:buClr>
              <a:buSzPts val="4200"/>
              <a:buFont typeface="Work Sans Medium"/>
              <a:buNone/>
            </a:pPr>
            <a:r>
              <a:rPr lang="en-CA" sz="1600" b="0" i="1" u="none" strike="noStrike" cap="none">
                <a:solidFill>
                  <a:srgbClr val="464669"/>
                </a:solidFill>
                <a:latin typeface="Work Sans Medium"/>
                <a:ea typeface="Work Sans Medium"/>
                <a:cs typeface="Work Sans Medium"/>
                <a:sym typeface="Work Sans Medium"/>
              </a:rPr>
              <a:t>Starting </a:t>
            </a:r>
            <a:r>
              <a:rPr lang="en-CA" sz="1600" b="0" i="1" u="none" strike="noStrike" cap="none">
                <a:solidFill>
                  <a:srgbClr val="6468F4"/>
                </a:solidFill>
                <a:latin typeface="Work Sans Medium"/>
                <a:ea typeface="Work Sans Medium"/>
                <a:cs typeface="Work Sans Medium"/>
                <a:sym typeface="Work Sans Medium"/>
              </a:rPr>
              <a:t>early</a:t>
            </a:r>
            <a:r>
              <a:rPr lang="en-CA" sz="1600" b="0" i="1" u="none" strike="noStrike" cap="none">
                <a:solidFill>
                  <a:srgbClr val="464669"/>
                </a:solidFill>
                <a:latin typeface="Work Sans Medium"/>
                <a:ea typeface="Work Sans Medium"/>
                <a:cs typeface="Work Sans Medium"/>
                <a:sym typeface="Work Sans Medium"/>
              </a:rPr>
              <a:t> gives you the greatest advantage in building your future. </a:t>
            </a:r>
            <a:endParaRPr/>
          </a:p>
          <a:p>
            <a:pPr marL="0" marR="0" lvl="0" indent="0" algn="l" rtl="0">
              <a:lnSpc>
                <a:spcPct val="100000"/>
              </a:lnSpc>
              <a:spcBef>
                <a:spcPts val="1000"/>
              </a:spcBef>
              <a:spcAft>
                <a:spcPts val="0"/>
              </a:spcAft>
              <a:buClr>
                <a:srgbClr val="464669"/>
              </a:buClr>
              <a:buSzPts val="4200"/>
              <a:buFont typeface="Work Sans Medium"/>
              <a:buNone/>
            </a:pPr>
            <a:endParaRPr sz="2000" b="0" i="0" u="none" strike="noStrike" cap="none">
              <a:solidFill>
                <a:srgbClr val="464669"/>
              </a:solidFill>
              <a:latin typeface="Work Sans Medium"/>
              <a:ea typeface="Work Sans Medium"/>
              <a:cs typeface="Work Sans Medium"/>
              <a:sym typeface="Work Sans Medium"/>
            </a:endParaRPr>
          </a:p>
        </p:txBody>
      </p:sp>
      <p:sp>
        <p:nvSpPr>
          <p:cNvPr id="101" name="Google Shape;101;p12"/>
          <p:cNvSpPr txBox="1"/>
          <p:nvPr/>
        </p:nvSpPr>
        <p:spPr>
          <a:xfrm>
            <a:off x="5328206" y="4825416"/>
            <a:ext cx="2452249" cy="1372491"/>
          </a:xfrm>
          <a:prstGeom prst="rect">
            <a:avLst/>
          </a:prstGeom>
          <a:noFill/>
          <a:ln>
            <a:noFill/>
          </a:ln>
        </p:spPr>
        <p:txBody>
          <a:bodyPr spcFirstLastPara="1" wrap="square" lIns="91425" tIns="45700" rIns="91425" bIns="45700" anchor="t" anchorCtr="0">
            <a:normAutofit/>
          </a:bodyPr>
          <a:lstStyle/>
          <a:p>
            <a:pPr marL="0" marR="0" lvl="0" indent="0" algn="r" rtl="0">
              <a:lnSpc>
                <a:spcPct val="100000"/>
              </a:lnSpc>
              <a:spcBef>
                <a:spcPts val="1000"/>
              </a:spcBef>
              <a:spcAft>
                <a:spcPts val="0"/>
              </a:spcAft>
              <a:buClr>
                <a:srgbClr val="464669"/>
              </a:buClr>
              <a:buSzPts val="4200"/>
              <a:buFont typeface="Work Sans Medium"/>
              <a:buNone/>
            </a:pPr>
            <a:r>
              <a:rPr lang="en-CA" sz="1600" b="0" i="1" u="none" strike="noStrike" cap="none">
                <a:solidFill>
                  <a:srgbClr val="464669"/>
                </a:solidFill>
                <a:latin typeface="Work Sans Medium"/>
                <a:ea typeface="Work Sans Medium"/>
                <a:cs typeface="Work Sans Medium"/>
                <a:sym typeface="Work Sans Medium"/>
              </a:rPr>
              <a:t>Without proper planning, retirement may mean working </a:t>
            </a:r>
            <a:r>
              <a:rPr lang="en-CA" sz="1600" b="0" i="1" u="none" strike="noStrike" cap="none">
                <a:solidFill>
                  <a:srgbClr val="6468F4"/>
                </a:solidFill>
                <a:latin typeface="Work Sans Medium"/>
                <a:ea typeface="Work Sans Medium"/>
                <a:cs typeface="Work Sans Medium"/>
                <a:sym typeface="Work Sans Medium"/>
              </a:rPr>
              <a:t>longer</a:t>
            </a:r>
            <a:r>
              <a:rPr lang="en-CA" sz="1600" b="0" i="1" u="none" strike="noStrike" cap="none">
                <a:solidFill>
                  <a:srgbClr val="464669"/>
                </a:solidFill>
                <a:latin typeface="Work Sans Medium"/>
                <a:ea typeface="Work Sans Medium"/>
                <a:cs typeface="Work Sans Medium"/>
                <a:sym typeface="Work Sans Medium"/>
              </a:rPr>
              <a:t> than desired.</a:t>
            </a:r>
            <a:endParaRPr/>
          </a:p>
          <a:p>
            <a:pPr marL="0" marR="0" lvl="0" indent="0" algn="l" rtl="0">
              <a:lnSpc>
                <a:spcPct val="100000"/>
              </a:lnSpc>
              <a:spcBef>
                <a:spcPts val="1000"/>
              </a:spcBef>
              <a:spcAft>
                <a:spcPts val="0"/>
              </a:spcAft>
              <a:buClr>
                <a:srgbClr val="464669"/>
              </a:buClr>
              <a:buSzPts val="4200"/>
              <a:buFont typeface="Work Sans Medium"/>
              <a:buNone/>
            </a:pPr>
            <a:endParaRPr sz="2000" b="0" i="0" u="none" strike="noStrike" cap="none">
              <a:solidFill>
                <a:srgbClr val="464669"/>
              </a:solidFill>
              <a:latin typeface="Work Sans Medium"/>
              <a:ea typeface="Work Sans Medium"/>
              <a:cs typeface="Work Sans Medium"/>
              <a:sym typeface="Work Sans Medium"/>
            </a:endParaRPr>
          </a:p>
        </p:txBody>
      </p:sp>
      <p:pic>
        <p:nvPicPr>
          <p:cNvPr id="3" name="Picture 2" descr="A group of people in a classroom&#10;&#10;AI-generated content may be incorrect.">
            <a:extLst>
              <a:ext uri="{FF2B5EF4-FFF2-40B4-BE49-F238E27FC236}">
                <a16:creationId xmlns:a16="http://schemas.microsoft.com/office/drawing/2014/main" id="{8BBB3886-11EF-28AB-7A8A-E1C47EBD585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44909" y="1522542"/>
            <a:ext cx="4001892" cy="506577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6468F4"/>
              </a:buClr>
              <a:buSzPts val="4400"/>
              <a:buFont typeface="Barlow Condensed"/>
              <a:buNone/>
            </a:pPr>
            <a:r>
              <a:rPr lang="en-CA"/>
              <a:t>Where Will Your Money Come From?</a:t>
            </a:r>
            <a:endParaRPr/>
          </a:p>
        </p:txBody>
      </p:sp>
      <p:sp>
        <p:nvSpPr>
          <p:cNvPr id="107" name="Google Shape;107;p1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p>
            <a:pPr marL="457200" lvl="0" indent="-228600" algn="l" rtl="0">
              <a:lnSpc>
                <a:spcPct val="100000"/>
              </a:lnSpc>
              <a:spcBef>
                <a:spcPts val="1000"/>
              </a:spcBef>
              <a:spcAft>
                <a:spcPts val="0"/>
              </a:spcAft>
              <a:buClr>
                <a:srgbClr val="464669"/>
              </a:buClr>
              <a:buSzPts val="4200"/>
              <a:buFont typeface="Barlow Condensed"/>
              <a:buNone/>
            </a:pPr>
            <a:r>
              <a:rPr lang="en-CA"/>
              <a:t>Money You Grow Yourself</a:t>
            </a:r>
            <a:endParaRPr/>
          </a:p>
        </p:txBody>
      </p:sp>
      <p:sp>
        <p:nvSpPr>
          <p:cNvPr id="108" name="Google Shape;108;p13"/>
          <p:cNvSpPr txBox="1">
            <a:spLocks noGrp="1"/>
          </p:cNvSpPr>
          <p:nvPr>
            <p:ph type="body" idx="2"/>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p>
            <a:pPr marL="457200" lvl="0" indent="-228600" algn="l" rtl="0">
              <a:lnSpc>
                <a:spcPct val="100000"/>
              </a:lnSpc>
              <a:spcBef>
                <a:spcPts val="1000"/>
              </a:spcBef>
              <a:spcAft>
                <a:spcPts val="0"/>
              </a:spcAft>
              <a:buClr>
                <a:srgbClr val="464669"/>
              </a:buClr>
              <a:buSzPts val="4200"/>
              <a:buFont typeface="Barlow Condensed"/>
              <a:buNone/>
            </a:pPr>
            <a:r>
              <a:rPr lang="en-CA"/>
              <a:t>Money You May Be Promised</a:t>
            </a:r>
            <a:endParaRPr/>
          </a:p>
        </p:txBody>
      </p:sp>
      <p:sp>
        <p:nvSpPr>
          <p:cNvPr id="109" name="Google Shape;109;p13"/>
          <p:cNvSpPr txBox="1"/>
          <p:nvPr/>
        </p:nvSpPr>
        <p:spPr>
          <a:xfrm>
            <a:off x="7328029" y="2870148"/>
            <a:ext cx="2881807" cy="823912"/>
          </a:xfrm>
          <a:prstGeom prst="rect">
            <a:avLst/>
          </a:prstGeom>
          <a:noFill/>
          <a:ln>
            <a:noFill/>
          </a:ln>
        </p:spPr>
        <p:txBody>
          <a:bodyPr spcFirstLastPara="1" wrap="square" lIns="91425" tIns="45700" rIns="91425" bIns="45700" anchor="b" anchorCtr="0">
            <a:normAutofit/>
          </a:bodyPr>
          <a:lstStyle/>
          <a:p>
            <a:pPr marL="457200" marR="0" lvl="0" indent="-228600" algn="l" rtl="0">
              <a:lnSpc>
                <a:spcPct val="100000"/>
              </a:lnSpc>
              <a:spcBef>
                <a:spcPts val="1000"/>
              </a:spcBef>
              <a:spcAft>
                <a:spcPts val="0"/>
              </a:spcAft>
              <a:buClr>
                <a:srgbClr val="464669"/>
              </a:buClr>
              <a:buSzPts val="4200"/>
              <a:buFont typeface="Barlow Condensed"/>
              <a:buNone/>
            </a:pPr>
            <a:r>
              <a:rPr lang="en-CA" sz="2800" b="1" i="0" u="none" strike="noStrike" cap="none">
                <a:solidFill>
                  <a:srgbClr val="464669"/>
                </a:solidFill>
                <a:latin typeface="Barlow Condensed"/>
                <a:ea typeface="Barlow Condensed"/>
                <a:cs typeface="Barlow Condensed"/>
                <a:sym typeface="Barlow Condensed"/>
              </a:rPr>
              <a:t>Annuities</a:t>
            </a:r>
            <a:endParaRPr/>
          </a:p>
        </p:txBody>
      </p:sp>
      <p:sp>
        <p:nvSpPr>
          <p:cNvPr id="110" name="Google Shape;110;p13"/>
          <p:cNvSpPr txBox="1"/>
          <p:nvPr/>
        </p:nvSpPr>
        <p:spPr>
          <a:xfrm>
            <a:off x="7328030" y="3930186"/>
            <a:ext cx="2881806" cy="823912"/>
          </a:xfrm>
          <a:prstGeom prst="rect">
            <a:avLst/>
          </a:prstGeom>
          <a:noFill/>
          <a:ln>
            <a:noFill/>
          </a:ln>
        </p:spPr>
        <p:txBody>
          <a:bodyPr spcFirstLastPara="1" wrap="square" lIns="91425" tIns="45700" rIns="91425" bIns="45700" anchor="b" anchorCtr="0">
            <a:normAutofit/>
          </a:bodyPr>
          <a:lstStyle/>
          <a:p>
            <a:pPr marL="457200" marR="0" lvl="0" indent="-228600" algn="l" rtl="0">
              <a:lnSpc>
                <a:spcPct val="100000"/>
              </a:lnSpc>
              <a:spcBef>
                <a:spcPts val="1000"/>
              </a:spcBef>
              <a:spcAft>
                <a:spcPts val="0"/>
              </a:spcAft>
              <a:buClr>
                <a:srgbClr val="464669"/>
              </a:buClr>
              <a:buSzPts val="4200"/>
              <a:buFont typeface="Barlow Condensed"/>
              <a:buNone/>
            </a:pPr>
            <a:r>
              <a:rPr lang="en-CA" sz="2800" b="1" i="0" u="none" strike="noStrike" cap="none">
                <a:solidFill>
                  <a:srgbClr val="464669"/>
                </a:solidFill>
                <a:latin typeface="Barlow Condensed"/>
                <a:ea typeface="Barlow Condensed"/>
                <a:cs typeface="Barlow Condensed"/>
                <a:sym typeface="Barlow Condensed"/>
              </a:rPr>
              <a:t>Social Security</a:t>
            </a:r>
            <a:endParaRPr/>
          </a:p>
        </p:txBody>
      </p:sp>
      <p:pic>
        <p:nvPicPr>
          <p:cNvPr id="111" name="Google Shape;111;p13" descr="A calendar with a bag of money and a clock&#10;&#10;AI-generated content may be incorrect."/>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450064" y="2741201"/>
            <a:ext cx="952859" cy="952859"/>
          </a:xfrm>
          <a:prstGeom prst="rect">
            <a:avLst/>
          </a:prstGeom>
          <a:noFill/>
          <a:ln>
            <a:noFill/>
          </a:ln>
        </p:spPr>
      </p:pic>
      <p:pic>
        <p:nvPicPr>
          <p:cNvPr id="112" name="Google Shape;112;p13" descr="A blue circle with white people holding hands&#10;&#10;AI-generated content may be incorrect."/>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459914" y="3811071"/>
            <a:ext cx="952860" cy="952860"/>
          </a:xfrm>
          <a:prstGeom prst="rect">
            <a:avLst/>
          </a:prstGeom>
          <a:noFill/>
          <a:ln>
            <a:noFill/>
          </a:ln>
        </p:spPr>
      </p:pic>
      <p:sp>
        <p:nvSpPr>
          <p:cNvPr id="113" name="Google Shape;113;p13"/>
          <p:cNvSpPr txBox="1"/>
          <p:nvPr/>
        </p:nvSpPr>
        <p:spPr>
          <a:xfrm>
            <a:off x="7347729" y="5115736"/>
            <a:ext cx="2862107" cy="823912"/>
          </a:xfrm>
          <a:prstGeom prst="rect">
            <a:avLst/>
          </a:prstGeom>
          <a:noFill/>
          <a:ln>
            <a:noFill/>
          </a:ln>
        </p:spPr>
        <p:txBody>
          <a:bodyPr spcFirstLastPara="1" wrap="square" lIns="91425" tIns="45700" rIns="91425" bIns="45700" anchor="b" anchorCtr="0">
            <a:normAutofit/>
          </a:bodyPr>
          <a:lstStyle/>
          <a:p>
            <a:pPr marL="457200" marR="0" lvl="0" indent="-228600" algn="l" rtl="0">
              <a:lnSpc>
                <a:spcPct val="100000"/>
              </a:lnSpc>
              <a:spcBef>
                <a:spcPts val="1000"/>
              </a:spcBef>
              <a:spcAft>
                <a:spcPts val="0"/>
              </a:spcAft>
              <a:buClr>
                <a:srgbClr val="464669"/>
              </a:buClr>
              <a:buSzPts val="4200"/>
              <a:buFont typeface="Barlow Condensed"/>
              <a:buNone/>
            </a:pPr>
            <a:r>
              <a:rPr lang="en-CA" sz="2800" b="1" i="0" u="none" strike="noStrike" cap="none">
                <a:solidFill>
                  <a:srgbClr val="464669"/>
                </a:solidFill>
                <a:latin typeface="Barlow Condensed"/>
                <a:ea typeface="Barlow Condensed"/>
                <a:cs typeface="Barlow Condensed"/>
                <a:sym typeface="Barlow Condensed"/>
              </a:rPr>
              <a:t>Pensions</a:t>
            </a:r>
            <a:endParaRPr/>
          </a:p>
        </p:txBody>
      </p:sp>
      <p:pic>
        <p:nvPicPr>
          <p:cNvPr id="114" name="Google Shape;114;p13"/>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459914" y="4990224"/>
            <a:ext cx="952859" cy="952859"/>
          </a:xfrm>
          <a:prstGeom prst="rect">
            <a:avLst/>
          </a:prstGeom>
          <a:noFill/>
          <a:ln>
            <a:noFill/>
          </a:ln>
        </p:spPr>
      </p:pic>
      <p:pic>
        <p:nvPicPr>
          <p:cNvPr id="115" name="Google Shape;115;p13" descr="A blue circle with a person climbing a coin&#10;&#10;AI-generated content may be incorrect."/>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160052" y="4168846"/>
            <a:ext cx="950325" cy="950325"/>
          </a:xfrm>
          <a:prstGeom prst="rect">
            <a:avLst/>
          </a:prstGeom>
          <a:noFill/>
          <a:ln>
            <a:noFill/>
          </a:ln>
        </p:spPr>
      </p:pic>
      <p:sp>
        <p:nvSpPr>
          <p:cNvPr id="116" name="Google Shape;116;p13"/>
          <p:cNvSpPr txBox="1"/>
          <p:nvPr/>
        </p:nvSpPr>
        <p:spPr>
          <a:xfrm>
            <a:off x="1982164" y="2805674"/>
            <a:ext cx="2759169" cy="823912"/>
          </a:xfrm>
          <a:prstGeom prst="rect">
            <a:avLst/>
          </a:prstGeom>
          <a:noFill/>
          <a:ln>
            <a:noFill/>
          </a:ln>
        </p:spPr>
        <p:txBody>
          <a:bodyPr spcFirstLastPara="1" wrap="square" lIns="91425" tIns="45700" rIns="91425" bIns="45700" anchor="b" anchorCtr="0">
            <a:normAutofit/>
          </a:bodyPr>
          <a:lstStyle/>
          <a:p>
            <a:pPr marL="457200" marR="0" lvl="0" indent="-228600" algn="l" rtl="0">
              <a:lnSpc>
                <a:spcPct val="100000"/>
              </a:lnSpc>
              <a:spcBef>
                <a:spcPts val="1000"/>
              </a:spcBef>
              <a:spcAft>
                <a:spcPts val="0"/>
              </a:spcAft>
              <a:buClr>
                <a:srgbClr val="464669"/>
              </a:buClr>
              <a:buSzPts val="4200"/>
              <a:buFont typeface="Barlow Condensed"/>
              <a:buNone/>
            </a:pPr>
            <a:r>
              <a:rPr lang="en-CA" sz="2800" b="1" i="0" u="none" strike="noStrike" cap="none">
                <a:solidFill>
                  <a:srgbClr val="464669"/>
                </a:solidFill>
                <a:latin typeface="Barlow Condensed"/>
                <a:ea typeface="Barlow Condensed"/>
                <a:cs typeface="Barlow Condensed"/>
                <a:sym typeface="Barlow Condensed"/>
              </a:rPr>
              <a:t>401(k)s</a:t>
            </a:r>
            <a:endParaRPr/>
          </a:p>
        </p:txBody>
      </p:sp>
      <p:sp>
        <p:nvSpPr>
          <p:cNvPr id="117" name="Google Shape;117;p13"/>
          <p:cNvSpPr txBox="1"/>
          <p:nvPr/>
        </p:nvSpPr>
        <p:spPr>
          <a:xfrm>
            <a:off x="1982166" y="4168846"/>
            <a:ext cx="2759168" cy="823912"/>
          </a:xfrm>
          <a:prstGeom prst="rect">
            <a:avLst/>
          </a:prstGeom>
          <a:noFill/>
          <a:ln>
            <a:noFill/>
          </a:ln>
        </p:spPr>
        <p:txBody>
          <a:bodyPr spcFirstLastPara="1" wrap="square" lIns="91425" tIns="45700" rIns="91425" bIns="45700" anchor="b" anchorCtr="0">
            <a:normAutofit/>
          </a:bodyPr>
          <a:lstStyle/>
          <a:p>
            <a:pPr marL="457200" marR="0" lvl="0" indent="-228600" algn="l" rtl="0">
              <a:lnSpc>
                <a:spcPct val="100000"/>
              </a:lnSpc>
              <a:spcBef>
                <a:spcPts val="1000"/>
              </a:spcBef>
              <a:spcAft>
                <a:spcPts val="0"/>
              </a:spcAft>
              <a:buClr>
                <a:srgbClr val="464669"/>
              </a:buClr>
              <a:buSzPts val="4200"/>
              <a:buFont typeface="Barlow Condensed"/>
              <a:buNone/>
            </a:pPr>
            <a:r>
              <a:rPr lang="en-CA" sz="2800" b="1" i="0" u="none" strike="noStrike" cap="none">
                <a:solidFill>
                  <a:srgbClr val="464669"/>
                </a:solidFill>
                <a:latin typeface="Barlow Condensed"/>
                <a:ea typeface="Barlow Condensed"/>
                <a:cs typeface="Barlow Condensed"/>
                <a:sym typeface="Barlow Condensed"/>
              </a:rPr>
              <a:t>IRAs</a:t>
            </a:r>
            <a:endParaRPr/>
          </a:p>
        </p:txBody>
      </p:sp>
      <p:pic>
        <p:nvPicPr>
          <p:cNvPr id="118" name="Google Shape;118;p13" descr="A yellow circle with a pen and a paper with a dollar sign&#10;&#10;AI-generated content may be incorrect."/>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1160052" y="2805674"/>
            <a:ext cx="950325" cy="9503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4"/>
          <p:cNvSpPr txBox="1">
            <a:spLocks noGrp="1"/>
          </p:cNvSpPr>
          <p:nvPr>
            <p:ph type="title"/>
          </p:nvPr>
        </p:nvSpPr>
        <p:spPr>
          <a:xfrm>
            <a:off x="1502078" y="486134"/>
            <a:ext cx="8969681" cy="99431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6468F4"/>
              </a:buClr>
              <a:buSzPts val="5400"/>
              <a:buFont typeface="Barlow Condensed"/>
              <a:buNone/>
            </a:pPr>
            <a:r>
              <a:rPr lang="en-CA"/>
              <a:t>Retirement Accounts Defined</a:t>
            </a:r>
            <a:endParaRPr/>
          </a:p>
        </p:txBody>
      </p:sp>
      <p:pic>
        <p:nvPicPr>
          <p:cNvPr id="124" name="Google Shape;124;p14" descr="A white line drawing of a piggy bank with a coin on top&#10;&#10;AI-generated content may be incorrect."/>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40418" y="352822"/>
            <a:ext cx="935435" cy="935435"/>
          </a:xfrm>
          <a:prstGeom prst="rect">
            <a:avLst/>
          </a:prstGeom>
          <a:noFill/>
          <a:ln>
            <a:noFill/>
          </a:ln>
        </p:spPr>
      </p:pic>
      <p:pic>
        <p:nvPicPr>
          <p:cNvPr id="125" name="Google Shape;125;p14" descr="A blue and white table with text&#10;&#10;AI-generated content may be incorrect."/>
          <p:cNvPicPr preferRelativeResize="0"/>
          <p:nvPr/>
        </p:nvPicPr>
        <p:blipFill rotWithShape="1">
          <a:blip r:embed="rId4">
            <a:alphaModFix/>
          </a:blip>
          <a:srcRect/>
          <a:stretch/>
        </p:blipFill>
        <p:spPr>
          <a:xfrm>
            <a:off x="1245395" y="1943569"/>
            <a:ext cx="9701209" cy="3931137"/>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5"/>
          <p:cNvSpPr txBox="1">
            <a:spLocks noGrp="1"/>
          </p:cNvSpPr>
          <p:nvPr>
            <p:ph type="body" idx="1"/>
          </p:nvPr>
        </p:nvSpPr>
        <p:spPr>
          <a:xfrm>
            <a:off x="1048456" y="2005004"/>
            <a:ext cx="4778022" cy="4104248"/>
          </a:xfrm>
          <a:prstGeom prst="rect">
            <a:avLst/>
          </a:prstGeom>
          <a:noFill/>
          <a:ln>
            <a:noFill/>
          </a:ln>
        </p:spPr>
        <p:txBody>
          <a:bodyPr spcFirstLastPara="1" wrap="square" lIns="91425" tIns="45700" rIns="91425" bIns="45700" anchor="t" anchorCtr="0">
            <a:normAutofit lnSpcReduction="10000"/>
          </a:bodyPr>
          <a:lstStyle/>
          <a:p>
            <a:pPr marL="38100" lvl="0" indent="0" algn="l" rtl="0">
              <a:lnSpc>
                <a:spcPct val="100000"/>
              </a:lnSpc>
              <a:spcBef>
                <a:spcPts val="1000"/>
              </a:spcBef>
              <a:spcAft>
                <a:spcPts val="0"/>
              </a:spcAft>
              <a:buSzPts val="3000"/>
              <a:buNone/>
            </a:pPr>
            <a:r>
              <a:rPr lang="en-CA">
                <a:solidFill>
                  <a:srgbClr val="6468F4"/>
                </a:solidFill>
              </a:rPr>
              <a:t>What it is</a:t>
            </a:r>
            <a:r>
              <a:rPr lang="en-CA"/>
              <a:t>: A retirement savings plan offered by your employer. </a:t>
            </a:r>
            <a:endParaRPr/>
          </a:p>
          <a:p>
            <a:pPr marL="38100" lvl="0" indent="0" algn="l" rtl="0">
              <a:lnSpc>
                <a:spcPct val="100000"/>
              </a:lnSpc>
              <a:spcBef>
                <a:spcPts val="1000"/>
              </a:spcBef>
              <a:spcAft>
                <a:spcPts val="0"/>
              </a:spcAft>
              <a:buSzPts val="3000"/>
              <a:buNone/>
            </a:pPr>
            <a:r>
              <a:rPr lang="en-CA">
                <a:solidFill>
                  <a:srgbClr val="6468F4"/>
                </a:solidFill>
              </a:rPr>
              <a:t>How it works:</a:t>
            </a:r>
            <a:endParaRPr/>
          </a:p>
          <a:p>
            <a:pPr marL="0" lvl="0" indent="0" algn="l" rtl="0">
              <a:lnSpc>
                <a:spcPct val="100000"/>
              </a:lnSpc>
              <a:spcBef>
                <a:spcPts val="1000"/>
              </a:spcBef>
              <a:spcAft>
                <a:spcPts val="0"/>
              </a:spcAft>
              <a:buNone/>
            </a:pPr>
            <a:r>
              <a:rPr lang="en-CA"/>
              <a:t>Money is automatically taken from your paycheck before taxes are calculated, lowering your taxable income today.</a:t>
            </a:r>
            <a:endParaRPr/>
          </a:p>
          <a:p>
            <a:pPr marL="0" lvl="0" indent="0" algn="l" rtl="0">
              <a:lnSpc>
                <a:spcPct val="100000"/>
              </a:lnSpc>
              <a:spcBef>
                <a:spcPts val="1000"/>
              </a:spcBef>
              <a:spcAft>
                <a:spcPts val="0"/>
              </a:spcAft>
              <a:buNone/>
            </a:pPr>
            <a:r>
              <a:rPr lang="en-CA">
                <a:solidFill>
                  <a:srgbClr val="464767"/>
                </a:solidFill>
              </a:rPr>
              <a:t>Many companies will match your contributions up to a certain percentage.</a:t>
            </a:r>
            <a:endParaRPr/>
          </a:p>
          <a:p>
            <a:pPr marL="0" lvl="0" indent="0" algn="l" rtl="0">
              <a:lnSpc>
                <a:spcPct val="100000"/>
              </a:lnSpc>
              <a:spcBef>
                <a:spcPts val="1000"/>
              </a:spcBef>
              <a:spcAft>
                <a:spcPts val="0"/>
              </a:spcAft>
              <a:buNone/>
            </a:pPr>
            <a:r>
              <a:rPr lang="en-CA">
                <a:solidFill>
                  <a:srgbClr val="464767"/>
                </a:solidFill>
              </a:rPr>
              <a:t>Not taking the full match is like turning down a raise.</a:t>
            </a:r>
            <a:endParaRPr/>
          </a:p>
          <a:p>
            <a:pPr marL="38100" lvl="0" indent="0" algn="l" rtl="0">
              <a:lnSpc>
                <a:spcPct val="100000"/>
              </a:lnSpc>
              <a:spcBef>
                <a:spcPts val="1000"/>
              </a:spcBef>
              <a:spcAft>
                <a:spcPts val="0"/>
              </a:spcAft>
              <a:buSzPts val="3000"/>
              <a:buNone/>
            </a:pPr>
            <a:endParaRPr/>
          </a:p>
        </p:txBody>
      </p:sp>
      <p:sp>
        <p:nvSpPr>
          <p:cNvPr id="131" name="Google Shape;131;p15"/>
          <p:cNvSpPr txBox="1">
            <a:spLocks noGrp="1"/>
          </p:cNvSpPr>
          <p:nvPr>
            <p:ph type="body" idx="2"/>
          </p:nvPr>
        </p:nvSpPr>
        <p:spPr>
          <a:xfrm>
            <a:off x="6365524" y="2005003"/>
            <a:ext cx="4902244" cy="4104247"/>
          </a:xfrm>
          <a:prstGeom prst="rect">
            <a:avLst/>
          </a:prstGeom>
          <a:noFill/>
          <a:ln>
            <a:noFill/>
          </a:ln>
        </p:spPr>
        <p:txBody>
          <a:bodyPr spcFirstLastPara="1" wrap="square" lIns="91425" tIns="45700" rIns="91425" bIns="45700" anchor="t" anchorCtr="0">
            <a:normAutofit/>
          </a:bodyPr>
          <a:lstStyle/>
          <a:p>
            <a:pPr marL="38100" lvl="0" indent="0" algn="l" rtl="0">
              <a:lnSpc>
                <a:spcPct val="100000"/>
              </a:lnSpc>
              <a:spcBef>
                <a:spcPts val="1000"/>
              </a:spcBef>
              <a:spcAft>
                <a:spcPts val="0"/>
              </a:spcAft>
              <a:buSzPts val="3000"/>
              <a:buNone/>
            </a:pPr>
            <a:r>
              <a:rPr lang="en-CA">
                <a:solidFill>
                  <a:srgbClr val="6468F4"/>
                </a:solidFill>
              </a:rPr>
              <a:t>Why it matters:</a:t>
            </a:r>
            <a:endParaRPr/>
          </a:p>
          <a:p>
            <a:pPr marL="457200" lvl="0" indent="-419100" algn="l" rtl="0">
              <a:lnSpc>
                <a:spcPct val="100000"/>
              </a:lnSpc>
              <a:spcBef>
                <a:spcPts val="1000"/>
              </a:spcBef>
              <a:spcAft>
                <a:spcPts val="0"/>
              </a:spcAft>
              <a:buClr>
                <a:srgbClr val="464669"/>
              </a:buClr>
              <a:buSzPts val="3000"/>
              <a:buFont typeface="Work Sans Medium"/>
              <a:buChar char="•"/>
            </a:pPr>
            <a:r>
              <a:rPr lang="en-CA"/>
              <a:t>Automatic savings from each paycheck.</a:t>
            </a:r>
            <a:endParaRPr/>
          </a:p>
          <a:p>
            <a:pPr marL="457200" lvl="0" indent="-419100" algn="l" rtl="0">
              <a:lnSpc>
                <a:spcPct val="100000"/>
              </a:lnSpc>
              <a:spcBef>
                <a:spcPts val="1000"/>
              </a:spcBef>
              <a:spcAft>
                <a:spcPts val="0"/>
              </a:spcAft>
              <a:buClr>
                <a:srgbClr val="464669"/>
              </a:buClr>
              <a:buSzPts val="3000"/>
              <a:buFont typeface="Work Sans Medium"/>
              <a:buChar char="•"/>
            </a:pPr>
            <a:r>
              <a:rPr lang="en-CA"/>
              <a:t>Immediate tax deduction lowers taxable income.</a:t>
            </a:r>
            <a:endParaRPr/>
          </a:p>
          <a:p>
            <a:pPr marL="457200" lvl="0" indent="-419100" algn="l" rtl="0">
              <a:lnSpc>
                <a:spcPct val="100000"/>
              </a:lnSpc>
              <a:spcBef>
                <a:spcPts val="1000"/>
              </a:spcBef>
              <a:spcAft>
                <a:spcPts val="0"/>
              </a:spcAft>
              <a:buClr>
                <a:srgbClr val="464669"/>
              </a:buClr>
              <a:buSzPts val="3000"/>
              <a:buFont typeface="Work Sans Medium"/>
              <a:buChar char="•"/>
            </a:pPr>
            <a:r>
              <a:rPr lang="en-CA"/>
              <a:t>Employer match is </a:t>
            </a:r>
            <a:r>
              <a:rPr lang="en-CA">
                <a:solidFill>
                  <a:srgbClr val="6468F4"/>
                </a:solidFill>
              </a:rPr>
              <a:t>FREE MONEY.</a:t>
            </a:r>
            <a:endParaRPr/>
          </a:p>
          <a:p>
            <a:pPr marL="457200" lvl="0" indent="-419100" algn="l" rtl="0">
              <a:lnSpc>
                <a:spcPct val="100000"/>
              </a:lnSpc>
              <a:spcBef>
                <a:spcPts val="1000"/>
              </a:spcBef>
              <a:spcAft>
                <a:spcPts val="0"/>
              </a:spcAft>
              <a:buClr>
                <a:srgbClr val="464669"/>
              </a:buClr>
              <a:buSzPts val="3000"/>
              <a:buFont typeface="Work Sans Medium"/>
              <a:buChar char="•"/>
            </a:pPr>
            <a:r>
              <a:rPr lang="en-CA">
                <a:solidFill>
                  <a:srgbClr val="464767"/>
                </a:solidFill>
              </a:rPr>
              <a:t>Investments grow tax-deferred until retirement.</a:t>
            </a:r>
            <a:endParaRPr/>
          </a:p>
        </p:txBody>
      </p:sp>
      <p:sp>
        <p:nvSpPr>
          <p:cNvPr id="132" name="Google Shape;132;p15"/>
          <p:cNvSpPr txBox="1">
            <a:spLocks noGrp="1"/>
          </p:cNvSpPr>
          <p:nvPr>
            <p:ph type="title"/>
          </p:nvPr>
        </p:nvSpPr>
        <p:spPr>
          <a:xfrm>
            <a:off x="1507655" y="261774"/>
            <a:ext cx="9554497"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5400"/>
              <a:buNone/>
            </a:pPr>
            <a:r>
              <a:rPr lang="en-CA"/>
              <a:t>401(k): Offered By Your Employer</a:t>
            </a:r>
            <a:endParaRPr/>
          </a:p>
        </p:txBody>
      </p:sp>
      <p:pic>
        <p:nvPicPr>
          <p:cNvPr id="133" name="Google Shape;133;p15" descr="A yellow circle with a pen and a paper with a dollar sign&#10;&#10;AI-generated content may be incorrect."/>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13817" y="261774"/>
            <a:ext cx="1072532" cy="107253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6"/>
          <p:cNvSpPr txBox="1">
            <a:spLocks noGrp="1"/>
          </p:cNvSpPr>
          <p:nvPr>
            <p:ph type="body" idx="1"/>
          </p:nvPr>
        </p:nvSpPr>
        <p:spPr>
          <a:xfrm>
            <a:off x="1048456" y="2005003"/>
            <a:ext cx="4778022" cy="4189319"/>
          </a:xfrm>
          <a:prstGeom prst="rect">
            <a:avLst/>
          </a:prstGeom>
          <a:noFill/>
          <a:ln>
            <a:noFill/>
          </a:ln>
        </p:spPr>
        <p:txBody>
          <a:bodyPr spcFirstLastPara="1" wrap="square" lIns="91425" tIns="45700" rIns="91425" bIns="45700" anchor="t" anchorCtr="0">
            <a:normAutofit fontScale="92500" lnSpcReduction="20000"/>
          </a:bodyPr>
          <a:lstStyle/>
          <a:p>
            <a:pPr marL="38100" lvl="0" indent="0" algn="l" rtl="0">
              <a:lnSpc>
                <a:spcPct val="100000"/>
              </a:lnSpc>
              <a:spcBef>
                <a:spcPts val="1000"/>
              </a:spcBef>
              <a:spcAft>
                <a:spcPts val="0"/>
              </a:spcAft>
              <a:buSzPct val="176470"/>
              <a:buNone/>
            </a:pPr>
            <a:r>
              <a:rPr lang="en-CA">
                <a:solidFill>
                  <a:srgbClr val="6468F4"/>
                </a:solidFill>
              </a:rPr>
              <a:t>What it is</a:t>
            </a:r>
            <a:r>
              <a:rPr lang="en-CA"/>
              <a:t>: An Individual Retirement Account that you open yourself at a bank or brokerage. </a:t>
            </a:r>
            <a:endParaRPr/>
          </a:p>
          <a:p>
            <a:pPr marL="38100" lvl="0" indent="0" algn="l" rtl="0">
              <a:lnSpc>
                <a:spcPct val="100000"/>
              </a:lnSpc>
              <a:spcBef>
                <a:spcPts val="1000"/>
              </a:spcBef>
              <a:spcAft>
                <a:spcPts val="0"/>
              </a:spcAft>
              <a:buSzPct val="176470"/>
              <a:buNone/>
            </a:pPr>
            <a:r>
              <a:rPr lang="en-CA">
                <a:solidFill>
                  <a:srgbClr val="6468F4"/>
                </a:solidFill>
              </a:rPr>
              <a:t>How it works:</a:t>
            </a:r>
            <a:endParaRPr/>
          </a:p>
          <a:p>
            <a:pPr marL="457200" lvl="0" indent="-404812" algn="l" rtl="0">
              <a:lnSpc>
                <a:spcPct val="100000"/>
              </a:lnSpc>
              <a:spcBef>
                <a:spcPts val="1000"/>
              </a:spcBef>
              <a:spcAft>
                <a:spcPts val="0"/>
              </a:spcAft>
              <a:buSzPct val="150000"/>
              <a:buChar char="•"/>
            </a:pPr>
            <a:r>
              <a:rPr lang="en-CA"/>
              <a:t>Anyone with earned income – you don’t need an employer to have one.</a:t>
            </a:r>
            <a:endParaRPr/>
          </a:p>
          <a:p>
            <a:pPr marL="457200" lvl="0" indent="-404812" algn="l" rtl="0">
              <a:lnSpc>
                <a:spcPct val="100000"/>
              </a:lnSpc>
              <a:spcBef>
                <a:spcPts val="0"/>
              </a:spcBef>
              <a:spcAft>
                <a:spcPts val="0"/>
              </a:spcAft>
              <a:buClr>
                <a:srgbClr val="464767"/>
              </a:buClr>
              <a:buSzPct val="150000"/>
              <a:buChar char="•"/>
            </a:pPr>
            <a:r>
              <a:rPr lang="en-CA">
                <a:solidFill>
                  <a:srgbClr val="464767"/>
                </a:solidFill>
              </a:rPr>
              <a:t>You contribute money directly from your bank account on a schedule you set.</a:t>
            </a:r>
            <a:endParaRPr/>
          </a:p>
          <a:p>
            <a:pPr marL="457200" lvl="0" indent="-404812" algn="l" rtl="0">
              <a:lnSpc>
                <a:spcPct val="100000"/>
              </a:lnSpc>
              <a:spcBef>
                <a:spcPts val="0"/>
              </a:spcBef>
              <a:spcAft>
                <a:spcPts val="0"/>
              </a:spcAft>
              <a:buSzPct val="150000"/>
              <a:buChar char="•"/>
            </a:pPr>
            <a:r>
              <a:rPr lang="en-CA">
                <a:solidFill>
                  <a:srgbClr val="464767"/>
                </a:solidFill>
              </a:rPr>
              <a:t>You must choose </a:t>
            </a:r>
            <a:r>
              <a:rPr lang="en-CA">
                <a:solidFill>
                  <a:srgbClr val="6468F4"/>
                </a:solidFill>
              </a:rPr>
              <a:t>Traditional (pre-tax)</a:t>
            </a:r>
            <a:r>
              <a:rPr lang="en-CA">
                <a:solidFill>
                  <a:srgbClr val="464767"/>
                </a:solidFill>
              </a:rPr>
              <a:t> or </a:t>
            </a:r>
            <a:r>
              <a:rPr lang="en-CA">
                <a:solidFill>
                  <a:srgbClr val="6468F4"/>
                </a:solidFill>
              </a:rPr>
              <a:t>Roth (after-tax).</a:t>
            </a:r>
            <a:endParaRPr/>
          </a:p>
          <a:p>
            <a:pPr marL="457200" lvl="0" indent="-404812" algn="l" rtl="0">
              <a:lnSpc>
                <a:spcPct val="100000"/>
              </a:lnSpc>
              <a:spcBef>
                <a:spcPts val="0"/>
              </a:spcBef>
              <a:spcAft>
                <a:spcPts val="0"/>
              </a:spcAft>
              <a:buClr>
                <a:srgbClr val="464767"/>
              </a:buClr>
              <a:buSzPct val="150000"/>
              <a:buChar char="•"/>
            </a:pPr>
            <a:r>
              <a:rPr lang="en-CA">
                <a:solidFill>
                  <a:srgbClr val="464767"/>
                </a:solidFill>
              </a:rPr>
              <a:t>The IRS sets annual limits on contributions. (Check the </a:t>
            </a:r>
            <a:r>
              <a:rPr lang="en-CA" u="sng">
                <a:solidFill>
                  <a:srgbClr val="464767"/>
                </a:solidFill>
                <a:hlinkClick r:id="rId3">
                  <a:extLst>
                    <a:ext uri="{A12FA001-AC4F-418D-AE19-62706E023703}">
                      <ahyp:hlinkClr xmlns:ahyp="http://schemas.microsoft.com/office/drawing/2018/hyperlinkcolor" val="tx"/>
                    </a:ext>
                  </a:extLst>
                </a:hlinkClick>
              </a:rPr>
              <a:t>IRS website </a:t>
            </a:r>
            <a:r>
              <a:rPr lang="en-CA">
                <a:solidFill>
                  <a:srgbClr val="464767"/>
                </a:solidFill>
              </a:rPr>
              <a:t>for current limits).</a:t>
            </a:r>
            <a:endParaRPr/>
          </a:p>
        </p:txBody>
      </p:sp>
      <p:sp>
        <p:nvSpPr>
          <p:cNvPr id="139" name="Google Shape;139;p16"/>
          <p:cNvSpPr txBox="1">
            <a:spLocks noGrp="1"/>
          </p:cNvSpPr>
          <p:nvPr>
            <p:ph type="body" idx="2"/>
          </p:nvPr>
        </p:nvSpPr>
        <p:spPr>
          <a:xfrm>
            <a:off x="6365524" y="2005003"/>
            <a:ext cx="4902244" cy="4104247"/>
          </a:xfrm>
          <a:prstGeom prst="rect">
            <a:avLst/>
          </a:prstGeom>
          <a:noFill/>
          <a:ln>
            <a:noFill/>
          </a:ln>
        </p:spPr>
        <p:txBody>
          <a:bodyPr spcFirstLastPara="1" wrap="square" lIns="91425" tIns="45700" rIns="91425" bIns="45700" anchor="t" anchorCtr="0">
            <a:normAutofit/>
          </a:bodyPr>
          <a:lstStyle/>
          <a:p>
            <a:pPr marL="38100" lvl="0" indent="0" algn="l" rtl="0">
              <a:lnSpc>
                <a:spcPct val="100000"/>
              </a:lnSpc>
              <a:spcBef>
                <a:spcPts val="1000"/>
              </a:spcBef>
              <a:spcAft>
                <a:spcPts val="0"/>
              </a:spcAft>
              <a:buSzPts val="3000"/>
              <a:buNone/>
            </a:pPr>
            <a:r>
              <a:rPr lang="en-CA">
                <a:solidFill>
                  <a:srgbClr val="6468F4"/>
                </a:solidFill>
              </a:rPr>
              <a:t>Why it matters:</a:t>
            </a:r>
            <a:endParaRPr/>
          </a:p>
          <a:p>
            <a:pPr marL="457200" lvl="0" indent="-419100" algn="l" rtl="0">
              <a:lnSpc>
                <a:spcPct val="100000"/>
              </a:lnSpc>
              <a:spcBef>
                <a:spcPts val="1000"/>
              </a:spcBef>
              <a:spcAft>
                <a:spcPts val="0"/>
              </a:spcAft>
              <a:buSzPts val="3000"/>
              <a:buChar char="•"/>
            </a:pPr>
            <a:r>
              <a:rPr lang="en-CA"/>
              <a:t>You choose from thousands of investments, not just a limited menu offered by an employer.</a:t>
            </a:r>
            <a:endParaRPr/>
          </a:p>
          <a:p>
            <a:pPr marL="457200" lvl="0" indent="-419100" algn="l" rtl="0">
              <a:lnSpc>
                <a:spcPct val="100000"/>
              </a:lnSpc>
              <a:spcBef>
                <a:spcPts val="0"/>
              </a:spcBef>
              <a:spcAft>
                <a:spcPts val="0"/>
              </a:spcAft>
              <a:buClr>
                <a:srgbClr val="464767"/>
              </a:buClr>
              <a:buSzPts val="3000"/>
              <a:buChar char="•"/>
            </a:pPr>
            <a:r>
              <a:rPr lang="en-CA">
                <a:solidFill>
                  <a:srgbClr val="464767"/>
                </a:solidFill>
              </a:rPr>
              <a:t>You can contribute on your own schedule and choose where to open your account.</a:t>
            </a:r>
            <a:endParaRPr/>
          </a:p>
          <a:p>
            <a:pPr marL="457200" lvl="0" indent="-419100" algn="l" rtl="0">
              <a:lnSpc>
                <a:spcPct val="100000"/>
              </a:lnSpc>
              <a:spcBef>
                <a:spcPts val="0"/>
              </a:spcBef>
              <a:spcAft>
                <a:spcPts val="0"/>
              </a:spcAft>
              <a:buClr>
                <a:srgbClr val="464767"/>
              </a:buClr>
              <a:buSzPts val="3000"/>
              <a:buChar char="•"/>
            </a:pPr>
            <a:r>
              <a:rPr lang="en-CA">
                <a:solidFill>
                  <a:srgbClr val="464767"/>
                </a:solidFill>
              </a:rPr>
              <a:t>Allows you to align your tax strategy with your career stage.</a:t>
            </a:r>
            <a:endParaRPr/>
          </a:p>
        </p:txBody>
      </p:sp>
      <p:sp>
        <p:nvSpPr>
          <p:cNvPr id="140" name="Google Shape;140;p16"/>
          <p:cNvSpPr txBox="1">
            <a:spLocks noGrp="1"/>
          </p:cNvSpPr>
          <p:nvPr>
            <p:ph type="title"/>
          </p:nvPr>
        </p:nvSpPr>
        <p:spPr>
          <a:xfrm>
            <a:off x="1507655" y="261774"/>
            <a:ext cx="9760113"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ct val="111111"/>
              <a:buNone/>
            </a:pPr>
            <a:r>
              <a:rPr lang="en-CA"/>
              <a:t>IRA: Your Personal Retirement Account</a:t>
            </a:r>
            <a:endParaRPr/>
          </a:p>
        </p:txBody>
      </p:sp>
      <p:pic>
        <p:nvPicPr>
          <p:cNvPr id="141" name="Google Shape;141;p16" descr="A blue circle with a person climbing a coin&#10;&#10;AI-generated content may be incorrect."/>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99068" y="240462"/>
            <a:ext cx="1108587" cy="110858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7"/>
          <p:cNvSpPr txBox="1">
            <a:spLocks noGrp="1"/>
          </p:cNvSpPr>
          <p:nvPr>
            <p:ph type="title"/>
          </p:nvPr>
        </p:nvSpPr>
        <p:spPr>
          <a:xfrm>
            <a:off x="1375853" y="470829"/>
            <a:ext cx="10911214" cy="956741"/>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6468F4"/>
              </a:buClr>
              <a:buSzPct val="111111"/>
              <a:buFont typeface="Barlow Condensed"/>
              <a:buNone/>
            </a:pPr>
            <a:r>
              <a:rPr lang="en-CA"/>
              <a:t>Traditional vs. Roth: Which Is Right for You?</a:t>
            </a:r>
            <a:endParaRPr/>
          </a:p>
        </p:txBody>
      </p:sp>
      <p:pic>
        <p:nvPicPr>
          <p:cNvPr id="147" name="Google Shape;147;p17" descr="A white line drawing of a piggy bank with a coin on top&#10;&#10;AI-generated content may be incorrect."/>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40418" y="352822"/>
            <a:ext cx="935435" cy="935435"/>
          </a:xfrm>
          <a:prstGeom prst="rect">
            <a:avLst/>
          </a:prstGeom>
          <a:noFill/>
          <a:ln>
            <a:noFill/>
          </a:ln>
        </p:spPr>
      </p:pic>
      <p:pic>
        <p:nvPicPr>
          <p:cNvPr id="148" name="Google Shape;148;p17" descr="A blue and white rectangular box with text&#10;&#10;AI-generated content may be incorrect."/>
          <p:cNvPicPr preferRelativeResize="0"/>
          <p:nvPr/>
        </p:nvPicPr>
        <p:blipFill rotWithShape="1">
          <a:blip r:embed="rId4">
            <a:alphaModFix/>
          </a:blip>
          <a:srcRect/>
          <a:stretch/>
        </p:blipFill>
        <p:spPr>
          <a:xfrm>
            <a:off x="1203680" y="2157713"/>
            <a:ext cx="9784639" cy="3802882"/>
          </a:xfrm>
          <a:prstGeom prst="rect">
            <a:avLst/>
          </a:prstGeom>
          <a:noFill/>
          <a:ln>
            <a:noFill/>
          </a:ln>
          <a:effectLst>
            <a:outerShdw blurRad="292100" dist="139700" dir="2700000" algn="tl" rotWithShape="0">
              <a:srgbClr val="333333">
                <a:alpha val="64705"/>
              </a:srgbClr>
            </a:outerShdw>
          </a:effectLst>
        </p:spPr>
      </p:pic>
      <p:sp>
        <p:nvSpPr>
          <p:cNvPr id="149" name="Google Shape;149;p17"/>
          <p:cNvSpPr txBox="1">
            <a:spLocks noGrp="1"/>
          </p:cNvSpPr>
          <p:nvPr>
            <p:ph type="body" idx="1"/>
          </p:nvPr>
        </p:nvSpPr>
        <p:spPr>
          <a:xfrm>
            <a:off x="838199" y="1340285"/>
            <a:ext cx="10284913" cy="676405"/>
          </a:xfrm>
          <a:prstGeom prst="rect">
            <a:avLst/>
          </a:prstGeom>
          <a:noFill/>
          <a:ln>
            <a:noFill/>
          </a:ln>
        </p:spPr>
        <p:txBody>
          <a:bodyPr spcFirstLastPara="1" wrap="square" lIns="91425" tIns="45700" rIns="91425" bIns="45700" anchor="t" anchorCtr="0">
            <a:normAutofit/>
          </a:bodyPr>
          <a:lstStyle/>
          <a:p>
            <a:pPr marL="457200" lvl="0" indent="-228600" algn="l" rtl="0">
              <a:lnSpc>
                <a:spcPct val="100000"/>
              </a:lnSpc>
              <a:spcBef>
                <a:spcPts val="1000"/>
              </a:spcBef>
              <a:spcAft>
                <a:spcPts val="0"/>
              </a:spcAft>
              <a:buClr>
                <a:srgbClr val="464669"/>
              </a:buClr>
              <a:buSzPts val="3600"/>
              <a:buFont typeface="Work Sans Medium"/>
              <a:buNone/>
            </a:pPr>
            <a:r>
              <a:rPr lang="en-CA"/>
              <a:t>Do you want a tax break now, or a tax break later?</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8"/>
          <p:cNvSpPr txBox="1">
            <a:spLocks noGrp="1"/>
          </p:cNvSpPr>
          <p:nvPr>
            <p:ph type="title"/>
          </p:nvPr>
        </p:nvSpPr>
        <p:spPr>
          <a:xfrm>
            <a:off x="582562" y="529925"/>
            <a:ext cx="5910943" cy="689276"/>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6468F4"/>
              </a:buClr>
              <a:buSzPct val="111111"/>
              <a:buFont typeface="Barlow Condensed"/>
              <a:buNone/>
            </a:pPr>
            <a:r>
              <a:rPr lang="en-CA"/>
              <a:t>Putting it All Together</a:t>
            </a:r>
            <a:endParaRPr/>
          </a:p>
        </p:txBody>
      </p:sp>
      <p:pic>
        <p:nvPicPr>
          <p:cNvPr id="155" name="Google Shape;155;p18" descr="A table with text on it&#10;&#10;AI-generated content may be incorrect."/>
          <p:cNvPicPr preferRelativeResize="0"/>
          <p:nvPr/>
        </p:nvPicPr>
        <p:blipFill rotWithShape="1">
          <a:blip r:embed="rId3">
            <a:alphaModFix/>
          </a:blip>
          <a:srcRect/>
          <a:stretch/>
        </p:blipFill>
        <p:spPr>
          <a:xfrm>
            <a:off x="1753967" y="1567543"/>
            <a:ext cx="8684065" cy="4613049"/>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3751</Words>
  <Application>Microsoft Office PowerPoint</Application>
  <PresentationFormat>Widescreen</PresentationFormat>
  <Paragraphs>248</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Work Sans Medium</vt:lpstr>
      <vt:lpstr>Arial</vt:lpstr>
      <vt:lpstr>Barlow Condensed</vt:lpstr>
      <vt:lpstr>Calibri</vt:lpstr>
      <vt:lpstr>Work Sans</vt:lpstr>
      <vt:lpstr>Office Theme</vt:lpstr>
      <vt:lpstr>The Alphabet Soup of Retirement</vt:lpstr>
      <vt:lpstr>Why Should You Care About Retirement NOW?</vt:lpstr>
      <vt:lpstr>Why Should You Care About Retirement NOW?</vt:lpstr>
      <vt:lpstr>Where Will Your Money Come From?</vt:lpstr>
      <vt:lpstr>Retirement Accounts Defined</vt:lpstr>
      <vt:lpstr>401(k): Offered By Your Employer</vt:lpstr>
      <vt:lpstr>IRA: Your Personal Retirement Account</vt:lpstr>
      <vt:lpstr>Traditional vs. Roth: Which Is Right for You?</vt:lpstr>
      <vt:lpstr>Putting it All Together</vt:lpstr>
      <vt:lpstr>Retirement Foundation</vt:lpstr>
      <vt:lpstr>Retirement Foundation</vt:lpstr>
      <vt:lpstr>Retirement Foundation</vt:lpstr>
      <vt:lpstr>The Early Withdrawal Penalty</vt:lpstr>
      <vt:lpstr>Your Action Plan</vt:lpstr>
      <vt:lpstr>Key Takeaways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Zoë Woodrow</dc:creator>
  <cp:lastModifiedBy>Cassandra Wood</cp:lastModifiedBy>
  <cp:revision>2</cp:revision>
  <dcterms:created xsi:type="dcterms:W3CDTF">2023-08-13T00:06:42Z</dcterms:created>
  <dcterms:modified xsi:type="dcterms:W3CDTF">2025-10-28T17:30:53Z</dcterms:modified>
</cp:coreProperties>
</file>