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Barlow Condensed" panose="00000506000000000000" pitchFamily="2" charset="0"/>
      <p:regular r:id="rId12"/>
      <p:bold r:id="rId13"/>
      <p:italic r:id="rId14"/>
      <p:boldItalic r:id="rId15"/>
    </p:embeddedFont>
    <p:embeddedFont>
      <p:font typeface="Work Sans Medium"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QPswYQy2iYbd+WIS+LHKUTw2i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ogle.com/url?sa=E&amp;q=https%3A%2F%2Fwww.ssa.gov%2Ffaqs%2Fen%2Fquestions%2FKA-02387.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a872818a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2a872818a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Let's start by looking at this sample pay stub. The </a:t>
            </a:r>
            <a:r>
              <a:rPr lang="en-CA" sz="1100" b="1" i="0" u="none" strike="noStrike" cap="none">
                <a:solidFill>
                  <a:srgbClr val="000000"/>
                </a:solidFill>
                <a:latin typeface="Arial"/>
                <a:ea typeface="Arial"/>
                <a:cs typeface="Arial"/>
                <a:sym typeface="Arial"/>
              </a:rPr>
              <a:t>Gross Pay</a:t>
            </a:r>
            <a:r>
              <a:rPr lang="en-CA" sz="1100" b="0" i="0" u="none" strike="noStrike" cap="none">
                <a:solidFill>
                  <a:srgbClr val="000000"/>
                </a:solidFill>
                <a:latin typeface="Arial"/>
                <a:ea typeface="Arial"/>
                <a:cs typeface="Arial"/>
                <a:sym typeface="Arial"/>
              </a:rPr>
              <a:t>, or Total Earnings, is </a:t>
            </a:r>
            <a:r>
              <a:rPr lang="en-CA" sz="1100" b="1" i="0" u="none" strike="noStrike" cap="none">
                <a:solidFill>
                  <a:srgbClr val="000000"/>
                </a:solidFill>
                <a:latin typeface="Arial"/>
                <a:ea typeface="Arial"/>
                <a:cs typeface="Arial"/>
                <a:sym typeface="Arial"/>
              </a:rPr>
              <a:t>$354</a:t>
            </a:r>
            <a:r>
              <a:rPr lang="en-CA" sz="1100" b="0" i="0" u="none" strike="noStrike" cap="none">
                <a:solidFill>
                  <a:srgbClr val="000000"/>
                </a:solidFill>
                <a:latin typeface="Arial"/>
                <a:ea typeface="Arial"/>
                <a:cs typeface="Arial"/>
                <a:sym typeface="Arial"/>
              </a:rPr>
              <a:t>. This is the 'sticker price' of your work—the full amount you earned before anything was taken out. But the amount that gets added to your bank account, the </a:t>
            </a:r>
            <a:r>
              <a:rPr lang="en-CA" sz="1100" b="1" i="0" u="none" strike="noStrike" cap="none">
                <a:solidFill>
                  <a:srgbClr val="000000"/>
                </a:solidFill>
                <a:latin typeface="Arial"/>
                <a:ea typeface="Arial"/>
                <a:cs typeface="Arial"/>
                <a:sym typeface="Arial"/>
              </a:rPr>
              <a:t>Net Pay</a:t>
            </a:r>
            <a:r>
              <a:rPr lang="en-CA" sz="1100" b="0" i="0" u="none" strike="noStrike" cap="none">
                <a:solidFill>
                  <a:srgbClr val="000000"/>
                </a:solidFill>
                <a:latin typeface="Arial"/>
                <a:ea typeface="Arial"/>
                <a:cs typeface="Arial"/>
                <a:sym typeface="Arial"/>
              </a:rPr>
              <a:t>, is </a:t>
            </a:r>
            <a:r>
              <a:rPr lang="en-CA" sz="1100" b="1" i="0" u="none" strike="noStrike" cap="none">
                <a:solidFill>
                  <a:srgbClr val="000000"/>
                </a:solidFill>
                <a:latin typeface="Arial"/>
                <a:ea typeface="Arial"/>
                <a:cs typeface="Arial"/>
                <a:sym typeface="Arial"/>
              </a:rPr>
              <a:t>$315.93</a:t>
            </a:r>
            <a:r>
              <a:rPr lang="en-CA" sz="1100" b="0" i="0" u="none" strike="noStrike" cap="none">
                <a:solidFill>
                  <a:srgbClr val="000000"/>
                </a:solidFill>
                <a:latin typeface="Arial"/>
                <a:ea typeface="Arial"/>
                <a:cs typeface="Arial"/>
                <a:sym typeface="Arial"/>
              </a:rPr>
              <a:t>. The difference between these two numbers is your </a:t>
            </a:r>
            <a:r>
              <a:rPr lang="en-CA" sz="1100" b="1" i="0" u="none" strike="noStrike" cap="none">
                <a:solidFill>
                  <a:srgbClr val="000000"/>
                </a:solidFill>
                <a:latin typeface="Arial"/>
                <a:ea typeface="Arial"/>
                <a:cs typeface="Arial"/>
                <a:sym typeface="Arial"/>
              </a:rPr>
              <a:t>Total Deductions</a:t>
            </a:r>
            <a:r>
              <a:rPr lang="en-CA" sz="1100" b="0" i="0" u="none" strike="noStrike" cap="none">
                <a:solidFill>
                  <a:srgbClr val="000000"/>
                </a:solidFill>
                <a:latin typeface="Arial"/>
                <a:ea typeface="Arial"/>
                <a:cs typeface="Arial"/>
                <a:sym typeface="Arial"/>
              </a:rPr>
              <a:t>—in this case, about $38.</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Our goal today is to understand exactly what those deductions are, where that money goes, and why it's taken out. Think of it as paying for your share of the country and community you live in before you get your personal share.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These four items are the most common deductions you'll see on every paycheck. We can group them into two main categories: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387350" lvl="0" indent="-228600" algn="l" rtl="0">
              <a:lnSpc>
                <a:spcPct val="100000"/>
              </a:lnSpc>
              <a:spcBef>
                <a:spcPts val="0"/>
              </a:spcBef>
              <a:spcAft>
                <a:spcPts val="0"/>
              </a:spcAft>
              <a:buSzPts val="1100"/>
              <a:buAutoNum type="arabicPeriod"/>
            </a:pPr>
            <a:r>
              <a:rPr lang="en-CA" sz="1100" b="1" i="0" u="none" strike="noStrike" cap="none">
                <a:solidFill>
                  <a:srgbClr val="000000"/>
                </a:solidFill>
                <a:latin typeface="Arial"/>
                <a:ea typeface="Arial"/>
                <a:cs typeface="Arial"/>
                <a:sym typeface="Arial"/>
              </a:rPr>
              <a:t>Income Taxes (Federal and State/Local):</a:t>
            </a:r>
            <a:r>
              <a:rPr lang="en-CA" sz="1100" b="0" i="0" u="none" strike="noStrike" cap="none">
                <a:solidFill>
                  <a:srgbClr val="000000"/>
                </a:solidFill>
                <a:latin typeface="Arial"/>
                <a:ea typeface="Arial"/>
                <a:cs typeface="Arial"/>
                <a:sym typeface="Arial"/>
              </a:rPr>
              <a:t> This money goes into a big pot called a 'general fund' to pay for public services.</a:t>
            </a:r>
            <a:endParaRPr/>
          </a:p>
          <a:p>
            <a:pPr marL="387350" lvl="0" indent="-228600" algn="l" rtl="0">
              <a:lnSpc>
                <a:spcPct val="100000"/>
              </a:lnSpc>
              <a:spcBef>
                <a:spcPts val="0"/>
              </a:spcBef>
              <a:spcAft>
                <a:spcPts val="0"/>
              </a:spcAft>
              <a:buSzPts val="1100"/>
              <a:buAutoNum type="arabicPeriod"/>
            </a:pPr>
            <a:r>
              <a:rPr lang="en-CA" sz="1100" b="1" i="0" u="none" strike="noStrike" cap="none">
                <a:solidFill>
                  <a:srgbClr val="000000"/>
                </a:solidFill>
                <a:latin typeface="Arial"/>
                <a:ea typeface="Arial"/>
                <a:cs typeface="Arial"/>
                <a:sym typeface="Arial"/>
              </a:rPr>
              <a:t>FICA Taxes (Social Security and Medicare):</a:t>
            </a:r>
            <a:r>
              <a:rPr lang="en-CA" sz="1100" b="0" i="0" u="none" strike="noStrike" cap="none">
                <a:solidFill>
                  <a:srgbClr val="000000"/>
                </a:solidFill>
                <a:latin typeface="Arial"/>
                <a:ea typeface="Arial"/>
                <a:cs typeface="Arial"/>
                <a:sym typeface="Arial"/>
              </a:rPr>
              <a:t> This money is more like paying an insurance premium. It goes into specific trust funds dedicated </a:t>
            </a:r>
            <a:r>
              <a:rPr lang="en-CA" sz="1100" b="0" i="1" u="none" strike="noStrike" cap="none">
                <a:solidFill>
                  <a:srgbClr val="000000"/>
                </a:solidFill>
                <a:latin typeface="Arial"/>
                <a:ea typeface="Arial"/>
                <a:cs typeface="Arial"/>
                <a:sym typeface="Arial"/>
              </a:rPr>
              <a:t>only</a:t>
            </a:r>
            <a:r>
              <a:rPr lang="en-CA" sz="1100" b="0" i="0" u="none" strike="noStrike" cap="none">
                <a:solidFill>
                  <a:srgbClr val="000000"/>
                </a:solidFill>
                <a:latin typeface="Arial"/>
                <a:ea typeface="Arial"/>
                <a:cs typeface="Arial"/>
                <a:sym typeface="Arial"/>
              </a:rPr>
              <a:t> to funding Social Security and Medicare benefits.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While almost everyone pays Federal and FICA taxes, State/Local tax depends entirely on where you live. Some states, like Texas or Florida, have no state income tax at all.</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amount of federal income tax taken from your check is an </a:t>
            </a:r>
            <a:r>
              <a:rPr lang="en-CA" sz="1100" b="1" i="0" u="none" strike="noStrike" cap="none">
                <a:solidFill>
                  <a:srgbClr val="000000"/>
                </a:solidFill>
                <a:latin typeface="Arial"/>
                <a:ea typeface="Arial"/>
                <a:cs typeface="Arial"/>
                <a:sym typeface="Arial"/>
              </a:rPr>
              <a:t>estimate</a:t>
            </a:r>
            <a:r>
              <a:rPr lang="en-CA" sz="1100" b="0" i="0" u="none" strike="noStrike" cap="none">
                <a:solidFill>
                  <a:srgbClr val="000000"/>
                </a:solidFill>
                <a:latin typeface="Arial"/>
                <a:ea typeface="Arial"/>
                <a:cs typeface="Arial"/>
                <a:sym typeface="Arial"/>
              </a:rPr>
              <a:t>. When you start a job, you fill out a </a:t>
            </a:r>
            <a:r>
              <a:rPr lang="en-CA" sz="1100" b="1" i="0" u="none" strike="noStrike" cap="none">
                <a:solidFill>
                  <a:srgbClr val="000000"/>
                </a:solidFill>
                <a:latin typeface="Arial"/>
                <a:ea typeface="Arial"/>
                <a:cs typeface="Arial"/>
                <a:sym typeface="Arial"/>
              </a:rPr>
              <a:t>W-4 form</a:t>
            </a:r>
            <a:r>
              <a:rPr lang="en-CA" sz="1100" b="0" i="0" u="none" strike="noStrike" cap="none">
                <a:solidFill>
                  <a:srgbClr val="000000"/>
                </a:solidFill>
                <a:latin typeface="Arial"/>
                <a:ea typeface="Arial"/>
                <a:cs typeface="Arial"/>
                <a:sym typeface="Arial"/>
              </a:rPr>
              <a:t>. This form tells your employer about your life (if you're single, married, have kids, etc.) so they can estimate how much tax you'll owe at the end of the year.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They withhold a piece of that estimate from each paycheck. This is why some people get a </a:t>
            </a:r>
            <a:r>
              <a:rPr lang="en-CA" sz="1100" b="1" i="0" u="none" strike="noStrike" cap="none">
                <a:solidFill>
                  <a:srgbClr val="000000"/>
                </a:solidFill>
                <a:latin typeface="Arial"/>
                <a:ea typeface="Arial"/>
                <a:cs typeface="Arial"/>
                <a:sym typeface="Arial"/>
              </a:rPr>
              <a:t>tax refund</a:t>
            </a:r>
            <a:r>
              <a:rPr lang="en-CA" sz="1100" b="0" i="0" u="none" strike="noStrike" cap="none">
                <a:solidFill>
                  <a:srgbClr val="000000"/>
                </a:solidFill>
                <a:latin typeface="Arial"/>
                <a:ea typeface="Arial"/>
                <a:cs typeface="Arial"/>
                <a:sym typeface="Arial"/>
              </a:rPr>
              <a:t>—their employer withheld more than they owed. If they withheld too little, you must pay the difference.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Think of it like a 'pay-as-you-go' system for funding the entire country.</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The primary sources of funding for state and local services includes are roughly:</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Property Tax</a:t>
            </a:r>
            <a:r>
              <a:rPr lang="en-CA" sz="1100" b="0" i="0" u="none" strike="noStrike" cap="none">
                <a:solidFill>
                  <a:srgbClr val="000000"/>
                </a:solidFill>
                <a:latin typeface="Arial"/>
                <a:ea typeface="Arial"/>
                <a:cs typeface="Arial"/>
                <a:sym typeface="Arial"/>
              </a:rPr>
              <a:t> (on homes and land): 30%</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Sales Tax</a:t>
            </a:r>
            <a:r>
              <a:rPr lang="en-CA" sz="1100" b="0" i="0" u="none" strike="noStrike" cap="none">
                <a:solidFill>
                  <a:srgbClr val="000000"/>
                </a:solidFill>
                <a:latin typeface="Arial"/>
                <a:ea typeface="Arial"/>
                <a:cs typeface="Arial"/>
                <a:sym typeface="Arial"/>
              </a:rPr>
              <a:t> (on goods and services): 25%</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Individual Income Tax</a:t>
            </a:r>
            <a:r>
              <a:rPr lang="en-CA" sz="1100" b="0" i="0" u="none" strike="noStrike" cap="none">
                <a:solidFill>
                  <a:srgbClr val="000000"/>
                </a:solidFill>
                <a:latin typeface="Arial"/>
                <a:ea typeface="Arial"/>
                <a:cs typeface="Arial"/>
                <a:sym typeface="Arial"/>
              </a:rPr>
              <a:t> (on people's wages): 25%</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Corporate Income Tax</a:t>
            </a:r>
            <a:r>
              <a:rPr lang="en-CA" sz="1100" b="0" i="0" u="none" strike="noStrike" cap="none">
                <a:solidFill>
                  <a:srgbClr val="000000"/>
                </a:solidFill>
                <a:latin typeface="Arial"/>
                <a:ea typeface="Arial"/>
                <a:cs typeface="Arial"/>
                <a:sym typeface="Arial"/>
              </a:rPr>
              <a:t>: 5%</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Other Taxes </a:t>
            </a:r>
            <a:r>
              <a:rPr lang="en-CA" sz="1100" b="0" i="0" u="none" strike="noStrike" cap="none">
                <a:solidFill>
                  <a:srgbClr val="000000"/>
                </a:solidFill>
                <a:latin typeface="Arial"/>
                <a:ea typeface="Arial"/>
                <a:cs typeface="Arial"/>
                <a:sym typeface="Arial"/>
              </a:rPr>
              <a:t>(gasoline taxes, vehicle registration fees, rental cars, hotel stays, and “sin taxes” like tobacco and alcohol”): 20%</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1" u="none" strike="noStrike" cap="none">
                <a:solidFill>
                  <a:srgbClr val="000000"/>
                </a:solidFill>
                <a:latin typeface="Arial"/>
                <a:ea typeface="Arial"/>
                <a:cs typeface="Arial"/>
                <a:sym typeface="Arial"/>
              </a:rPr>
              <a:t>Note:</a:t>
            </a:r>
            <a:r>
              <a:rPr lang="en-CA" sz="1100" b="0" i="0" u="none" strike="noStrike" cap="none">
                <a:solidFill>
                  <a:srgbClr val="000000"/>
                </a:solidFill>
                <a:latin typeface="Arial"/>
                <a:ea typeface="Arial"/>
                <a:cs typeface="Arial"/>
                <a:sym typeface="Arial"/>
              </a:rPr>
              <a:t> </a:t>
            </a:r>
            <a:r>
              <a:rPr lang="en-CA" sz="1100" b="0" i="1" u="none" strike="noStrike" cap="none">
                <a:solidFill>
                  <a:srgbClr val="000000"/>
                </a:solidFill>
                <a:latin typeface="Arial"/>
                <a:ea typeface="Arial"/>
                <a:cs typeface="Arial"/>
                <a:sym typeface="Arial"/>
              </a:rPr>
              <a:t>Because of the rounding, these numbers add up to 105%.</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most important concept on this slide is </a:t>
            </a:r>
            <a:r>
              <a:rPr lang="en-CA" sz="1100" b="1" i="0" u="none" strike="noStrike" cap="none">
                <a:solidFill>
                  <a:srgbClr val="000000"/>
                </a:solidFill>
                <a:latin typeface="Arial"/>
                <a:ea typeface="Arial"/>
                <a:cs typeface="Arial"/>
                <a:sym typeface="Arial"/>
              </a:rPr>
              <a:t>the employer match</a:t>
            </a:r>
            <a:r>
              <a:rPr lang="en-CA" sz="1100" b="0" i="0" u="none" strike="noStrike" cap="none">
                <a:solidFill>
                  <a:srgbClr val="000000"/>
                </a:solidFill>
                <a:latin typeface="Arial"/>
                <a:ea typeface="Arial"/>
                <a:cs typeface="Arial"/>
                <a:sym typeface="Arial"/>
              </a:rPr>
              <a:t>. You pay 7.65%, and your employer pays a matching 7.65% on your behalf. So, in total, </a:t>
            </a:r>
            <a:r>
              <a:rPr lang="en-CA" sz="1100" b="1" i="0" u="none" strike="noStrike" cap="none">
                <a:solidFill>
                  <a:srgbClr val="000000"/>
                </a:solidFill>
                <a:latin typeface="Arial"/>
                <a:ea typeface="Arial"/>
                <a:cs typeface="Arial"/>
                <a:sym typeface="Arial"/>
              </a:rPr>
              <a:t>15.3%</a:t>
            </a:r>
            <a:r>
              <a:rPr lang="en-CA" sz="1100" b="0" i="0" u="none" strike="noStrike" cap="none">
                <a:solidFill>
                  <a:srgbClr val="000000"/>
                </a:solidFill>
                <a:latin typeface="Arial"/>
                <a:ea typeface="Arial"/>
                <a:cs typeface="Arial"/>
                <a:sym typeface="Arial"/>
              </a:rPr>
              <a:t> of your earnings are sent to fund these programs. This is a hidden part of your compensation package. Your employer is contributing to your future retirement and health benefits, but you never see that money on your pay stub.</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is different from income tax. FICA is a </a:t>
            </a:r>
            <a:r>
              <a:rPr lang="en-CA" sz="1100" b="1" i="0" u="none" strike="noStrike" cap="none">
                <a:solidFill>
                  <a:srgbClr val="000000"/>
                </a:solidFill>
                <a:latin typeface="Arial"/>
                <a:ea typeface="Arial"/>
                <a:cs typeface="Arial"/>
                <a:sym typeface="Arial"/>
              </a:rPr>
              <a:t>flat tax rate</a:t>
            </a:r>
            <a:r>
              <a:rPr lang="en-CA" sz="1100" b="0" i="0" u="none" strike="noStrike" cap="none">
                <a:solidFill>
                  <a:srgbClr val="000000"/>
                </a:solidFill>
                <a:latin typeface="Arial"/>
                <a:ea typeface="Arial"/>
                <a:cs typeface="Arial"/>
                <a:sym typeface="Arial"/>
              </a:rPr>
              <a:t>. Everyone pays the same percentage, regardless of their income (with one key exception we'll see next).</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It’s important to know that Social Security is more than just a retirement program. It's a social </a:t>
            </a:r>
            <a:r>
              <a:rPr lang="en-CA" sz="1100" b="1" i="0" u="none" strike="noStrike" cap="none">
                <a:solidFill>
                  <a:srgbClr val="000000"/>
                </a:solidFill>
                <a:latin typeface="Arial"/>
                <a:ea typeface="Arial"/>
                <a:cs typeface="Arial"/>
                <a:sym typeface="Arial"/>
              </a:rPr>
              <a:t>insurance</a:t>
            </a:r>
            <a:r>
              <a:rPr lang="en-CA" sz="1100" b="0" i="0" u="none" strike="noStrike" cap="none">
                <a:solidFill>
                  <a:srgbClr val="000000"/>
                </a:solidFill>
                <a:latin typeface="Arial"/>
                <a:ea typeface="Arial"/>
                <a:cs typeface="Arial"/>
                <a:sym typeface="Arial"/>
              </a:rPr>
              <a:t> program. It also provides:</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Disability Insurance:</a:t>
            </a:r>
            <a:r>
              <a:rPr lang="en-CA" sz="1100" b="0" i="0" u="none" strike="noStrike" cap="none">
                <a:solidFill>
                  <a:srgbClr val="000000"/>
                </a:solidFill>
                <a:latin typeface="Arial"/>
                <a:ea typeface="Arial"/>
                <a:cs typeface="Arial"/>
                <a:sym typeface="Arial"/>
              </a:rPr>
              <a:t> If you have a medical condition that keeps you from working.</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Survivor Benefits:</a:t>
            </a:r>
            <a:r>
              <a:rPr lang="en-CA" sz="1100" b="0" i="0" u="none" strike="noStrike" cap="none">
                <a:solidFill>
                  <a:srgbClr val="000000"/>
                </a:solidFill>
                <a:latin typeface="Arial"/>
                <a:ea typeface="Arial"/>
                <a:cs typeface="Arial"/>
                <a:sym typeface="Arial"/>
              </a:rPr>
              <a:t> If a working parent passes away, it provides income to support their minor children.</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The Social Security tax has an annual income limit.</a:t>
            </a:r>
            <a:r>
              <a:rPr lang="en-CA" sz="1100" b="0" i="0" u="none" strike="noStrike" cap="none">
                <a:solidFill>
                  <a:srgbClr val="000000"/>
                </a:solidFill>
                <a:latin typeface="Arial"/>
                <a:ea typeface="Arial"/>
                <a:cs typeface="Arial"/>
                <a:sym typeface="Arial"/>
              </a:rPr>
              <a:t> Unlike Medicare, you only pay the 6.2% Social Security tax on your earnings up to a certain amount each year. Any money you earn above that limit for the rest of the year is </a:t>
            </a:r>
            <a:r>
              <a:rPr lang="en-CA" sz="1100" b="1" i="0" u="none" strike="noStrike" cap="none">
                <a:solidFill>
                  <a:srgbClr val="000000"/>
                </a:solidFill>
                <a:latin typeface="Arial"/>
                <a:ea typeface="Arial"/>
                <a:cs typeface="Arial"/>
                <a:sym typeface="Arial"/>
              </a:rPr>
              <a:t>not</a:t>
            </a:r>
            <a:r>
              <a:rPr lang="en-CA" sz="1100" b="0" i="0" u="none" strike="noStrike" cap="none">
                <a:solidFill>
                  <a:srgbClr val="000000"/>
                </a:solidFill>
                <a:latin typeface="Arial"/>
                <a:ea typeface="Arial"/>
                <a:cs typeface="Arial"/>
                <a:sym typeface="Arial"/>
              </a:rPr>
              <a:t> taxed for Social Security. This limit changes almost every year to keep up with inflation. To find the current, up-to-date limit, you can always check the official Social Security Administration website at this link: </a:t>
            </a:r>
            <a:r>
              <a:rPr lang="en-CA"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https://www.ssa.gov/faqs/en/questions/KA-02387.html</a:t>
            </a:r>
            <a:r>
              <a:rPr lang="en-CA" sz="1100" b="0" i="0" u="none" strike="noStrike" cap="none">
                <a:solidFill>
                  <a:srgbClr val="000000"/>
                </a:solidFill>
                <a:latin typeface="Arial"/>
                <a:ea typeface="Arial"/>
                <a:cs typeface="Arial"/>
                <a:sym typeface="Arial"/>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key difference between Medicare and Social Security is </a:t>
            </a:r>
            <a:r>
              <a:rPr lang="en-CA" sz="1100" b="1" i="0" u="none" strike="noStrike" cap="none">
                <a:solidFill>
                  <a:srgbClr val="000000"/>
                </a:solidFill>
                <a:latin typeface="Arial"/>
                <a:ea typeface="Arial"/>
                <a:cs typeface="Arial"/>
                <a:sym typeface="Arial"/>
              </a:rPr>
              <a:t>there is no income limit for Medicare tax.</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 pay the 1.45% on every single dollar you earn. This is to ensure the healthcare system is funded by everyone, especially high earners. In fact, for those earning over $200,000, there is an 'Additional Medicare Tax' where the rate increases slightly.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funds from this tax go directly to the Medicare Trust Fund, which pays the hospital bills for retirees and eligible disabled individuals.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So, let's bring it all back to that sample pay stub we saw at the beginning. This pie chart shows where that </a:t>
            </a:r>
            <a:r>
              <a:rPr lang="en-CA" sz="1100" b="1" i="0" u="none" strike="noStrike" cap="none">
                <a:solidFill>
                  <a:srgbClr val="000000"/>
                </a:solidFill>
                <a:latin typeface="Arial"/>
                <a:ea typeface="Arial"/>
                <a:cs typeface="Arial"/>
                <a:sym typeface="Arial"/>
              </a:rPr>
              <a:t>$38 in deductions</a:t>
            </a:r>
            <a:r>
              <a:rPr lang="en-CA" sz="1100" b="0" i="0" u="none" strike="noStrike" cap="none">
                <a:solidFill>
                  <a:srgbClr val="000000"/>
                </a:solidFill>
                <a:latin typeface="Arial"/>
                <a:ea typeface="Arial"/>
                <a:cs typeface="Arial"/>
                <a:sym typeface="Arial"/>
              </a:rPr>
              <a:t> went.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Breakdown:</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Social Security (OASDI): </a:t>
            </a:r>
            <a:r>
              <a:rPr lang="en-CA" sz="1100" b="1" i="0" u="none" strike="noStrike" cap="none">
                <a:solidFill>
                  <a:srgbClr val="000000"/>
                </a:solidFill>
                <a:latin typeface="Arial"/>
                <a:ea typeface="Arial"/>
                <a:cs typeface="Arial"/>
                <a:sym typeface="Arial"/>
              </a:rPr>
              <a:t>$21.95</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Medicare: </a:t>
            </a:r>
            <a:r>
              <a:rPr lang="en-CA" sz="1100" b="1" i="0" u="none" strike="noStrike" cap="none">
                <a:solidFill>
                  <a:srgbClr val="000000"/>
                </a:solidFill>
                <a:latin typeface="Arial"/>
                <a:ea typeface="Arial"/>
                <a:cs typeface="Arial"/>
                <a:sym typeface="Arial"/>
              </a:rPr>
              <a:t>$5.13</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Federal Income Tax: </a:t>
            </a:r>
            <a:r>
              <a:rPr lang="en-CA" sz="1100" b="1" i="0" u="none" strike="noStrike" cap="none">
                <a:solidFill>
                  <a:srgbClr val="000000"/>
                </a:solidFill>
                <a:latin typeface="Arial"/>
                <a:ea typeface="Arial"/>
                <a:cs typeface="Arial"/>
                <a:sym typeface="Arial"/>
              </a:rPr>
              <a:t>$7.32</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State Income Tax: </a:t>
            </a:r>
            <a:r>
              <a:rPr lang="en-CA" sz="1100" b="1" i="0" u="none" strike="noStrike" cap="none">
                <a:solidFill>
                  <a:srgbClr val="000000"/>
                </a:solidFill>
                <a:latin typeface="Arial"/>
                <a:ea typeface="Arial"/>
                <a:cs typeface="Arial"/>
                <a:sym typeface="Arial"/>
              </a:rPr>
              <a:t>$3.66</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The biggest slice, at 55%</a:t>
            </a:r>
            <a:r>
              <a:rPr lang="en-CA" sz="1100" b="0" i="0" u="none" strike="noStrike" cap="none">
                <a:solidFill>
                  <a:srgbClr val="000000"/>
                </a:solidFill>
                <a:latin typeface="Arial"/>
                <a:ea typeface="Arial"/>
                <a:cs typeface="Arial"/>
                <a:sym typeface="Arial"/>
              </a:rPr>
              <a:t>, is </a:t>
            </a:r>
            <a:r>
              <a:rPr lang="en-CA" sz="1100" b="1" i="0" u="none" strike="noStrike" cap="none">
                <a:solidFill>
                  <a:srgbClr val="000000"/>
                </a:solidFill>
                <a:latin typeface="Arial"/>
                <a:ea typeface="Arial"/>
                <a:cs typeface="Arial"/>
                <a:sym typeface="Arial"/>
              </a:rPr>
              <a:t>Social Security</a:t>
            </a:r>
            <a:r>
              <a:rPr lang="en-CA" sz="1100" b="0" i="0" u="none" strike="noStrike" cap="none">
                <a:solidFill>
                  <a:srgbClr val="000000"/>
                </a:solidFill>
                <a:latin typeface="Arial"/>
                <a:ea typeface="Arial"/>
                <a:cs typeface="Arial"/>
                <a:sym typeface="Arial"/>
              </a:rPr>
              <a:t>. This is the money that funds retirement, disability, and survivor benefits.</a:t>
            </a:r>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The next biggest, at 20%</a:t>
            </a:r>
            <a:r>
              <a:rPr lang="en-CA" sz="1100" b="0" i="0" u="none" strike="noStrike" cap="none">
                <a:solidFill>
                  <a:srgbClr val="000000"/>
                </a:solidFill>
                <a:latin typeface="Arial"/>
                <a:ea typeface="Arial"/>
                <a:cs typeface="Arial"/>
                <a:sym typeface="Arial"/>
              </a:rPr>
              <a:t>, is </a:t>
            </a:r>
            <a:r>
              <a:rPr lang="en-CA" sz="1100" b="1" i="0" u="none" strike="noStrike" cap="none">
                <a:solidFill>
                  <a:srgbClr val="000000"/>
                </a:solidFill>
                <a:latin typeface="Arial"/>
                <a:ea typeface="Arial"/>
                <a:cs typeface="Arial"/>
                <a:sym typeface="Arial"/>
              </a:rPr>
              <a:t>Federal Income Tax</a:t>
            </a:r>
            <a:r>
              <a:rPr lang="en-CA" sz="1100" b="0" i="0" u="none" strike="noStrike" cap="none">
                <a:solidFill>
                  <a:srgbClr val="000000"/>
                </a:solidFill>
                <a:latin typeface="Arial"/>
                <a:ea typeface="Arial"/>
                <a:cs typeface="Arial"/>
                <a:sym typeface="Arial"/>
              </a:rPr>
              <a:t>. This goes into the nation's general fund for everything from National Parks to the military.</a:t>
            </a:r>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After that, at 15%</a:t>
            </a:r>
            <a:r>
              <a:rPr lang="en-CA" sz="1100" b="0" i="0" u="none" strike="noStrike" cap="none">
                <a:solidFill>
                  <a:srgbClr val="000000"/>
                </a:solidFill>
                <a:latin typeface="Arial"/>
                <a:ea typeface="Arial"/>
                <a:cs typeface="Arial"/>
                <a:sym typeface="Arial"/>
              </a:rPr>
              <a:t>, we have </a:t>
            </a:r>
            <a:r>
              <a:rPr lang="en-CA" sz="1100" b="1" i="0" u="none" strike="noStrike" cap="none">
                <a:solidFill>
                  <a:srgbClr val="000000"/>
                </a:solidFill>
                <a:latin typeface="Arial"/>
                <a:ea typeface="Arial"/>
                <a:cs typeface="Arial"/>
                <a:sym typeface="Arial"/>
              </a:rPr>
              <a:t>Medicare</a:t>
            </a:r>
            <a:r>
              <a:rPr lang="en-CA" sz="1100" b="0" i="0" u="none" strike="noStrike" cap="none">
                <a:solidFill>
                  <a:srgbClr val="000000"/>
                </a:solidFill>
                <a:latin typeface="Arial"/>
                <a:ea typeface="Arial"/>
                <a:cs typeface="Arial"/>
                <a:sym typeface="Arial"/>
              </a:rPr>
              <a:t>, our national health insurance program for retirees and the disabled.</a:t>
            </a:r>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And the smallest slice in this example, at 10%</a:t>
            </a:r>
            <a:r>
              <a:rPr lang="en-CA" sz="1100" b="0" i="0" u="none" strike="noStrike" cap="none">
                <a:solidFill>
                  <a:srgbClr val="000000"/>
                </a:solidFill>
                <a:latin typeface="Arial"/>
                <a:ea typeface="Arial"/>
                <a:cs typeface="Arial"/>
                <a:sym typeface="Arial"/>
              </a:rPr>
              <a:t>, is </a:t>
            </a:r>
            <a:r>
              <a:rPr lang="en-CA" sz="1100" b="1" i="0" u="none" strike="noStrike" cap="none">
                <a:solidFill>
                  <a:srgbClr val="000000"/>
                </a:solidFill>
                <a:latin typeface="Arial"/>
                <a:ea typeface="Arial"/>
                <a:cs typeface="Arial"/>
                <a:sym typeface="Arial"/>
              </a:rPr>
              <a:t>State Tax</a:t>
            </a:r>
            <a:r>
              <a:rPr lang="en-CA" sz="1100" b="0" i="0" u="none" strike="noStrike" cap="none">
                <a:solidFill>
                  <a:srgbClr val="000000"/>
                </a:solidFill>
                <a:latin typeface="Arial"/>
                <a:ea typeface="Arial"/>
                <a:cs typeface="Arial"/>
                <a:sym typeface="Arial"/>
              </a:rPr>
              <a:t>, which stays in our community to pay for things like schools and police officers.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So, while Gross Pay and Net Pay can seem very different, the money in between isn't gone—it's being put to 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3"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4" name="Google Shape;14;p3"/>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8" name="Google Shape;18;p3"/>
          <p:cNvSpPr>
            <a:spLocks noGrp="1"/>
          </p:cNvSpPr>
          <p:nvPr>
            <p:ph type="pic" idx="2"/>
          </p:nvPr>
        </p:nvSpPr>
        <p:spPr>
          <a:xfrm>
            <a:off x="7613650" y="1122363"/>
            <a:ext cx="3740150" cy="4459288"/>
          </a:xfrm>
          <a:prstGeom prst="rect">
            <a:avLst/>
          </a:prstGeom>
          <a:noFill/>
          <a:ln>
            <a:noFill/>
          </a:ln>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19"/>
        <p:cNvGrpSpPr/>
        <p:nvPr/>
      </p:nvGrpSpPr>
      <p:grpSpPr>
        <a:xfrm>
          <a:off x="0" y="0"/>
          <a:ext cx="0" cy="0"/>
          <a:chOff x="0" y="0"/>
          <a:chExt cx="0" cy="0"/>
        </a:xfrm>
      </p:grpSpPr>
      <p:sp>
        <p:nvSpPr>
          <p:cNvPr id="20" name="Google Shape;20;p9"/>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21" name="Google Shape;21;p9"/>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 name="Google Shape;22;p9"/>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26" name="Google Shape;26;p9"/>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27" name="Google Shape;27;p9"/>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34" name="Google Shape;34;p4"/>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4"/>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104983" y="3359298"/>
            <a:ext cx="12296983" cy="22927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72530" y="0"/>
            <a:ext cx="7237419" cy="6858000"/>
          </a:xfrm>
          <a:prstGeom prst="rect">
            <a:avLst/>
          </a:prstGeom>
          <a:noFill/>
          <a:ln>
            <a:noFill/>
          </a:ln>
        </p:spPr>
      </p:pic>
      <p:sp>
        <p:nvSpPr>
          <p:cNvPr id="38" name="Google Shape;38;p5"/>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6"/>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52" name="Google Shape;52;p6"/>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57" name="Google Shape;57;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1999" cy="3901440"/>
          </a:xfrm>
          <a:prstGeom prst="rect">
            <a:avLst/>
          </a:prstGeom>
          <a:noFill/>
          <a:ln>
            <a:noFill/>
          </a:ln>
        </p:spPr>
      </p:pic>
      <p:sp>
        <p:nvSpPr>
          <p:cNvPr id="58" name="Google Shape;58;p8"/>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60" name="Google Shape;6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556" y="1115684"/>
            <a:ext cx="12369716" cy="51167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61"/>
        <p:cNvGrpSpPr/>
        <p:nvPr/>
      </p:nvGrpSpPr>
      <p:grpSpPr>
        <a:xfrm>
          <a:off x="0" y="0"/>
          <a:ext cx="0" cy="0"/>
          <a:chOff x="0" y="0"/>
          <a:chExt cx="0" cy="0"/>
        </a:xfrm>
      </p:grpSpPr>
      <p:sp>
        <p:nvSpPr>
          <p:cNvPr id="62" name="Google Shape;62;p10"/>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66" name="Google Shape;66;p10"/>
          <p:cNvSpPr>
            <a:spLocks noGrp="1"/>
          </p:cNvSpPr>
          <p:nvPr>
            <p:ph type="pic" idx="2"/>
          </p:nvPr>
        </p:nvSpPr>
        <p:spPr>
          <a:xfrm>
            <a:off x="1229361" y="2724785"/>
            <a:ext cx="3677919" cy="2883535"/>
          </a:xfrm>
          <a:prstGeom prst="rect">
            <a:avLst/>
          </a:prstGeom>
          <a:noFill/>
          <a:ln>
            <a:noFill/>
          </a:ln>
        </p:spPr>
      </p:sp>
      <p:pic>
        <p:nvPicPr>
          <p:cNvPr id="67" name="Google Shape;67;p10" descr="A group of gold coins&#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640136">
            <a:off x="10322262" y="626811"/>
            <a:ext cx="1548211" cy="2100262"/>
          </a:xfrm>
          <a:prstGeom prst="rect">
            <a:avLst/>
          </a:prstGeom>
          <a:noFill/>
          <a:ln>
            <a:noFill/>
          </a:ln>
        </p:spPr>
      </p:pic>
      <p:sp>
        <p:nvSpPr>
          <p:cNvPr id="68" name="Google Shape;68;p10"/>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0"/>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11" name="Google Shape;11;p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996127" y="6356350"/>
            <a:ext cx="2199745" cy="3225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CA"/>
              <a:t>Understanding Payroll Deductions</a:t>
            </a:r>
            <a:endParaRPr/>
          </a:p>
        </p:txBody>
      </p:sp>
      <p:sp>
        <p:nvSpPr>
          <p:cNvPr id="75" name="Google Shape;75;p1"/>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64669"/>
              </a:buClr>
              <a:buSzPts val="3600"/>
              <a:buFont typeface="Arial"/>
              <a:buNone/>
            </a:pPr>
            <a:r>
              <a:rPr lang="en-CA"/>
              <a:t>Where Does Your Money Go?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a872818ab0_0_0"/>
          <p:cNvSpPr txBox="1">
            <a:spLocks noGrp="1"/>
          </p:cNvSpPr>
          <p:nvPr>
            <p:ph type="body" idx="1"/>
          </p:nvPr>
        </p:nvSpPr>
        <p:spPr>
          <a:xfrm>
            <a:off x="978084" y="2599409"/>
            <a:ext cx="5864150" cy="3424319"/>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464669"/>
              </a:buClr>
              <a:buSzPts val="3600"/>
              <a:buFont typeface="Work Sans Medium"/>
              <a:buChar char="•"/>
            </a:pPr>
            <a:r>
              <a:rPr lang="en-CA"/>
              <a:t>Amounts withheld from your gross pay before you receive your take-home pay.</a:t>
            </a:r>
            <a:endParaRPr/>
          </a:p>
          <a:p>
            <a:pPr marL="457200" lvl="0" indent="-457200" algn="l" rtl="0">
              <a:lnSpc>
                <a:spcPct val="100000"/>
              </a:lnSpc>
              <a:spcBef>
                <a:spcPts val="1000"/>
              </a:spcBef>
              <a:spcAft>
                <a:spcPts val="0"/>
              </a:spcAft>
              <a:buClr>
                <a:srgbClr val="464669"/>
              </a:buClr>
              <a:buSzPts val="3600"/>
              <a:buFont typeface="Work Sans Medium"/>
              <a:buChar char="•"/>
            </a:pPr>
            <a:r>
              <a:rPr lang="en-CA"/>
              <a:t>Fund essential government services that benefit everyone.</a:t>
            </a:r>
            <a:endParaRPr/>
          </a:p>
          <a:p>
            <a:pPr marL="457200" lvl="0" indent="-457200" algn="l" rtl="0">
              <a:lnSpc>
                <a:spcPct val="100000"/>
              </a:lnSpc>
              <a:spcBef>
                <a:spcPts val="1000"/>
              </a:spcBef>
              <a:spcAft>
                <a:spcPts val="0"/>
              </a:spcAft>
              <a:buClr>
                <a:srgbClr val="464669"/>
              </a:buClr>
              <a:buSzPts val="3600"/>
              <a:buFont typeface="Work Sans Medium"/>
              <a:buChar char="•"/>
            </a:pPr>
            <a:r>
              <a:rPr lang="en-CA"/>
              <a:t>The difference between </a:t>
            </a:r>
            <a:r>
              <a:rPr lang="en-CA">
                <a:solidFill>
                  <a:srgbClr val="6468F4"/>
                </a:solidFill>
              </a:rPr>
              <a:t>gross pay </a:t>
            </a:r>
            <a:r>
              <a:rPr lang="en-CA"/>
              <a:t>(</a:t>
            </a:r>
            <a:r>
              <a:rPr lang="en-CA" i="1"/>
              <a:t>total earnings</a:t>
            </a:r>
            <a:r>
              <a:rPr lang="en-CA"/>
              <a:t>) and </a:t>
            </a:r>
            <a:r>
              <a:rPr lang="en-CA">
                <a:solidFill>
                  <a:srgbClr val="6468F4"/>
                </a:solidFill>
              </a:rPr>
              <a:t>net pay </a:t>
            </a:r>
            <a:r>
              <a:rPr lang="en-CA"/>
              <a:t>(</a:t>
            </a:r>
            <a:r>
              <a:rPr lang="en-CA" i="1"/>
              <a:t>take-home pay</a:t>
            </a:r>
            <a:r>
              <a:rPr lang="en-CA"/>
              <a:t>).</a:t>
            </a:r>
            <a:endParaRPr/>
          </a:p>
        </p:txBody>
      </p:sp>
      <p:sp>
        <p:nvSpPr>
          <p:cNvPr id="81" name="Google Shape;81;g2a872818ab0_0_0"/>
          <p:cNvSpPr txBox="1">
            <a:spLocks noGrp="1"/>
          </p:cNvSpPr>
          <p:nvPr>
            <p:ph type="title"/>
          </p:nvPr>
        </p:nvSpPr>
        <p:spPr>
          <a:xfrm>
            <a:off x="1224951" y="987425"/>
            <a:ext cx="4608290" cy="14406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What Are Payroll Deductions?</a:t>
            </a:r>
            <a:endParaRPr/>
          </a:p>
        </p:txBody>
      </p:sp>
      <p:pic>
        <p:nvPicPr>
          <p:cNvPr id="3" name="Picture 2" descr="A screenshot of a computer">
            <a:extLst>
              <a:ext uri="{FF2B5EF4-FFF2-40B4-BE49-F238E27FC236}">
                <a16:creationId xmlns:a16="http://schemas.microsoft.com/office/drawing/2014/main" id="{1D63ACCF-F38D-D738-EA97-8B2F5C5CD37D}"/>
              </a:ext>
            </a:extLst>
          </p:cNvPr>
          <p:cNvPicPr>
            <a:picLocks noChangeAspect="1"/>
          </p:cNvPicPr>
          <p:nvPr/>
        </p:nvPicPr>
        <p:blipFill>
          <a:blip r:embed="rId3"/>
          <a:stretch>
            <a:fillRect/>
          </a:stretch>
        </p:blipFill>
        <p:spPr>
          <a:xfrm>
            <a:off x="7187946" y="514350"/>
            <a:ext cx="4472940" cy="5829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Main Payroll Deductions</a:t>
            </a:r>
            <a:endParaRPr/>
          </a:p>
        </p:txBody>
      </p:sp>
      <p:pic>
        <p:nvPicPr>
          <p:cNvPr id="88" name="Google Shape;88;p11" descr="A blue circle with a white cross in it&#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27897" y="2216772"/>
            <a:ext cx="2452334" cy="3074461"/>
          </a:xfrm>
          <a:prstGeom prst="rect">
            <a:avLst/>
          </a:prstGeom>
          <a:noFill/>
          <a:ln>
            <a:noFill/>
          </a:ln>
        </p:spPr>
      </p:pic>
      <p:pic>
        <p:nvPicPr>
          <p:cNvPr id="89" name="Google Shape;89;p11" descr="A yellow circle with a hand holding people&#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57238" y="2163141"/>
            <a:ext cx="2442327" cy="3580637"/>
          </a:xfrm>
          <a:prstGeom prst="rect">
            <a:avLst/>
          </a:prstGeom>
          <a:noFill/>
          <a:ln>
            <a:noFill/>
          </a:ln>
        </p:spPr>
      </p:pic>
      <p:pic>
        <p:nvPicPr>
          <p:cNvPr id="90" name="Google Shape;90;p11" descr="A blue and white sign with text&#10;&#10;AI-generated content may be incorrec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586579" y="2216772"/>
            <a:ext cx="2442327" cy="3527006"/>
          </a:xfrm>
          <a:prstGeom prst="rect">
            <a:avLst/>
          </a:prstGeom>
          <a:noFill/>
          <a:ln>
            <a:noFill/>
          </a:ln>
        </p:spPr>
      </p:pic>
      <p:pic>
        <p:nvPicPr>
          <p:cNvPr id="91" name="Google Shape;91;p11" descr="A logo with a flag on top of a building&#10;&#10;AI-generated content may be incorrec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15920" y="2216772"/>
            <a:ext cx="2442327" cy="30744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130011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Federal Income tax</a:t>
            </a:r>
            <a:endParaRPr/>
          </a:p>
        </p:txBody>
      </p:sp>
      <p:sp>
        <p:nvSpPr>
          <p:cNvPr id="97" name="Google Shape;97;p12"/>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464669"/>
              </a:buClr>
              <a:buSzPts val="4200"/>
              <a:buFont typeface="Work Sans Medium"/>
              <a:buChar char="•"/>
            </a:pPr>
            <a:r>
              <a:rPr lang="en-CA">
                <a:solidFill>
                  <a:srgbClr val="6468F4"/>
                </a:solidFill>
              </a:rPr>
              <a:t>Mandatory deduction </a:t>
            </a:r>
            <a:r>
              <a:rPr lang="en-CA"/>
              <a:t>from your paycheck based on earnings.</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Amount depends on your </a:t>
            </a:r>
            <a:r>
              <a:rPr lang="en-CA">
                <a:solidFill>
                  <a:srgbClr val="6468F4"/>
                </a:solidFill>
              </a:rPr>
              <a:t>income level </a:t>
            </a:r>
            <a:r>
              <a:rPr lang="en-CA"/>
              <a:t>and </a:t>
            </a:r>
            <a:r>
              <a:rPr lang="en-CA">
                <a:solidFill>
                  <a:srgbClr val="6468F4"/>
                </a:solidFill>
              </a:rPr>
              <a:t>filing status</a:t>
            </a:r>
            <a:r>
              <a:rPr lang="en-CA"/>
              <a:t>.</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Funds essential national services, like:</a:t>
            </a:r>
            <a:endParaRPr/>
          </a:p>
          <a:p>
            <a:pPr marL="0" lvl="0" indent="0" algn="l" rtl="0">
              <a:lnSpc>
                <a:spcPct val="100000"/>
              </a:lnSpc>
              <a:spcBef>
                <a:spcPts val="1000"/>
              </a:spcBef>
              <a:spcAft>
                <a:spcPts val="0"/>
              </a:spcAft>
              <a:buSzPts val="4200"/>
              <a:buNone/>
            </a:pPr>
            <a:endParaRPr/>
          </a:p>
        </p:txBody>
      </p:sp>
      <p:pic>
        <p:nvPicPr>
          <p:cNvPr id="98" name="Google Shape;98;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3424" y="4180440"/>
            <a:ext cx="10005152" cy="2505571"/>
          </a:xfrm>
          <a:prstGeom prst="rect">
            <a:avLst/>
          </a:prstGeom>
          <a:noFill/>
          <a:ln>
            <a:noFill/>
          </a:ln>
        </p:spPr>
      </p:pic>
      <p:pic>
        <p:nvPicPr>
          <p:cNvPr id="99" name="Google Shape;99;p12" descr="A white building with a flag on top&#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486" y="365125"/>
            <a:ext cx="785427" cy="7854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130011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State/Local Income tax</a:t>
            </a:r>
            <a:endParaRPr/>
          </a:p>
        </p:txBody>
      </p:sp>
      <p:sp>
        <p:nvSpPr>
          <p:cNvPr id="105" name="Google Shape;105;p13"/>
          <p:cNvSpPr txBox="1">
            <a:spLocks noGrp="1"/>
          </p:cNvSpPr>
          <p:nvPr>
            <p:ph type="body" idx="1"/>
          </p:nvPr>
        </p:nvSpPr>
        <p:spPr>
          <a:xfrm>
            <a:off x="838200" y="1575075"/>
            <a:ext cx="10515600" cy="2987100"/>
          </a:xfrm>
          <a:prstGeom prst="rect">
            <a:avLst/>
          </a:prstGeom>
          <a:noFill/>
          <a:ln>
            <a:noFill/>
          </a:ln>
        </p:spPr>
        <p:txBody>
          <a:bodyPr spcFirstLastPara="1" wrap="square" lIns="91425" tIns="45700" rIns="91425" bIns="45700" anchor="t" anchorCtr="0">
            <a:normAutofit/>
          </a:bodyPr>
          <a:lstStyle/>
          <a:p>
            <a:pPr marL="457200" lvl="0" indent="-437197" algn="l" rtl="0">
              <a:lnSpc>
                <a:spcPct val="100000"/>
              </a:lnSpc>
              <a:spcBef>
                <a:spcPts val="1000"/>
              </a:spcBef>
              <a:spcAft>
                <a:spcPts val="0"/>
              </a:spcAft>
              <a:buClr>
                <a:srgbClr val="464669"/>
              </a:buClr>
              <a:buSzPct val="150000"/>
              <a:buFont typeface="Work Sans Medium"/>
              <a:buChar char="•"/>
            </a:pPr>
            <a:r>
              <a:rPr lang="en-CA">
                <a:solidFill>
                  <a:srgbClr val="6468F4"/>
                </a:solidFill>
              </a:rPr>
              <a:t>Local taxation </a:t>
            </a:r>
            <a:r>
              <a:rPr lang="en-CA"/>
              <a:t>varies by state and municipality.</a:t>
            </a:r>
            <a:endParaRPr/>
          </a:p>
          <a:p>
            <a:pPr marL="457200" lvl="0" indent="-437197" algn="l" rtl="0">
              <a:lnSpc>
                <a:spcPct val="100000"/>
              </a:lnSpc>
              <a:spcBef>
                <a:spcPts val="1000"/>
              </a:spcBef>
              <a:spcAft>
                <a:spcPts val="0"/>
              </a:spcAft>
              <a:buClr>
                <a:srgbClr val="464669"/>
              </a:buClr>
              <a:buSzPct val="150000"/>
              <a:buFont typeface="Work Sans Medium"/>
              <a:buChar char="•"/>
            </a:pPr>
            <a:r>
              <a:rPr lang="en-CA"/>
              <a:t>Rates and rules differ by location – some states have no income tax.</a:t>
            </a:r>
            <a:endParaRPr/>
          </a:p>
          <a:p>
            <a:pPr marL="457200" lvl="0" indent="-437197" algn="l" rtl="0">
              <a:lnSpc>
                <a:spcPct val="100000"/>
              </a:lnSpc>
              <a:spcBef>
                <a:spcPts val="1000"/>
              </a:spcBef>
              <a:spcAft>
                <a:spcPts val="0"/>
              </a:spcAft>
              <a:buClr>
                <a:srgbClr val="464669"/>
              </a:buClr>
              <a:buSzPct val="150000"/>
              <a:buFont typeface="Work Sans Medium"/>
              <a:buChar char="•"/>
            </a:pPr>
            <a:r>
              <a:rPr lang="en-CA"/>
              <a:t>Funds community services that directly impact your daily life, like:</a:t>
            </a:r>
            <a:endParaRPr/>
          </a:p>
          <a:p>
            <a:pPr marL="0" lvl="0" indent="0" algn="l" rtl="0">
              <a:lnSpc>
                <a:spcPct val="100000"/>
              </a:lnSpc>
              <a:spcBef>
                <a:spcPts val="1000"/>
              </a:spcBef>
              <a:spcAft>
                <a:spcPts val="0"/>
              </a:spcAft>
              <a:buSzPct val="150000"/>
              <a:buNone/>
            </a:pPr>
            <a:endParaRPr/>
          </a:p>
        </p:txBody>
      </p:sp>
      <p:pic>
        <p:nvPicPr>
          <p:cNvPr id="106" name="Google Shape;106;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5486" y="365125"/>
            <a:ext cx="785427" cy="785427"/>
          </a:xfrm>
          <a:prstGeom prst="rect">
            <a:avLst/>
          </a:prstGeom>
          <a:noFill/>
          <a:ln>
            <a:noFill/>
          </a:ln>
        </p:spPr>
      </p:pic>
      <p:pic>
        <p:nvPicPr>
          <p:cNvPr id="107" name="Google Shape;107;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614" y="4180440"/>
            <a:ext cx="9804771" cy="25055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FICA Taxes Overview</a:t>
            </a:r>
            <a:endParaRPr/>
          </a:p>
        </p:txBody>
      </p:sp>
      <p:sp>
        <p:nvSpPr>
          <p:cNvPr id="113" name="Google Shape;113;p14"/>
          <p:cNvSpPr txBox="1">
            <a:spLocks noGrp="1"/>
          </p:cNvSpPr>
          <p:nvPr>
            <p:ph type="body" idx="1"/>
          </p:nvPr>
        </p:nvSpPr>
        <p:spPr>
          <a:xfrm>
            <a:off x="838200" y="1690688"/>
            <a:ext cx="5762297"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464669"/>
              </a:buClr>
              <a:buSzPts val="4200"/>
              <a:buFont typeface="Work Sans Medium"/>
              <a:buChar char="•"/>
            </a:pPr>
            <a:r>
              <a:rPr lang="en-CA">
                <a:solidFill>
                  <a:srgbClr val="6468F4"/>
                </a:solidFill>
              </a:rPr>
              <a:t>FICA </a:t>
            </a:r>
            <a:r>
              <a:rPr lang="en-CA"/>
              <a:t>stands for Federal Insurance Contribution Act.</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Mandatory payroll tax that funds Social Security and Medicare Programs.</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Both employees and employers contribute </a:t>
            </a:r>
            <a:r>
              <a:rPr lang="en-CA">
                <a:solidFill>
                  <a:srgbClr val="6468F4"/>
                </a:solidFill>
              </a:rPr>
              <a:t>equally</a:t>
            </a:r>
            <a:r>
              <a:rPr lang="en-CA"/>
              <a:t>.</a:t>
            </a:r>
            <a:endParaRPr/>
          </a:p>
        </p:txBody>
      </p:sp>
      <p:pic>
        <p:nvPicPr>
          <p:cNvPr id="114" name="Google Shape;114;p14" descr="A blue circle with a white cross in it&#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70687" y="1509960"/>
            <a:ext cx="2038156" cy="2555211"/>
          </a:xfrm>
          <a:prstGeom prst="rect">
            <a:avLst/>
          </a:prstGeom>
          <a:noFill/>
          <a:ln>
            <a:noFill/>
          </a:ln>
        </p:spPr>
      </p:pic>
      <p:pic>
        <p:nvPicPr>
          <p:cNvPr id="115" name="Google Shape;115;p14" descr="A yellow circle with a hand holding people&#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10582" y="1508880"/>
            <a:ext cx="2038156" cy="2988092"/>
          </a:xfrm>
          <a:prstGeom prst="rect">
            <a:avLst/>
          </a:prstGeom>
          <a:noFill/>
          <a:ln>
            <a:noFill/>
          </a:ln>
        </p:spPr>
      </p:pic>
      <p:sp>
        <p:nvSpPr>
          <p:cNvPr id="116" name="Google Shape;116;p14"/>
          <p:cNvSpPr txBox="1"/>
          <p:nvPr/>
        </p:nvSpPr>
        <p:spPr>
          <a:xfrm>
            <a:off x="7299487" y="4462928"/>
            <a:ext cx="1260345" cy="54653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100000"/>
              </a:lnSpc>
              <a:spcBef>
                <a:spcPts val="1000"/>
              </a:spcBef>
              <a:spcAft>
                <a:spcPts val="0"/>
              </a:spcAft>
              <a:buClr>
                <a:srgbClr val="464669"/>
              </a:buClr>
              <a:buSzPct val="162162"/>
              <a:buFont typeface="Work Sans Medium"/>
              <a:buNone/>
            </a:pPr>
            <a:r>
              <a:rPr lang="en-CA" sz="2800" b="0" i="0" u="none" strike="noStrike" cap="none">
                <a:solidFill>
                  <a:srgbClr val="89D56C"/>
                </a:solidFill>
                <a:latin typeface="Work Sans Medium"/>
                <a:ea typeface="Work Sans Medium"/>
                <a:cs typeface="Work Sans Medium"/>
                <a:sym typeface="Work Sans Medium"/>
              </a:rPr>
              <a:t>6.2%</a:t>
            </a:r>
            <a:endParaRPr/>
          </a:p>
        </p:txBody>
      </p:sp>
      <p:sp>
        <p:nvSpPr>
          <p:cNvPr id="117" name="Google Shape;117;p14"/>
          <p:cNvSpPr txBox="1"/>
          <p:nvPr/>
        </p:nvSpPr>
        <p:spPr>
          <a:xfrm>
            <a:off x="9859592" y="4462927"/>
            <a:ext cx="1260345" cy="54653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100000"/>
              </a:lnSpc>
              <a:spcBef>
                <a:spcPts val="1000"/>
              </a:spcBef>
              <a:spcAft>
                <a:spcPts val="0"/>
              </a:spcAft>
              <a:buClr>
                <a:srgbClr val="464669"/>
              </a:buClr>
              <a:buSzPct val="162162"/>
              <a:buFont typeface="Work Sans Medium"/>
              <a:buNone/>
            </a:pPr>
            <a:r>
              <a:rPr lang="en-CA" sz="2800" b="0" i="0" u="none" strike="noStrike" cap="none">
                <a:solidFill>
                  <a:srgbClr val="89D56C"/>
                </a:solidFill>
                <a:latin typeface="Work Sans Medium"/>
                <a:ea typeface="Work Sans Medium"/>
                <a:cs typeface="Work Sans Medium"/>
                <a:sym typeface="Work Sans Medium"/>
              </a:rPr>
              <a:t>1.45%</a:t>
            </a:r>
            <a:endParaRPr/>
          </a:p>
        </p:txBody>
      </p:sp>
      <p:sp>
        <p:nvSpPr>
          <p:cNvPr id="118" name="Google Shape;118;p14"/>
          <p:cNvSpPr txBox="1"/>
          <p:nvPr/>
        </p:nvSpPr>
        <p:spPr>
          <a:xfrm>
            <a:off x="6079369" y="5228194"/>
            <a:ext cx="5762297" cy="711815"/>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ctr" rtl="0">
              <a:lnSpc>
                <a:spcPct val="100000"/>
              </a:lnSpc>
              <a:spcBef>
                <a:spcPts val="1000"/>
              </a:spcBef>
              <a:spcAft>
                <a:spcPts val="0"/>
              </a:spcAft>
              <a:buClr>
                <a:srgbClr val="464669"/>
              </a:buClr>
              <a:buSzPct val="176470"/>
              <a:buFont typeface="Work Sans Medium"/>
              <a:buNone/>
            </a:pPr>
            <a:r>
              <a:rPr lang="en-CA" sz="2800" b="0" i="0" u="none" strike="noStrike" cap="none">
                <a:solidFill>
                  <a:srgbClr val="464669"/>
                </a:solidFill>
                <a:latin typeface="Work Sans Medium"/>
                <a:ea typeface="Work Sans Medium"/>
                <a:cs typeface="Work Sans Medium"/>
                <a:sym typeface="Work Sans Medium"/>
              </a:rPr>
              <a:t>Total Employee Contribution: </a:t>
            </a:r>
            <a:r>
              <a:rPr lang="en-CA" sz="2800" b="0" i="0" u="none" strike="noStrike" cap="none">
                <a:solidFill>
                  <a:srgbClr val="89D56C"/>
                </a:solidFill>
                <a:latin typeface="Work Sans Medium"/>
                <a:ea typeface="Work Sans Medium"/>
                <a:cs typeface="Work Sans Medium"/>
                <a:sym typeface="Work Sans Medium"/>
              </a:rPr>
              <a:t>7.65%</a:t>
            </a:r>
            <a:endParaRPr/>
          </a:p>
          <a:p>
            <a:pPr marL="0" marR="0" lvl="0" indent="0" algn="l" rtl="0">
              <a:lnSpc>
                <a:spcPct val="100000"/>
              </a:lnSpc>
              <a:spcBef>
                <a:spcPts val="1000"/>
              </a:spcBef>
              <a:spcAft>
                <a:spcPts val="0"/>
              </a:spcAft>
              <a:buClr>
                <a:srgbClr val="464669"/>
              </a:buClr>
              <a:buSzPct val="176470"/>
              <a:buFont typeface="Work Sans Medium"/>
              <a:buNone/>
            </a:pPr>
            <a:endParaRPr sz="2800" b="0" i="0" u="none" strike="noStrike" cap="none">
              <a:solidFill>
                <a:srgbClr val="464669"/>
              </a:solidFill>
              <a:latin typeface="Work Sans Medium"/>
              <a:ea typeface="Work Sans Medium"/>
              <a:cs typeface="Work Sans Medium"/>
              <a:sym typeface="Work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130011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Social Security</a:t>
            </a:r>
            <a:endParaRPr/>
          </a:p>
        </p:txBody>
      </p:sp>
      <p:sp>
        <p:nvSpPr>
          <p:cNvPr id="124" name="Google Shape;124;p15"/>
          <p:cNvSpPr txBox="1">
            <a:spLocks noGrp="1"/>
          </p:cNvSpPr>
          <p:nvPr>
            <p:ph type="body" idx="1"/>
          </p:nvPr>
        </p:nvSpPr>
        <p:spPr>
          <a:xfrm>
            <a:off x="838199" y="1690688"/>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464669"/>
              </a:buClr>
              <a:buSzPts val="4200"/>
              <a:buFont typeface="Work Sans Medium"/>
              <a:buChar char="•"/>
            </a:pPr>
            <a:r>
              <a:rPr lang="en-CA">
                <a:solidFill>
                  <a:srgbClr val="6468F4"/>
                </a:solidFill>
              </a:rPr>
              <a:t>6.2% tax rate </a:t>
            </a:r>
            <a:r>
              <a:rPr lang="en-CA"/>
              <a:t>on employee earnings, matched by employer.</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Provides financial security for workers and their families.</a:t>
            </a:r>
            <a:endParaRPr/>
          </a:p>
          <a:p>
            <a:pPr marL="0" lvl="0" indent="0" algn="l" rtl="0">
              <a:lnSpc>
                <a:spcPct val="100000"/>
              </a:lnSpc>
              <a:spcBef>
                <a:spcPts val="1000"/>
              </a:spcBef>
              <a:spcAft>
                <a:spcPts val="0"/>
              </a:spcAft>
              <a:buSzPts val="4200"/>
              <a:buNone/>
            </a:pPr>
            <a:endParaRPr/>
          </a:p>
        </p:txBody>
      </p:sp>
      <p:pic>
        <p:nvPicPr>
          <p:cNvPr id="125" name="Google Shape;125;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5486" y="365125"/>
            <a:ext cx="785427" cy="785427"/>
          </a:xfrm>
          <a:prstGeom prst="rect">
            <a:avLst/>
          </a:prstGeom>
          <a:noFill/>
          <a:ln>
            <a:noFill/>
          </a:ln>
        </p:spPr>
      </p:pic>
      <p:pic>
        <p:nvPicPr>
          <p:cNvPr id="126" name="Google Shape;126;p15" descr="A hand holding a wheelchair&#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3089" y="3866357"/>
            <a:ext cx="7945821" cy="28937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130011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Medicare</a:t>
            </a:r>
            <a:endParaRPr/>
          </a:p>
        </p:txBody>
      </p:sp>
      <p:sp>
        <p:nvSpPr>
          <p:cNvPr id="132" name="Google Shape;132;p16"/>
          <p:cNvSpPr txBox="1">
            <a:spLocks noGrp="1"/>
          </p:cNvSpPr>
          <p:nvPr>
            <p:ph type="body" idx="1"/>
          </p:nvPr>
        </p:nvSpPr>
        <p:spPr>
          <a:xfrm>
            <a:off x="838200" y="1480475"/>
            <a:ext cx="10515600" cy="3321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464669"/>
              </a:buClr>
              <a:buSzPts val="4200"/>
              <a:buFont typeface="Work Sans Medium"/>
              <a:buChar char="•"/>
            </a:pPr>
            <a:r>
              <a:rPr lang="en-CA">
                <a:solidFill>
                  <a:srgbClr val="6468F4"/>
                </a:solidFill>
              </a:rPr>
              <a:t>1.45% tax rate </a:t>
            </a:r>
            <a:r>
              <a:rPr lang="en-CA"/>
              <a:t>on all employee earnings, matched by employer.</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Provides health insurance for eligible individuals.</a:t>
            </a:r>
            <a:endParaRPr/>
          </a:p>
          <a:p>
            <a:pPr marL="457200" lvl="0" indent="-457200" algn="l" rtl="0">
              <a:lnSpc>
                <a:spcPct val="100000"/>
              </a:lnSpc>
              <a:spcBef>
                <a:spcPts val="1000"/>
              </a:spcBef>
              <a:spcAft>
                <a:spcPts val="0"/>
              </a:spcAft>
              <a:buClr>
                <a:srgbClr val="464669"/>
              </a:buClr>
              <a:buSzPts val="4200"/>
              <a:buFont typeface="Work Sans Medium"/>
              <a:buChar char="•"/>
            </a:pPr>
            <a:r>
              <a:rPr lang="en-CA"/>
              <a:t>Unlike Social Security, Medicare tax has no income limit.</a:t>
            </a:r>
            <a:endParaRPr/>
          </a:p>
          <a:p>
            <a:pPr marL="0" lvl="0" indent="0" algn="l" rtl="0">
              <a:lnSpc>
                <a:spcPct val="100000"/>
              </a:lnSpc>
              <a:spcBef>
                <a:spcPts val="1000"/>
              </a:spcBef>
              <a:spcAft>
                <a:spcPts val="0"/>
              </a:spcAft>
              <a:buSzPts val="4200"/>
              <a:buNone/>
            </a:pPr>
            <a:endParaRPr/>
          </a:p>
        </p:txBody>
      </p:sp>
      <p:pic>
        <p:nvPicPr>
          <p:cNvPr id="133" name="Google Shape;133;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5486" y="365125"/>
            <a:ext cx="785427" cy="785427"/>
          </a:xfrm>
          <a:prstGeom prst="rect">
            <a:avLst/>
          </a:prstGeom>
          <a:noFill/>
          <a:ln>
            <a:noFill/>
          </a:ln>
        </p:spPr>
      </p:pic>
      <p:pic>
        <p:nvPicPr>
          <p:cNvPr id="134" name="Google Shape;134;p16" descr="A person and person with a dog and a stick&#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64220" y="3744364"/>
            <a:ext cx="6022428" cy="31136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body" idx="1"/>
          </p:nvPr>
        </p:nvSpPr>
        <p:spPr>
          <a:xfrm>
            <a:off x="1034875" y="2754650"/>
            <a:ext cx="4934400" cy="4332900"/>
          </a:xfrm>
          <a:prstGeom prst="rect">
            <a:avLst/>
          </a:prstGeom>
          <a:noFill/>
          <a:ln>
            <a:noFill/>
          </a:ln>
        </p:spPr>
        <p:txBody>
          <a:bodyPr spcFirstLastPara="1" wrap="square" lIns="91425" tIns="45700" rIns="91425" bIns="45700" anchor="t" anchorCtr="0">
            <a:normAutofit/>
          </a:bodyPr>
          <a:lstStyle/>
          <a:p>
            <a:pPr marL="457200" lvl="0" indent="-440055" algn="l" rtl="0">
              <a:lnSpc>
                <a:spcPct val="100000"/>
              </a:lnSpc>
              <a:spcBef>
                <a:spcPts val="1000"/>
              </a:spcBef>
              <a:spcAft>
                <a:spcPts val="0"/>
              </a:spcAft>
              <a:buClr>
                <a:srgbClr val="464669"/>
              </a:buClr>
              <a:buSzPct val="150000"/>
              <a:buFont typeface="Work Sans Medium"/>
              <a:buChar char="•"/>
            </a:pPr>
            <a:r>
              <a:rPr lang="en-CA">
                <a:solidFill>
                  <a:srgbClr val="6468F4"/>
                </a:solidFill>
              </a:rPr>
              <a:t>Federal Income Tax</a:t>
            </a:r>
            <a:r>
              <a:rPr lang="en-CA"/>
              <a:t>: funds national services like National Parks and Military.</a:t>
            </a:r>
            <a:endParaRPr/>
          </a:p>
          <a:p>
            <a:pPr marL="457200" lvl="0" indent="-440055" algn="l" rtl="0">
              <a:lnSpc>
                <a:spcPct val="100000"/>
              </a:lnSpc>
              <a:spcBef>
                <a:spcPts val="1000"/>
              </a:spcBef>
              <a:spcAft>
                <a:spcPts val="0"/>
              </a:spcAft>
              <a:buClr>
                <a:srgbClr val="464669"/>
              </a:buClr>
              <a:buSzPct val="150000"/>
              <a:buFont typeface="Work Sans Medium"/>
              <a:buChar char="•"/>
            </a:pPr>
            <a:r>
              <a:rPr lang="en-CA">
                <a:solidFill>
                  <a:srgbClr val="6468F4"/>
                </a:solidFill>
              </a:rPr>
              <a:t>State/Local Tax</a:t>
            </a:r>
            <a:r>
              <a:rPr lang="en-CA">
                <a:solidFill>
                  <a:srgbClr val="34495E"/>
                </a:solidFill>
              </a:rPr>
              <a:t>: funds local services like Schools and Police Officers.</a:t>
            </a:r>
            <a:endParaRPr/>
          </a:p>
          <a:p>
            <a:pPr marL="457200" lvl="0" indent="-440055" algn="l" rtl="0">
              <a:lnSpc>
                <a:spcPct val="100000"/>
              </a:lnSpc>
              <a:spcBef>
                <a:spcPts val="1000"/>
              </a:spcBef>
              <a:spcAft>
                <a:spcPts val="0"/>
              </a:spcAft>
              <a:buClr>
                <a:srgbClr val="464669"/>
              </a:buClr>
              <a:buSzPct val="150000"/>
              <a:buFont typeface="Work Sans Medium"/>
              <a:buChar char="•"/>
            </a:pPr>
            <a:r>
              <a:rPr lang="en-CA">
                <a:solidFill>
                  <a:srgbClr val="6468F4"/>
                </a:solidFill>
              </a:rPr>
              <a:t>FICA Taxes</a:t>
            </a:r>
            <a:r>
              <a:rPr lang="en-CA">
                <a:solidFill>
                  <a:srgbClr val="34495E"/>
                </a:solidFill>
              </a:rPr>
              <a:t>: funds Social Security and Medicare.</a:t>
            </a:r>
            <a:endParaRPr/>
          </a:p>
          <a:p>
            <a:pPr marL="457200" lvl="0" indent="-228600" algn="l" rtl="0">
              <a:lnSpc>
                <a:spcPct val="100000"/>
              </a:lnSpc>
              <a:spcBef>
                <a:spcPts val="1000"/>
              </a:spcBef>
              <a:spcAft>
                <a:spcPts val="0"/>
              </a:spcAft>
              <a:buClr>
                <a:srgbClr val="464669"/>
              </a:buClr>
              <a:buSzPct val="150000"/>
              <a:buFont typeface="Work Sans Medium"/>
              <a:buNone/>
            </a:pPr>
            <a:endParaRPr>
              <a:solidFill>
                <a:srgbClr val="34495E"/>
              </a:solidFill>
            </a:endParaRPr>
          </a:p>
          <a:p>
            <a:pPr marL="457200" lvl="0" indent="-228600" algn="l" rtl="0">
              <a:lnSpc>
                <a:spcPct val="100000"/>
              </a:lnSpc>
              <a:spcBef>
                <a:spcPts val="1000"/>
              </a:spcBef>
              <a:spcAft>
                <a:spcPts val="0"/>
              </a:spcAft>
              <a:buClr>
                <a:srgbClr val="464669"/>
              </a:buClr>
              <a:buSzPct val="150000"/>
              <a:buFont typeface="Work Sans Medium"/>
              <a:buNone/>
            </a:pPr>
            <a:endParaRPr/>
          </a:p>
          <a:p>
            <a:pPr marL="457200" lvl="0" indent="-228600" algn="l" rtl="0">
              <a:lnSpc>
                <a:spcPct val="100000"/>
              </a:lnSpc>
              <a:spcBef>
                <a:spcPts val="1000"/>
              </a:spcBef>
              <a:spcAft>
                <a:spcPts val="0"/>
              </a:spcAft>
              <a:buClr>
                <a:srgbClr val="464669"/>
              </a:buClr>
              <a:buSzPct val="150000"/>
              <a:buFont typeface="Work Sans Medium"/>
              <a:buNone/>
            </a:pPr>
            <a:endParaRPr/>
          </a:p>
        </p:txBody>
      </p:sp>
      <p:sp>
        <p:nvSpPr>
          <p:cNvPr id="140" name="Google Shape;140;p17"/>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Key Takeaways</a:t>
            </a:r>
            <a:endParaRPr/>
          </a:p>
        </p:txBody>
      </p:sp>
      <p:pic>
        <p:nvPicPr>
          <p:cNvPr id="141" name="Google Shape;141;p17" title="Payroll Deductions Chart.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73150" y="750653"/>
            <a:ext cx="7156874" cy="51090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1265</Words>
  <Application>Microsoft Office PowerPoint</Application>
  <PresentationFormat>Widescreen</PresentationFormat>
  <Paragraphs>85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Barlow Condensed</vt:lpstr>
      <vt:lpstr>Arial</vt:lpstr>
      <vt:lpstr>Work Sans Medium</vt:lpstr>
      <vt:lpstr>Calibri</vt:lpstr>
      <vt:lpstr>Office Theme</vt:lpstr>
      <vt:lpstr>Understanding Payroll Deductions</vt:lpstr>
      <vt:lpstr>What Are Payroll Deductions?</vt:lpstr>
      <vt:lpstr>Main Payroll Deductions</vt:lpstr>
      <vt:lpstr>Federal Income tax</vt:lpstr>
      <vt:lpstr>State/Local Income tax</vt:lpstr>
      <vt:lpstr>FICA Taxes Overview</vt:lpstr>
      <vt:lpstr>Social Security</vt:lpstr>
      <vt:lpstr>Medicare</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Zoë Woodrow</dc:creator>
  <cp:lastModifiedBy>Cassandra Wood</cp:lastModifiedBy>
  <cp:revision>2</cp:revision>
  <dcterms:created xsi:type="dcterms:W3CDTF">2023-08-13T00:06:42Z</dcterms:created>
  <dcterms:modified xsi:type="dcterms:W3CDTF">2025-10-28T13:49:23Z</dcterms:modified>
</cp:coreProperties>
</file>